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68" r:id="rId3"/>
    <p:sldMasterId id="2147483670" r:id="rId4"/>
    <p:sldMasterId id="2147483672" r:id="rId5"/>
    <p:sldMasterId id="2147483687" r:id="rId6"/>
    <p:sldMasterId id="2147483689" r:id="rId7"/>
    <p:sldMasterId id="2147483692" r:id="rId8"/>
    <p:sldMasterId id="2147483695" r:id="rId9"/>
    <p:sldMasterId id="2147483698" r:id="rId10"/>
    <p:sldMasterId id="2147483701" r:id="rId11"/>
  </p:sldMasterIdLst>
  <p:notesMasterIdLst>
    <p:notesMasterId r:id="rId50"/>
  </p:notesMasterIdLst>
  <p:sldIdLst>
    <p:sldId id="257" r:id="rId12"/>
    <p:sldId id="407" r:id="rId13"/>
    <p:sldId id="394" r:id="rId14"/>
    <p:sldId id="276" r:id="rId15"/>
    <p:sldId id="384" r:id="rId16"/>
    <p:sldId id="278" r:id="rId17"/>
    <p:sldId id="335" r:id="rId18"/>
    <p:sldId id="408" r:id="rId19"/>
    <p:sldId id="374" r:id="rId20"/>
    <p:sldId id="279" r:id="rId21"/>
    <p:sldId id="305" r:id="rId22"/>
    <p:sldId id="416" r:id="rId23"/>
    <p:sldId id="417" r:id="rId24"/>
    <p:sldId id="411" r:id="rId25"/>
    <p:sldId id="412" r:id="rId26"/>
    <p:sldId id="337" r:id="rId27"/>
    <p:sldId id="338" r:id="rId28"/>
    <p:sldId id="383" r:id="rId29"/>
    <p:sldId id="339" r:id="rId30"/>
    <p:sldId id="340" r:id="rId31"/>
    <p:sldId id="341" r:id="rId32"/>
    <p:sldId id="342" r:id="rId33"/>
    <p:sldId id="359" r:id="rId34"/>
    <p:sldId id="360" r:id="rId35"/>
    <p:sldId id="343" r:id="rId36"/>
    <p:sldId id="354" r:id="rId37"/>
    <p:sldId id="345" r:id="rId38"/>
    <p:sldId id="362" r:id="rId39"/>
    <p:sldId id="281" r:id="rId40"/>
    <p:sldId id="316" r:id="rId41"/>
    <p:sldId id="376" r:id="rId42"/>
    <p:sldId id="393" r:id="rId43"/>
    <p:sldId id="410" r:id="rId44"/>
    <p:sldId id="418" r:id="rId45"/>
    <p:sldId id="413" r:id="rId46"/>
    <p:sldId id="414" r:id="rId47"/>
    <p:sldId id="415" r:id="rId48"/>
    <p:sldId id="409" r:id="rId49"/>
  </p:sldIdLst>
  <p:sldSz cx="9144000" cy="6858000" type="screen4x3"/>
  <p:notesSz cx="6858000" cy="9144000"/>
  <p:defaultText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71" autoAdjust="0"/>
    <p:restoredTop sz="87604"/>
  </p:normalViewPr>
  <p:slideViewPr>
    <p:cSldViewPr snapToGrid="0" snapToObjects="1">
      <p:cViewPr varScale="1">
        <p:scale>
          <a:sx n="70" d="100"/>
          <a:sy n="70" d="100"/>
        </p:scale>
        <p:origin x="205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 Id="rId2" Type="http://schemas.openxmlformats.org/officeDocument/2006/relationships/image" Target="../media/image47.wmf"/><Relationship Id="rId3"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CAC8D3-2F09-0B46-989A-0A98643748D7}" type="datetimeFigureOut">
              <a:rPr lang="en-US" smtClean="0"/>
              <a:pPr/>
              <a:t>7/28/17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49DA48-1A81-A14D-A2AB-6996F0CFCFF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035" rtl="0" eaLnBrk="1" latinLnBrk="0" hangingPunct="1">
      <a:defRPr sz="1200" kern="1200">
        <a:solidFill>
          <a:schemeClr val="tx1"/>
        </a:solidFill>
        <a:latin typeface="+mn-lt"/>
        <a:ea typeface="+mn-ea"/>
        <a:cs typeface="+mn-cs"/>
      </a:defRPr>
    </a:lvl1pPr>
    <a:lvl2pPr marL="457035" algn="l" defTabSz="457035" rtl="0" eaLnBrk="1" latinLnBrk="0" hangingPunct="1">
      <a:defRPr sz="1200" kern="1200">
        <a:solidFill>
          <a:schemeClr val="tx1"/>
        </a:solidFill>
        <a:latin typeface="+mn-lt"/>
        <a:ea typeface="+mn-ea"/>
        <a:cs typeface="+mn-cs"/>
      </a:defRPr>
    </a:lvl2pPr>
    <a:lvl3pPr marL="914071" algn="l" defTabSz="457035" rtl="0" eaLnBrk="1" latinLnBrk="0" hangingPunct="1">
      <a:defRPr sz="1200" kern="1200">
        <a:solidFill>
          <a:schemeClr val="tx1"/>
        </a:solidFill>
        <a:latin typeface="+mn-lt"/>
        <a:ea typeface="+mn-ea"/>
        <a:cs typeface="+mn-cs"/>
      </a:defRPr>
    </a:lvl3pPr>
    <a:lvl4pPr marL="1371110" algn="l" defTabSz="457035" rtl="0" eaLnBrk="1" latinLnBrk="0" hangingPunct="1">
      <a:defRPr sz="1200" kern="1200">
        <a:solidFill>
          <a:schemeClr val="tx1"/>
        </a:solidFill>
        <a:latin typeface="+mn-lt"/>
        <a:ea typeface="+mn-ea"/>
        <a:cs typeface="+mn-cs"/>
      </a:defRPr>
    </a:lvl4pPr>
    <a:lvl5pPr marL="1828146" algn="l" defTabSz="457035" rtl="0" eaLnBrk="1" latinLnBrk="0" hangingPunct="1">
      <a:defRPr sz="1200" kern="1200">
        <a:solidFill>
          <a:schemeClr val="tx1"/>
        </a:solidFill>
        <a:latin typeface="+mn-lt"/>
        <a:ea typeface="+mn-ea"/>
        <a:cs typeface="+mn-cs"/>
      </a:defRPr>
    </a:lvl5pPr>
    <a:lvl6pPr marL="2285181" algn="l" defTabSz="457035" rtl="0" eaLnBrk="1" latinLnBrk="0" hangingPunct="1">
      <a:defRPr sz="1200" kern="1200">
        <a:solidFill>
          <a:schemeClr val="tx1"/>
        </a:solidFill>
        <a:latin typeface="+mn-lt"/>
        <a:ea typeface="+mn-ea"/>
        <a:cs typeface="+mn-cs"/>
      </a:defRPr>
    </a:lvl6pPr>
    <a:lvl7pPr marL="2742219" algn="l" defTabSz="457035" rtl="0" eaLnBrk="1" latinLnBrk="0" hangingPunct="1">
      <a:defRPr sz="1200" kern="1200">
        <a:solidFill>
          <a:schemeClr val="tx1"/>
        </a:solidFill>
        <a:latin typeface="+mn-lt"/>
        <a:ea typeface="+mn-ea"/>
        <a:cs typeface="+mn-cs"/>
      </a:defRPr>
    </a:lvl7pPr>
    <a:lvl8pPr marL="3199252" algn="l" defTabSz="457035" rtl="0" eaLnBrk="1" latinLnBrk="0" hangingPunct="1">
      <a:defRPr sz="1200" kern="1200">
        <a:solidFill>
          <a:schemeClr val="tx1"/>
        </a:solidFill>
        <a:latin typeface="+mn-lt"/>
        <a:ea typeface="+mn-ea"/>
        <a:cs typeface="+mn-cs"/>
      </a:defRPr>
    </a:lvl8pPr>
    <a:lvl9pPr marL="3656291" algn="l" defTabSz="4570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wave vector in the Angstrom range, the interaction potential is in the fm range, thus small. Common between neutrons and X-rays is the wavelength. The scattering function is the Fourier transformation of the potential V.</a:t>
            </a:r>
          </a:p>
          <a:p>
            <a:r>
              <a:rPr lang="en-GB" smtClean="0"/>
              <a:t>Practical</a:t>
            </a:r>
            <a:r>
              <a:rPr lang="en-GB" baseline="0" smtClean="0"/>
              <a:t> application: </a:t>
            </a:r>
            <a:r>
              <a:rPr lang="en-GB" baseline="0" dirty="0" smtClean="0"/>
              <a:t>&gt;90% transmission (</a:t>
            </a:r>
            <a:r>
              <a:rPr lang="en-GB" baseline="0" smtClean="0"/>
              <a:t>single scattering)</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1031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Some elements like oxygen have no incoherent scattering</a:t>
            </a:r>
            <a:r>
              <a:rPr lang="en-GB" baseline="0" dirty="0" smtClean="0"/>
              <a:t> due to the absence of a nuclear spin and isotopes.</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GB" dirty="0" smtClean="0"/>
              <a:t>Check </a:t>
            </a:r>
            <a:r>
              <a:rPr lang="en-GB" dirty="0" err="1" smtClean="0"/>
              <a:t>Daillant</a:t>
            </a:r>
            <a:r>
              <a:rPr lang="en-GB" dirty="0" smtClean="0"/>
              <a:t> for details. For X-rays the spin-scattering is on the order of 10^-5 because only unpaired electrons contribute (</a:t>
            </a:r>
            <a:r>
              <a:rPr lang="en-GB" dirty="0" err="1" smtClean="0"/>
              <a:t>Daillant</a:t>
            </a:r>
            <a:r>
              <a:rPr lang="en-GB" dirty="0" smtClean="0"/>
              <a:t> Book)</a:t>
            </a:r>
          </a:p>
          <a:p>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Slide Image Placeholder 1"/>
          <p:cNvSpPr>
            <a:spLocks noGrp="1" noRot="1" noChangeAspect="1"/>
          </p:cNvSpPr>
          <p:nvPr>
            <p:ph type="sldImg"/>
          </p:nvPr>
        </p:nvSpPr>
        <p:spPr bwMode="auto">
          <a:noFill/>
          <a:ln>
            <a:solidFill>
              <a:srgbClr val="000000"/>
            </a:solidFill>
            <a:miter lim="800000"/>
            <a:headEnd/>
            <a:tailEnd/>
          </a:ln>
        </p:spPr>
      </p:sp>
      <p:sp>
        <p:nvSpPr>
          <p:cNvPr id="1018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We can completely solve this problem and calculate the transmission functions of the incoming and reflected waves.</a:t>
            </a:r>
          </a:p>
          <a:p>
            <a:r>
              <a:rPr lang="en-US" smtClean="0">
                <a:ea typeface="ＭＳ Ｐゴシック" pitchFamily="-112" charset="-128"/>
                <a:cs typeface="ＭＳ Ｐゴシック" pitchFamily="-112" charset="-128"/>
              </a:rPr>
              <a:t>Here I used the z-axis projection.</a:t>
            </a:r>
          </a:p>
        </p:txBody>
      </p:sp>
      <p:sp>
        <p:nvSpPr>
          <p:cNvPr id="101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FDE2D-FAE2-6747-B7C9-F1918781361E}" type="slidenum">
              <a:rPr lang="en-US" smtClean="0">
                <a:latin typeface="Gill Sans" pitchFamily="-112" charset="0"/>
                <a:ea typeface="ヒラギノ角ゴ ProN W3" pitchFamily="-112" charset="-128"/>
                <a:cs typeface="ヒラギノ角ゴ ProN W3" pitchFamily="-112" charset="-128"/>
                <a:sym typeface="Gill Sans" pitchFamily="-112" charset="0"/>
              </a:rPr>
              <a:pPr/>
              <a:t>30</a:t>
            </a:fld>
            <a:endParaRPr lang="en-US" smtClean="0">
              <a:latin typeface="Gill Sans" pitchFamily="-112" charset="0"/>
              <a:ea typeface="ヒラギノ角ゴ ProN W3" pitchFamily="-112" charset="-128"/>
              <a:cs typeface="ヒラギノ角ゴ ProN W3" pitchFamily="-112" charset="-128"/>
              <a:sym typeface="Gill Sans" pitchFamily="-11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But, the refractive index is smaller than 1 in most cases: Total external reflection!</a:t>
            </a:r>
          </a:p>
          <a:p>
            <a:r>
              <a:rPr lang="en-GB" dirty="0" smtClean="0"/>
              <a:t>The SLD is wavelength independent</a:t>
            </a:r>
            <a:r>
              <a:rPr lang="en-GB" baseline="0" dirty="0" smtClean="0"/>
              <a:t>. Show imaginary SLD. </a:t>
            </a:r>
            <a:r>
              <a:rPr lang="en-GB" dirty="0" err="1" smtClean="0"/>
              <a:t>Uebung</a:t>
            </a:r>
            <a:r>
              <a:rPr lang="en-GB" dirty="0" smtClean="0"/>
              <a:t>: </a:t>
            </a:r>
            <a:r>
              <a:rPr lang="en-GB" dirty="0" err="1" smtClean="0"/>
              <a:t>n</a:t>
            </a:r>
            <a:r>
              <a:rPr lang="en-GB" dirty="0" smtClean="0"/>
              <a:t> </a:t>
            </a:r>
            <a:r>
              <a:rPr lang="en-GB" dirty="0" err="1" smtClean="0"/>
              <a:t>Selber</a:t>
            </a:r>
            <a:r>
              <a:rPr lang="en-GB" dirty="0" smtClean="0"/>
              <a:t> </a:t>
            </a:r>
            <a:r>
              <a:rPr lang="en-GB" dirty="0" err="1" smtClean="0"/>
              <a:t>ausrechen</a:t>
            </a:r>
            <a:r>
              <a:rPr lang="en-GB" dirty="0" smtClean="0"/>
              <a:t> (</a:t>
            </a:r>
            <a:r>
              <a:rPr lang="en-GB" dirty="0" err="1" smtClean="0"/>
              <a:t>Doktorarbeit</a:t>
            </a:r>
            <a:r>
              <a:rPr lang="en-GB" dirty="0" smtClean="0"/>
              <a:t> S.28).</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Slide Image Placeholder 1"/>
          <p:cNvSpPr>
            <a:spLocks noGrp="1" noRot="1" noChangeAspect="1"/>
          </p:cNvSpPr>
          <p:nvPr>
            <p:ph type="sldImg"/>
          </p:nvPr>
        </p:nvSpPr>
        <p:spPr bwMode="auto">
          <a:noFill/>
          <a:ln>
            <a:solidFill>
              <a:srgbClr val="000000"/>
            </a:solidFill>
            <a:miter lim="800000"/>
            <a:headEnd/>
            <a:tailEnd/>
          </a:ln>
        </p:spPr>
      </p:sp>
      <p:sp>
        <p:nvSpPr>
          <p:cNvPr id="1037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The convolution theorem FT( </a:t>
            </a:r>
            <a:r>
              <a:rPr lang="en-US" dirty="0" err="1" smtClean="0">
                <a:ea typeface="ＭＳ Ｐゴシック" pitchFamily="-112" charset="-128"/>
                <a:cs typeface="ＭＳ Ｐゴシック" pitchFamily="-112" charset="-128"/>
              </a:rPr>
              <a:t>int</a:t>
            </a:r>
            <a:r>
              <a:rPr lang="en-US" dirty="0" smtClean="0">
                <a:ea typeface="ＭＳ Ｐゴシック" pitchFamily="-112" charset="-128"/>
                <a:cs typeface="ＭＳ Ｐゴシック" pitchFamily="-112" charset="-128"/>
              </a:rPr>
              <a:t> f(x)g(x-x1) </a:t>
            </a:r>
            <a:r>
              <a:rPr lang="en-US" dirty="0" err="1" smtClean="0">
                <a:ea typeface="ＭＳ Ｐゴシック" pitchFamily="-112" charset="-128"/>
                <a:cs typeface="ＭＳ Ｐゴシック" pitchFamily="-112" charset="-128"/>
              </a:rPr>
              <a:t>dx</a:t>
            </a:r>
            <a:r>
              <a:rPr lang="en-US" dirty="0" smtClean="0">
                <a:ea typeface="ＭＳ Ｐゴシック" pitchFamily="-112" charset="-128"/>
                <a:cs typeface="ＭＳ Ｐゴシック" pitchFamily="-112" charset="-128"/>
              </a:rPr>
              <a:t>)=</a:t>
            </a:r>
            <a:r>
              <a:rPr lang="en-US" dirty="0" err="1" smtClean="0">
                <a:ea typeface="ＭＳ Ｐゴシック" pitchFamily="-112" charset="-128"/>
                <a:cs typeface="ＭＳ Ｐゴシック" pitchFamily="-112" charset="-128"/>
              </a:rPr>
              <a:t>FT(g(q</a:t>
            </a:r>
            <a:r>
              <a:rPr lang="en-US" dirty="0" smtClean="0">
                <a:ea typeface="ＭＳ Ｐゴシック" pitchFamily="-112" charset="-128"/>
                <a:cs typeface="ＭＳ Ｐゴシック" pitchFamily="-112" charset="-128"/>
              </a:rPr>
              <a:t>))*</a:t>
            </a:r>
            <a:r>
              <a:rPr lang="en-US" dirty="0" err="1" smtClean="0">
                <a:ea typeface="ＭＳ Ｐゴシック" pitchFamily="-112" charset="-128"/>
                <a:cs typeface="ＭＳ Ｐゴシック" pitchFamily="-112" charset="-128"/>
              </a:rPr>
              <a:t>FT(f(g</a:t>
            </a:r>
            <a:r>
              <a:rPr lang="en-US" dirty="0" smtClean="0">
                <a:ea typeface="ＭＳ Ｐゴシック" pitchFamily="-112" charset="-128"/>
                <a:cs typeface="ＭＳ Ｐゴシック" pitchFamily="-112" charset="-128"/>
              </a:rPr>
              <a:t>)). Thus</a:t>
            </a:r>
            <a:r>
              <a:rPr lang="en-US" baseline="0" dirty="0" smtClean="0">
                <a:ea typeface="ＭＳ Ｐゴシック" pitchFamily="-112" charset="-128"/>
                <a:cs typeface="ＭＳ Ｐゴシック" pitchFamily="-112" charset="-128"/>
              </a:rPr>
              <a:t> we can factorize the structure and form factors.</a:t>
            </a:r>
            <a:endParaRPr lang="en-US" dirty="0" smtClean="0">
              <a:ea typeface="ＭＳ Ｐゴシック" pitchFamily="-112" charset="-128"/>
              <a:cs typeface="ＭＳ Ｐゴシック" pitchFamily="-112" charset="-128"/>
            </a:endParaRPr>
          </a:p>
        </p:txBody>
      </p:sp>
      <p:sp>
        <p:nvSpPr>
          <p:cNvPr id="1037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0B648A-C991-1745-9259-B33630A5B82D}"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3872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56928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Slide Image Placeholder 1"/>
          <p:cNvSpPr>
            <a:spLocks noGrp="1" noRot="1" noChangeAspect="1"/>
          </p:cNvSpPr>
          <p:nvPr>
            <p:ph type="sldImg"/>
          </p:nvPr>
        </p:nvSpPr>
        <p:spPr bwMode="auto">
          <a:noFill/>
          <a:ln>
            <a:solidFill>
              <a:srgbClr val="000000"/>
            </a:solidFill>
            <a:miter lim="800000"/>
            <a:headEnd/>
            <a:tailEnd/>
          </a:ln>
        </p:spPr>
      </p:sp>
      <p:sp>
        <p:nvSpPr>
          <p:cNvPr id="974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The quantity measured in a scattering experiment is the differential cross section.</a:t>
            </a:r>
          </a:p>
          <a:p>
            <a:r>
              <a:rPr lang="en-US" smtClean="0">
                <a:ea typeface="ＭＳ Ｐゴシック" pitchFamily="-112" charset="-128"/>
                <a:cs typeface="ＭＳ Ｐゴシック" pitchFamily="-112" charset="-128"/>
              </a:rPr>
              <a:t>If we build the absolute square of the probability function and ignore cross terms of the direct and scattered beams (no multiple scattering) we end up with the absolute square of the scattering function as the resulting cross section out of the direct beam.</a:t>
            </a:r>
          </a:p>
        </p:txBody>
      </p:sp>
      <p:sp>
        <p:nvSpPr>
          <p:cNvPr id="97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2DCFEB-9154-E545-B8CF-B113E40F601E}" type="slidenum">
              <a:rPr lang="en-US"/>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Scattering on a single point.</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0442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7368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93772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Fourier-transformed magnetization of the sample M|| is the component in-plane</a:t>
            </a:r>
            <a:r>
              <a:rPr lang="en-GB" baseline="0" dirty="0" smtClean="0"/>
              <a:t> of the surface (for NR) (but perpendicular to </a:t>
            </a:r>
            <a:r>
              <a:rPr lang="en-GB" baseline="0" dirty="0" err="1" smtClean="0"/>
              <a:t>q</a:t>
            </a:r>
            <a:r>
              <a:rPr lang="en-GB" baseline="0" dirty="0" smtClean="0"/>
              <a:t>)</a:t>
            </a:r>
            <a:r>
              <a:rPr lang="en-GB" dirty="0" smtClean="0"/>
              <a:t>! </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 we do the calculations</a:t>
            </a:r>
            <a:r>
              <a:rPr lang="en-GB" baseline="0" dirty="0" smtClean="0"/>
              <a:t> we see that the spin incoherent scattering adds with a factor of 1/3 to the total incoherent scattering. (R. Stuart script)</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F0D3E90-023C-C54C-97D1-DD675AD0ADAF}"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4" tIns="32137" rIns="64274" bIns="32137"/>
          <a:lstStyle/>
          <a:p>
            <a:r>
              <a:rPr lang="sv-SE" smtClean="0"/>
              <a:t>Click to edit Master title style</a:t>
            </a:r>
            <a:endParaRPr lang="en-US"/>
          </a:p>
        </p:txBody>
      </p:sp>
      <p:sp>
        <p:nvSpPr>
          <p:cNvPr id="3" name="Subtitle 2"/>
          <p:cNvSpPr>
            <a:spLocks noGrp="1"/>
          </p:cNvSpPr>
          <p:nvPr>
            <p:ph type="subTitle" idx="1"/>
          </p:nvPr>
        </p:nvSpPr>
        <p:spPr>
          <a:xfrm>
            <a:off x="1371824" y="3886652"/>
            <a:ext cx="6400354" cy="1752451"/>
          </a:xfrm>
          <a:prstGeom prst="rect">
            <a:avLst/>
          </a:prstGeo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sv-SE" smtClean="0"/>
              <a:t>Click to edit Master subtitle style</a:t>
            </a:r>
            <a:endParaRPr lang="en-US"/>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7"/>
            <a:ext cx="6400354" cy="1752451"/>
          </a:xfrm>
        </p:spPr>
        <p:txBody>
          <a:bodyPr/>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22"/>
            <a:ext cx="433090" cy="383977"/>
          </a:xfrm>
          <a:prstGeom prst="rect">
            <a:avLst/>
          </a:prstGeom>
          <a:ln/>
        </p:spPr>
        <p:txBody>
          <a:bodyPr lIns="64270" tIns="32135" rIns="64270" bIns="32135"/>
          <a:lstStyle>
            <a:lvl1pPr>
              <a:defRPr/>
            </a:lvl1pPr>
          </a:lstStyle>
          <a:p>
            <a:pPr defTabSz="457059">
              <a:defRPr/>
            </a:pPr>
            <a:fld id="{6D90B80C-1FD8-9642-B80F-93AF7996D93D}" type="slidenum">
              <a:rPr lang="en-US">
                <a:solidFill>
                  <a:srgbClr val="000000"/>
                </a:solidFill>
              </a:rPr>
              <a:pPr defTabSz="457059">
                <a:defRPr/>
              </a:pPr>
              <a:t>‹#›</a:t>
            </a:fld>
            <a:endParaRPr lang="en-US">
              <a:solidFill>
                <a:srgbClr val="000000"/>
              </a:solidFill>
            </a:endParaRPr>
          </a:p>
        </p:txBody>
      </p:sp>
    </p:spTree>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7"/>
            <a:ext cx="6400354" cy="1752451"/>
          </a:xfrm>
        </p:spPr>
        <p:txBody>
          <a:bodyPr/>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22"/>
            <a:ext cx="433090" cy="383977"/>
          </a:xfrm>
          <a:prstGeom prst="rect">
            <a:avLst/>
          </a:prstGeom>
          <a:ln/>
        </p:spPr>
        <p:txBody>
          <a:bodyPr lIns="64270" tIns="32135" rIns="64270" bIns="32135"/>
          <a:lstStyle>
            <a:lvl1pPr>
              <a:defRPr/>
            </a:lvl1pPr>
          </a:lstStyle>
          <a:p>
            <a:pPr defTabSz="457059">
              <a:defRPr/>
            </a:pPr>
            <a:fld id="{6D90B80C-1FD8-9642-B80F-93AF7996D93D}" type="slidenum">
              <a:rPr lang="en-US">
                <a:solidFill>
                  <a:srgbClr val="000000"/>
                </a:solidFill>
              </a:rPr>
              <a:pPr defTabSz="457059">
                <a:defRPr/>
              </a:pPr>
              <a:t>‹#›</a:t>
            </a:fld>
            <a:endParaRPr lang="en-US">
              <a:solidFill>
                <a:srgbClr val="000000"/>
              </a:solidFill>
            </a:endParaRPr>
          </a:p>
        </p:txBody>
      </p:sp>
    </p:spTree>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4" tIns="32137" rIns="64274" bIns="32137"/>
          <a:lstStyle/>
          <a:p>
            <a:r>
              <a:rPr lang="sv-SE"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sv-SE" smtClean="0"/>
              <a:t>Click to edit Master subtitle style</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E5A1436-D772-C14D-BF93-8BFB561A5D8F}" type="datetimeFigureOut">
              <a:rPr lang="en-US" smtClean="0"/>
              <a:pPr/>
              <a:t>7/28/17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extLst>
      <p:ext uri="{BB962C8B-B14F-4D97-AF65-F5344CB8AC3E}">
        <p14:creationId xmlns:p14="http://schemas.microsoft.com/office/powerpoint/2010/main" val="52654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16"/>
            <a:ext cx="433090" cy="383977"/>
          </a:xfrm>
          <a:prstGeom prst="rect">
            <a:avLst/>
          </a:prstGeom>
          <a:ln/>
        </p:spPr>
        <p:txBody>
          <a:bodyPr lIns="64291" tIns="32146" rIns="64291" bIns="32146"/>
          <a:lstStyle>
            <a:lvl1pPr>
              <a:defRPr/>
            </a:lvl1pPr>
          </a:lstStyle>
          <a:p>
            <a:pPr>
              <a:defRPr/>
            </a:pPr>
            <a:fld id="{6D90B80C-1FD8-9642-B80F-93AF7996D93D}" type="slidenum">
              <a:rPr lang="en-US"/>
              <a:pPr>
                <a:defRPr/>
              </a:pPr>
              <a:t>‹#›</a:t>
            </a:fld>
            <a:endParaRPr lang="en-US"/>
          </a:p>
        </p:txBody>
      </p:sp>
    </p:spTree>
    <p:extLst>
      <p:ext uri="{BB962C8B-B14F-4D97-AF65-F5344CB8AC3E}">
        <p14:creationId xmlns:p14="http://schemas.microsoft.com/office/powerpoint/2010/main" val="131172158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a:xfrm>
            <a:off x="457647" y="1600676"/>
            <a:ext cx="8228707" cy="4525119"/>
          </a:xfrm>
          <a:prstGeom prst="rect">
            <a:avLst/>
          </a:prstGeom>
        </p:spPr>
        <p:txBody>
          <a:bodyPr vert="horz" lIns="64197" tIns="32095" rIns="64197" bIns="32095"/>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455414" y="2143126"/>
            <a:ext cx="8233172" cy="4714875"/>
          </a:xfrm>
          <a:prstGeom prst="rect">
            <a:avLst/>
          </a:prstGeom>
          <a:noFill/>
          <a:ln w="12700">
            <a:noFill/>
            <a:miter lim="800000"/>
            <a:headEnd/>
            <a:tailEnd/>
          </a:ln>
        </p:spPr>
        <p:txBody>
          <a:bodyPr vert="horz" wrap="square" lIns="35683" tIns="35683" rIns="76287" bIns="35683" numCol="1" anchor="t" anchorCtr="0" compatLnSpc="1">
            <a:prstTxWarp prst="textNoShape">
              <a:avLst/>
            </a:prstTxWarp>
          </a:bodyPr>
          <a:lstStyle/>
          <a:p>
            <a:pPr lvl="0"/>
            <a:r>
              <a:rPr lang="en-US">
                <a:sym typeface="Verdana" pitchFamily="-109" charset="0"/>
              </a:rPr>
              <a:t>Click to edit Master text styles</a:t>
            </a:r>
          </a:p>
          <a:p>
            <a:pPr lvl="1"/>
            <a:r>
              <a:rPr lang="en-US">
                <a:sym typeface="Verdana" pitchFamily="-109" charset="0"/>
              </a:rPr>
              <a:t>Second level</a:t>
            </a:r>
          </a:p>
          <a:p>
            <a:pPr lvl="2"/>
            <a:r>
              <a:rPr lang="en-US">
                <a:sym typeface="Verdana" pitchFamily="-109" charset="0"/>
              </a:rPr>
              <a:t>Third level</a:t>
            </a:r>
          </a:p>
          <a:p>
            <a:pPr lvl="3"/>
            <a:r>
              <a:rPr lang="en-US">
                <a:sym typeface="Verdana" pitchFamily="-109" charset="0"/>
              </a:rPr>
              <a:t>Fourth level</a:t>
            </a:r>
          </a:p>
          <a:p>
            <a:pPr lvl="4"/>
            <a:r>
              <a:rPr lang="en-US">
                <a:sym typeface="Verdana" pitchFamily="-109" charset="0"/>
              </a:rPr>
              <a:t>Fifth level</a:t>
            </a:r>
          </a:p>
        </p:txBody>
      </p:sp>
      <p:sp>
        <p:nvSpPr>
          <p:cNvPr id="1027" name="Rectangle 2"/>
          <p:cNvSpPr>
            <a:spLocks noGrp="1" noChangeArrowheads="1"/>
          </p:cNvSpPr>
          <p:nvPr>
            <p:ph type="title"/>
          </p:nvPr>
        </p:nvSpPr>
        <p:spPr bwMode="auto">
          <a:xfrm>
            <a:off x="455414" y="2"/>
            <a:ext cx="8233172" cy="2080617"/>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a:sym typeface="Lucida Sans" pitchFamily="-109" charset="0"/>
              </a:rPr>
              <a:t>Click to edit Master title style</a:t>
            </a:r>
          </a:p>
        </p:txBody>
      </p:sp>
      <p:sp>
        <p:nvSpPr>
          <p:cNvPr id="2" name="Text Box 3"/>
          <p:cNvSpPr txBox="1">
            <a:spLocks noGrp="1" noChangeArrowheads="1"/>
          </p:cNvSpPr>
          <p:nvPr>
            <p:ph type="sldNum" sz="quarter" idx="4"/>
          </p:nvPr>
        </p:nvSpPr>
        <p:spPr bwMode="auto">
          <a:xfrm>
            <a:off x="8209732" y="6548810"/>
            <a:ext cx="190872" cy="169664"/>
          </a:xfrm>
          <a:prstGeom prst="rect">
            <a:avLst/>
          </a:prstGeom>
          <a:noFill/>
          <a:ln w="12700">
            <a:noFill/>
            <a:miter lim="800000"/>
            <a:headEnd/>
            <a:tailEnd/>
          </a:ln>
          <a:effectLst/>
        </p:spPr>
        <p:txBody>
          <a:bodyPr vert="horz" wrap="none" lIns="64236" tIns="32116" rIns="64236" bIns="32116" numCol="1" anchor="b" anchorCtr="0" compatLnSpc="1">
            <a:prstTxWarp prst="textNoShape">
              <a:avLst/>
            </a:prstTxWarp>
          </a:bodyPr>
          <a:lstStyle>
            <a:lvl1pPr algn="ctr" defTabSz="914071" fontAlgn="base">
              <a:spcBef>
                <a:spcPct val="0"/>
              </a:spcBef>
              <a:spcAft>
                <a:spcPct val="0"/>
              </a:spcAft>
              <a:defRPr sz="1100">
                <a:solidFill>
                  <a:srgbClr val="045C75"/>
                </a:solidFill>
                <a:latin typeface="+mn-lt"/>
                <a:ea typeface="Verdana" pitchFamily="-111" charset="0"/>
                <a:cs typeface="Verdana" pitchFamily="-111" charset="0"/>
                <a:sym typeface="Verdana" pitchFamily="-111" charset="0"/>
              </a:defRPr>
            </a:lvl1pPr>
          </a:lstStyle>
          <a:p>
            <a:pPr>
              <a:defRPr/>
            </a:pPr>
            <a:fld id="{ACE3A8B2-1041-524E-9D4D-465A6B8F0DA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86" r:id="rId2"/>
  </p:sldLayoutIdLst>
  <p:transition/>
  <p:hf hdr="0" ftr="0" dt="0"/>
  <p:txStyles>
    <p:titleStyle>
      <a:lvl1pPr algn="l" rtl="0" eaLnBrk="0" fontAlgn="base" hangingPunct="0">
        <a:spcBef>
          <a:spcPct val="0"/>
        </a:spcBef>
        <a:spcAft>
          <a:spcPct val="0"/>
        </a:spcAft>
        <a:defRPr sz="3900">
          <a:solidFill>
            <a:srgbClr val="FFFFFF"/>
          </a:solidFill>
          <a:latin typeface="+mj-lt"/>
          <a:ea typeface="+mj-ea"/>
          <a:cs typeface="+mj-cs"/>
          <a:sym typeface="Lucida Sans" pitchFamily="-109" charset="0"/>
        </a:defRPr>
      </a:lvl1pPr>
      <a:lvl2pPr algn="l" rtl="0" eaLnBrk="0" fontAlgn="base" hangingPunct="0">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09" charset="0"/>
        </a:defRPr>
      </a:lvl2pPr>
      <a:lvl3pPr algn="l" rtl="0" eaLnBrk="0" fontAlgn="base" hangingPunct="0">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09" charset="0"/>
        </a:defRPr>
      </a:lvl3pPr>
      <a:lvl4pPr algn="l" rtl="0" eaLnBrk="0" fontAlgn="base" hangingPunct="0">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09" charset="0"/>
        </a:defRPr>
      </a:lvl4pPr>
      <a:lvl5pPr algn="l" rtl="0" eaLnBrk="0" fontAlgn="base" hangingPunct="0">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09" charset="0"/>
        </a:defRPr>
      </a:lvl5pPr>
      <a:lvl6pPr marL="321173" algn="l" rtl="0" fontAlgn="base">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11" charset="0"/>
        </a:defRPr>
      </a:lvl6pPr>
      <a:lvl7pPr marL="642344" algn="l" rtl="0" fontAlgn="base">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11" charset="0"/>
        </a:defRPr>
      </a:lvl7pPr>
      <a:lvl8pPr marL="963517" algn="l" rtl="0" fontAlgn="base">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11" charset="0"/>
        </a:defRPr>
      </a:lvl8pPr>
      <a:lvl9pPr marL="1284693" algn="l" rtl="0" fontAlgn="base">
        <a:spcBef>
          <a:spcPct val="0"/>
        </a:spcBef>
        <a:spcAft>
          <a:spcPct val="0"/>
        </a:spcAft>
        <a:defRPr sz="3900">
          <a:solidFill>
            <a:srgbClr val="FFFFFF"/>
          </a:solidFill>
          <a:latin typeface="Lucida Sans" pitchFamily="-111" charset="0"/>
          <a:ea typeface="ヒラギノ角ゴ ProN W3" pitchFamily="-111" charset="-128"/>
          <a:cs typeface="ヒラギノ角ゴ ProN W3" pitchFamily="-111" charset="-128"/>
          <a:sym typeface="Lucida Sans" pitchFamily="-111" charset="0"/>
        </a:defRPr>
      </a:lvl9pPr>
    </p:titleStyle>
    <p:bodyStyle>
      <a:lvl1pPr marL="217577" indent="-189682" algn="l" rtl="0" eaLnBrk="0" fontAlgn="base" hangingPunct="0">
        <a:spcBef>
          <a:spcPts val="633"/>
        </a:spcBef>
        <a:spcAft>
          <a:spcPct val="0"/>
        </a:spcAft>
        <a:buClr>
          <a:srgbClr val="0BD0D9"/>
        </a:buClr>
        <a:buSzPct val="94000"/>
        <a:buFont typeface="Wingdings 2" pitchFamily="-109" charset="2"/>
        <a:buChar char=""/>
        <a:defRPr sz="2600">
          <a:solidFill>
            <a:schemeClr val="tx1"/>
          </a:solidFill>
          <a:latin typeface="+mn-lt"/>
          <a:ea typeface="+mn-ea"/>
          <a:cs typeface="+mn-cs"/>
          <a:sym typeface="Verdana" pitchFamily="-109" charset="0"/>
        </a:defRPr>
      </a:lvl1pPr>
      <a:lvl2pPr marL="439613" indent="-170714" algn="l" rtl="0" eaLnBrk="0" fontAlgn="base" hangingPunct="0">
        <a:spcBef>
          <a:spcPts val="562"/>
        </a:spcBef>
        <a:spcAft>
          <a:spcPct val="0"/>
        </a:spcAft>
        <a:buClr>
          <a:srgbClr val="0F6FC6"/>
        </a:buClr>
        <a:buSzPct val="85000"/>
        <a:buFont typeface="Wingdings 2" pitchFamily="-109" charset="2"/>
        <a:buChar char=""/>
        <a:defRPr sz="2400">
          <a:solidFill>
            <a:schemeClr val="tx1"/>
          </a:solidFill>
          <a:latin typeface="+mn-lt"/>
          <a:ea typeface="+mn-ea"/>
          <a:cs typeface="+mn-cs"/>
          <a:sym typeface="Verdana" pitchFamily="-109" charset="0"/>
        </a:defRPr>
      </a:lvl2pPr>
      <a:lvl3pPr marL="632641" indent="-170714" algn="l" rtl="0" eaLnBrk="0" fontAlgn="base" hangingPunct="0">
        <a:spcBef>
          <a:spcPts val="492"/>
        </a:spcBef>
        <a:spcAft>
          <a:spcPct val="0"/>
        </a:spcAft>
        <a:buClr>
          <a:srgbClr val="009DD9"/>
        </a:buClr>
        <a:buSzPct val="69000"/>
        <a:buFont typeface="Wingdings 2" pitchFamily="-109" charset="2"/>
        <a:buChar char=""/>
        <a:defRPr sz="2000">
          <a:solidFill>
            <a:schemeClr val="tx1"/>
          </a:solidFill>
          <a:latin typeface="+mn-lt"/>
          <a:ea typeface="+mn-ea"/>
          <a:cs typeface="+mn-cs"/>
          <a:sym typeface="Verdana" pitchFamily="-109" charset="0"/>
        </a:defRPr>
      </a:lvl3pPr>
      <a:lvl4pPr marL="824556" indent="-145052" algn="l" rtl="0" eaLnBrk="0" fontAlgn="base" hangingPunct="0">
        <a:spcBef>
          <a:spcPts val="492"/>
        </a:spcBef>
        <a:spcAft>
          <a:spcPct val="0"/>
        </a:spcAft>
        <a:buClr>
          <a:srgbClr val="0BD0D9"/>
        </a:buClr>
        <a:buSzPct val="64000"/>
        <a:buFont typeface="Wingdings 2" pitchFamily="-109" charset="2"/>
        <a:buChar char=""/>
        <a:defRPr sz="2000">
          <a:solidFill>
            <a:schemeClr val="tx1"/>
          </a:solidFill>
          <a:latin typeface="+mn-lt"/>
          <a:ea typeface="+mn-ea"/>
          <a:cs typeface="+mn-cs"/>
          <a:sym typeface="Verdana" pitchFamily="-109" charset="0"/>
        </a:defRPr>
      </a:lvl4pPr>
      <a:lvl5pPr marL="1017584" indent="-145052" algn="l" rtl="0" eaLnBrk="0" fontAlgn="base" hangingPunct="0">
        <a:spcBef>
          <a:spcPts val="492"/>
        </a:spcBef>
        <a:spcAft>
          <a:spcPct val="0"/>
        </a:spcAft>
        <a:buClr>
          <a:srgbClr val="10CF9B"/>
        </a:buClr>
        <a:buSzPct val="64000"/>
        <a:buFont typeface="Wingdings 2" pitchFamily="-109" charset="2"/>
        <a:buChar char=""/>
        <a:defRPr sz="2000">
          <a:solidFill>
            <a:schemeClr val="tx1"/>
          </a:solidFill>
          <a:latin typeface="+mn-lt"/>
          <a:ea typeface="+mn-ea"/>
          <a:cs typeface="+mn-cs"/>
          <a:sym typeface="Verdana" pitchFamily="-109" charset="0"/>
        </a:defRPr>
      </a:lvl5pPr>
      <a:lvl6pPr marL="1340450" indent="-147212" algn="l" rtl="0" fontAlgn="base">
        <a:spcBef>
          <a:spcPts val="492"/>
        </a:spcBef>
        <a:spcAft>
          <a:spcPct val="0"/>
        </a:spcAft>
        <a:buClr>
          <a:srgbClr val="10CF9B"/>
        </a:buClr>
        <a:buSzPct val="64000"/>
        <a:buFont typeface="Wingdings 2" pitchFamily="-111" charset="2"/>
        <a:buChar char=""/>
        <a:defRPr sz="2000">
          <a:solidFill>
            <a:schemeClr val="tx1"/>
          </a:solidFill>
          <a:latin typeface="+mn-lt"/>
          <a:ea typeface="+mn-ea"/>
          <a:cs typeface="+mn-cs"/>
          <a:sym typeface="Verdana" pitchFamily="-111" charset="0"/>
        </a:defRPr>
      </a:lvl6pPr>
      <a:lvl7pPr marL="1661626" indent="-147212" algn="l" rtl="0" fontAlgn="base">
        <a:spcBef>
          <a:spcPts val="492"/>
        </a:spcBef>
        <a:spcAft>
          <a:spcPct val="0"/>
        </a:spcAft>
        <a:buClr>
          <a:srgbClr val="10CF9B"/>
        </a:buClr>
        <a:buSzPct val="64000"/>
        <a:buFont typeface="Wingdings 2" pitchFamily="-111" charset="2"/>
        <a:buChar char=""/>
        <a:defRPr sz="2000">
          <a:solidFill>
            <a:schemeClr val="tx1"/>
          </a:solidFill>
          <a:latin typeface="+mn-lt"/>
          <a:ea typeface="+mn-ea"/>
          <a:cs typeface="+mn-cs"/>
          <a:sym typeface="Verdana" pitchFamily="-111" charset="0"/>
        </a:defRPr>
      </a:lvl7pPr>
      <a:lvl8pPr marL="1982793" indent="-147212" algn="l" rtl="0" fontAlgn="base">
        <a:spcBef>
          <a:spcPts val="492"/>
        </a:spcBef>
        <a:spcAft>
          <a:spcPct val="0"/>
        </a:spcAft>
        <a:buClr>
          <a:srgbClr val="10CF9B"/>
        </a:buClr>
        <a:buSzPct val="64000"/>
        <a:buFont typeface="Wingdings 2" pitchFamily="-111" charset="2"/>
        <a:buChar char=""/>
        <a:defRPr sz="2000">
          <a:solidFill>
            <a:schemeClr val="tx1"/>
          </a:solidFill>
          <a:latin typeface="+mn-lt"/>
          <a:ea typeface="+mn-ea"/>
          <a:cs typeface="+mn-cs"/>
          <a:sym typeface="Verdana" pitchFamily="-111" charset="0"/>
        </a:defRPr>
      </a:lvl8pPr>
      <a:lvl9pPr marL="2303971" indent="-147212" algn="l" rtl="0" fontAlgn="base">
        <a:spcBef>
          <a:spcPts val="492"/>
        </a:spcBef>
        <a:spcAft>
          <a:spcPct val="0"/>
        </a:spcAft>
        <a:buClr>
          <a:srgbClr val="10CF9B"/>
        </a:buClr>
        <a:buSzPct val="64000"/>
        <a:buFont typeface="Wingdings 2" pitchFamily="-111" charset="2"/>
        <a:buChar char=""/>
        <a:defRPr sz="2000">
          <a:solidFill>
            <a:schemeClr val="tx1"/>
          </a:solidFill>
          <a:latin typeface="+mn-lt"/>
          <a:ea typeface="+mn-ea"/>
          <a:cs typeface="+mn-cs"/>
          <a:sym typeface="Verdana"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extLst>
      <p:ext uri="{BB962C8B-B14F-4D97-AF65-F5344CB8AC3E}">
        <p14:creationId xmlns:p14="http://schemas.microsoft.com/office/powerpoint/2010/main" val="1373273836"/>
      </p:ext>
    </p:extLst>
  </p:cSld>
  <p:clrMap bg1="lt1" tx1="dk1" bg2="lt2" tx2="dk2" accent1="accent1" accent2="accent2" accent3="accent3" accent4="accent4" accent5="accent5" accent6="accent6" hlink="hlink" folHlink="folHlink"/>
  <p:sldLayoutIdLst>
    <p:sldLayoutId id="2147483699" r:id="rId1"/>
    <p:sldLayoutId id="2147483700"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312"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728"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144"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560"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09" charset="0"/>
              </a:rPr>
              <a:t>Click to edit Master title style</a:t>
            </a:r>
          </a:p>
        </p:txBody>
      </p:sp>
      <p:sp>
        <p:nvSpPr>
          <p:cNvPr id="13315"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09" charset="0"/>
              </a:rPr>
              <a:t>Click to edit Master text styles</a:t>
            </a:r>
          </a:p>
          <a:p>
            <a:pPr lvl="1"/>
            <a:r>
              <a:rPr lang="en-US">
                <a:sym typeface="Gill Sans" pitchFamily="-109" charset="0"/>
              </a:rPr>
              <a:t>Second level</a:t>
            </a:r>
          </a:p>
          <a:p>
            <a:pPr lvl="2"/>
            <a:r>
              <a:rPr lang="en-US">
                <a:sym typeface="Gill Sans" pitchFamily="-109" charset="0"/>
              </a:rPr>
              <a:t>Third level</a:t>
            </a:r>
          </a:p>
          <a:p>
            <a:pPr lvl="3"/>
            <a:r>
              <a:rPr lang="en-US">
                <a:sym typeface="Gill Sans" pitchFamily="-109" charset="0"/>
              </a:rPr>
              <a:t>Fourth level</a:t>
            </a:r>
          </a:p>
          <a:p>
            <a:pPr lvl="4"/>
            <a:r>
              <a:rPr lang="en-US">
                <a:sym typeface="Gill Sans" pitchFamily="-109" charset="0"/>
              </a:rPr>
              <a:t>Fifth level</a:t>
            </a:r>
          </a:p>
        </p:txBody>
      </p:sp>
    </p:spTree>
    <p:extLst>
      <p:ext uri="{BB962C8B-B14F-4D97-AF65-F5344CB8AC3E}">
        <p14:creationId xmlns:p14="http://schemas.microsoft.com/office/powerpoint/2010/main" val="2029644970"/>
      </p:ext>
    </p:extLst>
  </p:cSld>
  <p:clrMap bg1="lt1" tx1="dk1" bg2="lt2" tx2="dk2" accent1="accent1" accent2="accent2" accent3="accent3" accent4="accent4" accent5="accent5" accent6="accent6" hlink="hlink" folHlink="folHlink"/>
  <p:sldLayoutIdLst>
    <p:sldLayoutId id="2147483702" r:id="rId1"/>
    <p:sldLayoutId id="2147483703"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9"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1pPr>
      <a:lvl2pPr marL="899312"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2pPr>
      <a:lvl3pPr marL="1211728"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3pPr>
      <a:lvl4pPr marL="1524144"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4pPr>
      <a:lvl5pPr marL="1836560"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3" y="178594"/>
            <a:ext cx="7358063" cy="1714500"/>
          </a:xfrm>
          <a:prstGeom prst="rect">
            <a:avLst/>
          </a:prstGeom>
          <a:noFill/>
          <a:ln w="12700">
            <a:noFill/>
            <a:miter lim="800000"/>
            <a:headEnd/>
            <a:tailEnd/>
          </a:ln>
        </p:spPr>
        <p:txBody>
          <a:bodyPr vert="horz" wrap="square" lIns="35689" tIns="35689" rIns="35689" bIns="35689" numCol="1" anchor="ctr" anchorCtr="0" compatLnSpc="1">
            <a:prstTxWarp prst="textNoShape">
              <a:avLst/>
            </a:prstTxWarp>
          </a:bodyPr>
          <a:lstStyle/>
          <a:p>
            <a:pPr lvl="0"/>
            <a:r>
              <a:rPr lang="en-US">
                <a:sym typeface="Gill Sans" pitchFamily="-112" charset="0"/>
              </a:rPr>
              <a:t>Click to edit Master title style</a:t>
            </a:r>
          </a:p>
        </p:txBody>
      </p:sp>
      <p:sp>
        <p:nvSpPr>
          <p:cNvPr id="13315" name="Rectangle 2"/>
          <p:cNvSpPr>
            <a:spLocks noGrp="1" noChangeArrowheads="1"/>
          </p:cNvSpPr>
          <p:nvPr>
            <p:ph type="body" idx="1"/>
          </p:nvPr>
        </p:nvSpPr>
        <p:spPr bwMode="auto">
          <a:xfrm>
            <a:off x="892973" y="1946676"/>
            <a:ext cx="7358063" cy="4018359"/>
          </a:xfrm>
          <a:prstGeom prst="rect">
            <a:avLst/>
          </a:prstGeom>
          <a:noFill/>
          <a:ln w="12700">
            <a:noFill/>
            <a:miter lim="800000"/>
            <a:headEnd/>
            <a:tailEnd/>
          </a:ln>
        </p:spPr>
        <p:txBody>
          <a:bodyPr vert="horz" wrap="square" lIns="35689" tIns="35689" rIns="35689" bIns="35689"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67"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2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44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66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890"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986" indent="-399506"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450" indent="-399506"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914" indent="-399506"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378" indent="-399506"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842" indent="-399506"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326" indent="-401526"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551" indent="-401526"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772" indent="-401526"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995" indent="-401526"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22" rtl="0" eaLnBrk="1" latinLnBrk="0" hangingPunct="1">
        <a:defRPr sz="1300" kern="1200">
          <a:solidFill>
            <a:schemeClr val="tx1"/>
          </a:solidFill>
          <a:latin typeface="+mn-lt"/>
          <a:ea typeface="+mn-ea"/>
          <a:cs typeface="+mn-cs"/>
        </a:defRPr>
      </a:lvl1pPr>
      <a:lvl2pPr marL="321222" algn="l" defTabSz="321222" rtl="0" eaLnBrk="1" latinLnBrk="0" hangingPunct="1">
        <a:defRPr sz="1300" kern="1200">
          <a:solidFill>
            <a:schemeClr val="tx1"/>
          </a:solidFill>
          <a:latin typeface="+mn-lt"/>
          <a:ea typeface="+mn-ea"/>
          <a:cs typeface="+mn-cs"/>
        </a:defRPr>
      </a:lvl2pPr>
      <a:lvl3pPr marL="642443" algn="l" defTabSz="321222" rtl="0" eaLnBrk="1" latinLnBrk="0" hangingPunct="1">
        <a:defRPr sz="1300" kern="1200">
          <a:solidFill>
            <a:schemeClr val="tx1"/>
          </a:solidFill>
          <a:latin typeface="+mn-lt"/>
          <a:ea typeface="+mn-ea"/>
          <a:cs typeface="+mn-cs"/>
        </a:defRPr>
      </a:lvl3pPr>
      <a:lvl4pPr marL="963665" algn="l" defTabSz="321222" rtl="0" eaLnBrk="1" latinLnBrk="0" hangingPunct="1">
        <a:defRPr sz="1300" kern="1200">
          <a:solidFill>
            <a:schemeClr val="tx1"/>
          </a:solidFill>
          <a:latin typeface="+mn-lt"/>
          <a:ea typeface="+mn-ea"/>
          <a:cs typeface="+mn-cs"/>
        </a:defRPr>
      </a:lvl4pPr>
      <a:lvl5pPr marL="1284890" algn="l" defTabSz="321222" rtl="0" eaLnBrk="1" latinLnBrk="0" hangingPunct="1">
        <a:defRPr sz="1300" kern="1200">
          <a:solidFill>
            <a:schemeClr val="tx1"/>
          </a:solidFill>
          <a:latin typeface="+mn-lt"/>
          <a:ea typeface="+mn-ea"/>
          <a:cs typeface="+mn-cs"/>
        </a:defRPr>
      </a:lvl5pPr>
      <a:lvl6pPr marL="1606113" algn="l" defTabSz="321222" rtl="0" eaLnBrk="1" latinLnBrk="0" hangingPunct="1">
        <a:defRPr sz="1300" kern="1200">
          <a:solidFill>
            <a:schemeClr val="tx1"/>
          </a:solidFill>
          <a:latin typeface="+mn-lt"/>
          <a:ea typeface="+mn-ea"/>
          <a:cs typeface="+mn-cs"/>
        </a:defRPr>
      </a:lvl6pPr>
      <a:lvl7pPr marL="1927334" algn="l" defTabSz="321222" rtl="0" eaLnBrk="1" latinLnBrk="0" hangingPunct="1">
        <a:defRPr sz="1300" kern="1200">
          <a:solidFill>
            <a:schemeClr val="tx1"/>
          </a:solidFill>
          <a:latin typeface="+mn-lt"/>
          <a:ea typeface="+mn-ea"/>
          <a:cs typeface="+mn-cs"/>
        </a:defRPr>
      </a:lvl7pPr>
      <a:lvl8pPr marL="2248559" algn="l" defTabSz="321222" rtl="0" eaLnBrk="1" latinLnBrk="0" hangingPunct="1">
        <a:defRPr sz="1300" kern="1200">
          <a:solidFill>
            <a:schemeClr val="tx1"/>
          </a:solidFill>
          <a:latin typeface="+mn-lt"/>
          <a:ea typeface="+mn-ea"/>
          <a:cs typeface="+mn-cs"/>
        </a:defRPr>
      </a:lvl8pPr>
      <a:lvl9pPr marL="2569779" algn="l" defTabSz="32122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69" y="178594"/>
            <a:ext cx="7358063" cy="1714500"/>
          </a:xfrm>
          <a:prstGeom prst="rect">
            <a:avLst/>
          </a:prstGeom>
          <a:noFill/>
          <a:ln w="12700">
            <a:noFill/>
            <a:miter lim="800000"/>
            <a:headEnd/>
            <a:tailEnd/>
          </a:ln>
        </p:spPr>
        <p:txBody>
          <a:bodyPr vert="horz" wrap="square" lIns="35697" tIns="35697" rIns="35697" bIns="35697" numCol="1" anchor="ctr" anchorCtr="0" compatLnSpc="1">
            <a:prstTxWarp prst="textNoShape">
              <a:avLst/>
            </a:prstTxWarp>
          </a:bodyPr>
          <a:lstStyle/>
          <a:p>
            <a:pPr lvl="0"/>
            <a:r>
              <a:rPr lang="en-US">
                <a:sym typeface="Gill Sans" pitchFamily="-112" charset="0"/>
              </a:rPr>
              <a:t>Click to edit Master title style</a:t>
            </a:r>
          </a:p>
        </p:txBody>
      </p:sp>
      <p:sp>
        <p:nvSpPr>
          <p:cNvPr id="13315" name="Rectangle 2"/>
          <p:cNvSpPr>
            <a:spLocks noGrp="1" noChangeArrowheads="1"/>
          </p:cNvSpPr>
          <p:nvPr>
            <p:ph type="body" idx="1"/>
          </p:nvPr>
        </p:nvSpPr>
        <p:spPr bwMode="auto">
          <a:xfrm>
            <a:off x="892969" y="1946672"/>
            <a:ext cx="7358063" cy="4018359"/>
          </a:xfrm>
          <a:prstGeom prst="rect">
            <a:avLst/>
          </a:prstGeom>
          <a:noFill/>
          <a:ln w="12700">
            <a:noFill/>
            <a:miter lim="800000"/>
            <a:headEnd/>
            <a:tailEnd/>
          </a:ln>
        </p:spPr>
        <p:txBody>
          <a:bodyPr vert="horz" wrap="square" lIns="35697" tIns="35697" rIns="35697" bIns="35697"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69"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89"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7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86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15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106"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634"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162"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690"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218"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769"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1059"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346"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635"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89" rtl="0" eaLnBrk="1" latinLnBrk="0" hangingPunct="1">
        <a:defRPr sz="1300" kern="1200">
          <a:solidFill>
            <a:schemeClr val="tx1"/>
          </a:solidFill>
          <a:latin typeface="+mn-lt"/>
          <a:ea typeface="+mn-ea"/>
          <a:cs typeface="+mn-cs"/>
        </a:defRPr>
      </a:lvl1pPr>
      <a:lvl2pPr marL="321289" algn="l" defTabSz="321289" rtl="0" eaLnBrk="1" latinLnBrk="0" hangingPunct="1">
        <a:defRPr sz="1300" kern="1200">
          <a:solidFill>
            <a:schemeClr val="tx1"/>
          </a:solidFill>
          <a:latin typeface="+mn-lt"/>
          <a:ea typeface="+mn-ea"/>
          <a:cs typeface="+mn-cs"/>
        </a:defRPr>
      </a:lvl2pPr>
      <a:lvl3pPr marL="642575" algn="l" defTabSz="321289" rtl="0" eaLnBrk="1" latinLnBrk="0" hangingPunct="1">
        <a:defRPr sz="1300" kern="1200">
          <a:solidFill>
            <a:schemeClr val="tx1"/>
          </a:solidFill>
          <a:latin typeface="+mn-lt"/>
          <a:ea typeface="+mn-ea"/>
          <a:cs typeface="+mn-cs"/>
        </a:defRPr>
      </a:lvl3pPr>
      <a:lvl4pPr marL="963862" algn="l" defTabSz="321289" rtl="0" eaLnBrk="1" latinLnBrk="0" hangingPunct="1">
        <a:defRPr sz="1300" kern="1200">
          <a:solidFill>
            <a:schemeClr val="tx1"/>
          </a:solidFill>
          <a:latin typeface="+mn-lt"/>
          <a:ea typeface="+mn-ea"/>
          <a:cs typeface="+mn-cs"/>
        </a:defRPr>
      </a:lvl4pPr>
      <a:lvl5pPr marL="1285153" algn="l" defTabSz="321289" rtl="0" eaLnBrk="1" latinLnBrk="0" hangingPunct="1">
        <a:defRPr sz="1300" kern="1200">
          <a:solidFill>
            <a:schemeClr val="tx1"/>
          </a:solidFill>
          <a:latin typeface="+mn-lt"/>
          <a:ea typeface="+mn-ea"/>
          <a:cs typeface="+mn-cs"/>
        </a:defRPr>
      </a:lvl5pPr>
      <a:lvl6pPr marL="1606441" algn="l" defTabSz="321289" rtl="0" eaLnBrk="1" latinLnBrk="0" hangingPunct="1">
        <a:defRPr sz="1300" kern="1200">
          <a:solidFill>
            <a:schemeClr val="tx1"/>
          </a:solidFill>
          <a:latin typeface="+mn-lt"/>
          <a:ea typeface="+mn-ea"/>
          <a:cs typeface="+mn-cs"/>
        </a:defRPr>
      </a:lvl6pPr>
      <a:lvl7pPr marL="1927729" algn="l" defTabSz="321289" rtl="0" eaLnBrk="1" latinLnBrk="0" hangingPunct="1">
        <a:defRPr sz="1300" kern="1200">
          <a:solidFill>
            <a:schemeClr val="tx1"/>
          </a:solidFill>
          <a:latin typeface="+mn-lt"/>
          <a:ea typeface="+mn-ea"/>
          <a:cs typeface="+mn-cs"/>
        </a:defRPr>
      </a:lvl7pPr>
      <a:lvl8pPr marL="2249019" algn="l" defTabSz="321289" rtl="0" eaLnBrk="1" latinLnBrk="0" hangingPunct="1">
        <a:defRPr sz="1300" kern="1200">
          <a:solidFill>
            <a:schemeClr val="tx1"/>
          </a:solidFill>
          <a:latin typeface="+mn-lt"/>
          <a:ea typeface="+mn-ea"/>
          <a:cs typeface="+mn-cs"/>
        </a:defRPr>
      </a:lvl8pPr>
      <a:lvl9pPr marL="2570306" algn="l" defTabSz="321289"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0" y="1946673"/>
            <a:ext cx="7358063" cy="4018359"/>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71" r:id="rId1"/>
    <p:sldLayoutId id="2147483684"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7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4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81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088"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076"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588"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100"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612"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124"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658"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93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20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475"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72" rtl="0" eaLnBrk="1" latinLnBrk="0" hangingPunct="1">
        <a:defRPr sz="1300" kern="1200">
          <a:solidFill>
            <a:schemeClr val="tx1"/>
          </a:solidFill>
          <a:latin typeface="+mn-lt"/>
          <a:ea typeface="+mn-ea"/>
          <a:cs typeface="+mn-cs"/>
        </a:defRPr>
      </a:lvl1pPr>
      <a:lvl2pPr marL="321272" algn="l" defTabSz="321272" rtl="0" eaLnBrk="1" latinLnBrk="0" hangingPunct="1">
        <a:defRPr sz="1300" kern="1200">
          <a:solidFill>
            <a:schemeClr val="tx1"/>
          </a:solidFill>
          <a:latin typeface="+mn-lt"/>
          <a:ea typeface="+mn-ea"/>
          <a:cs typeface="+mn-cs"/>
        </a:defRPr>
      </a:lvl2pPr>
      <a:lvl3pPr marL="642542" algn="l" defTabSz="321272" rtl="0" eaLnBrk="1" latinLnBrk="0" hangingPunct="1">
        <a:defRPr sz="1300" kern="1200">
          <a:solidFill>
            <a:schemeClr val="tx1"/>
          </a:solidFill>
          <a:latin typeface="+mn-lt"/>
          <a:ea typeface="+mn-ea"/>
          <a:cs typeface="+mn-cs"/>
        </a:defRPr>
      </a:lvl3pPr>
      <a:lvl4pPr marL="963813" algn="l" defTabSz="321272" rtl="0" eaLnBrk="1" latinLnBrk="0" hangingPunct="1">
        <a:defRPr sz="1300" kern="1200">
          <a:solidFill>
            <a:schemeClr val="tx1"/>
          </a:solidFill>
          <a:latin typeface="+mn-lt"/>
          <a:ea typeface="+mn-ea"/>
          <a:cs typeface="+mn-cs"/>
        </a:defRPr>
      </a:lvl4pPr>
      <a:lvl5pPr marL="1285088" algn="l" defTabSz="321272" rtl="0" eaLnBrk="1" latinLnBrk="0" hangingPunct="1">
        <a:defRPr sz="1300" kern="1200">
          <a:solidFill>
            <a:schemeClr val="tx1"/>
          </a:solidFill>
          <a:latin typeface="+mn-lt"/>
          <a:ea typeface="+mn-ea"/>
          <a:cs typeface="+mn-cs"/>
        </a:defRPr>
      </a:lvl5pPr>
      <a:lvl6pPr marL="1606359" algn="l" defTabSz="321272" rtl="0" eaLnBrk="1" latinLnBrk="0" hangingPunct="1">
        <a:defRPr sz="1300" kern="1200">
          <a:solidFill>
            <a:schemeClr val="tx1"/>
          </a:solidFill>
          <a:latin typeface="+mn-lt"/>
          <a:ea typeface="+mn-ea"/>
          <a:cs typeface="+mn-cs"/>
        </a:defRPr>
      </a:lvl6pPr>
      <a:lvl7pPr marL="1927630" algn="l" defTabSz="321272" rtl="0" eaLnBrk="1" latinLnBrk="0" hangingPunct="1">
        <a:defRPr sz="1300" kern="1200">
          <a:solidFill>
            <a:schemeClr val="tx1"/>
          </a:solidFill>
          <a:latin typeface="+mn-lt"/>
          <a:ea typeface="+mn-ea"/>
          <a:cs typeface="+mn-cs"/>
        </a:defRPr>
      </a:lvl7pPr>
      <a:lvl8pPr marL="2248904" algn="l" defTabSz="321272" rtl="0" eaLnBrk="1" latinLnBrk="0" hangingPunct="1">
        <a:defRPr sz="1300" kern="1200">
          <a:solidFill>
            <a:schemeClr val="tx1"/>
          </a:solidFill>
          <a:latin typeface="+mn-lt"/>
          <a:ea typeface="+mn-ea"/>
          <a:cs typeface="+mn-cs"/>
        </a:defRPr>
      </a:lvl8pPr>
      <a:lvl9pPr marL="2570174" algn="l" defTabSz="321272"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892971" y="178594"/>
            <a:ext cx="7358063" cy="1714500"/>
          </a:xfrm>
          <a:prstGeom prst="rect">
            <a:avLst/>
          </a:prstGeom>
          <a:noFill/>
          <a:ln w="12700">
            <a:noFill/>
            <a:miter lim="800000"/>
            <a:headEnd/>
            <a:tailEnd/>
          </a:ln>
        </p:spPr>
        <p:txBody>
          <a:bodyPr vert="horz" wrap="square" lIns="35693" tIns="35693" rIns="35693" bIns="35693" numCol="1" anchor="ctr" anchorCtr="0" compatLnSpc="1">
            <a:prstTxWarp prst="textNoShape">
              <a:avLst/>
            </a:prstTxWarp>
          </a:bodyPr>
          <a:lstStyle/>
          <a:p>
            <a:pPr lvl="0"/>
            <a:r>
              <a:rPr lang="en-US">
                <a:sym typeface="Gill Sans" pitchFamily="-112" charset="0"/>
              </a:rPr>
              <a:t>Click to edit Master title style</a:t>
            </a:r>
          </a:p>
        </p:txBody>
      </p:sp>
      <p:sp>
        <p:nvSpPr>
          <p:cNvPr id="50179" name="Rectangle 2"/>
          <p:cNvSpPr>
            <a:spLocks noGrp="1" noChangeArrowheads="1"/>
          </p:cNvSpPr>
          <p:nvPr>
            <p:ph type="body" idx="1"/>
          </p:nvPr>
        </p:nvSpPr>
        <p:spPr bwMode="auto">
          <a:xfrm>
            <a:off x="892971" y="1946674"/>
            <a:ext cx="7358063" cy="4018359"/>
          </a:xfrm>
          <a:prstGeom prst="rect">
            <a:avLst/>
          </a:prstGeom>
          <a:noFill/>
          <a:ln w="12700">
            <a:noFill/>
            <a:miter lim="800000"/>
            <a:headEnd/>
            <a:tailEnd/>
          </a:ln>
        </p:spPr>
        <p:txBody>
          <a:bodyPr vert="horz" wrap="square" lIns="35693" tIns="35693" rIns="35693" bIns="3569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73"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5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09"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76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02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046"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542"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038"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534"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030"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548"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805"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059"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315"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56" rtl="0" eaLnBrk="1" latinLnBrk="0" hangingPunct="1">
        <a:defRPr sz="1300" kern="1200">
          <a:solidFill>
            <a:schemeClr val="tx1"/>
          </a:solidFill>
          <a:latin typeface="+mn-lt"/>
          <a:ea typeface="+mn-ea"/>
          <a:cs typeface="+mn-cs"/>
        </a:defRPr>
      </a:lvl1pPr>
      <a:lvl2pPr marL="321256" algn="l" defTabSz="321256" rtl="0" eaLnBrk="1" latinLnBrk="0" hangingPunct="1">
        <a:defRPr sz="1300" kern="1200">
          <a:solidFill>
            <a:schemeClr val="tx1"/>
          </a:solidFill>
          <a:latin typeface="+mn-lt"/>
          <a:ea typeface="+mn-ea"/>
          <a:cs typeface="+mn-cs"/>
        </a:defRPr>
      </a:lvl2pPr>
      <a:lvl3pPr marL="642509" algn="l" defTabSz="321256" rtl="0" eaLnBrk="1" latinLnBrk="0" hangingPunct="1">
        <a:defRPr sz="1300" kern="1200">
          <a:solidFill>
            <a:schemeClr val="tx1"/>
          </a:solidFill>
          <a:latin typeface="+mn-lt"/>
          <a:ea typeface="+mn-ea"/>
          <a:cs typeface="+mn-cs"/>
        </a:defRPr>
      </a:lvl3pPr>
      <a:lvl4pPr marL="963764" algn="l" defTabSz="321256" rtl="0" eaLnBrk="1" latinLnBrk="0" hangingPunct="1">
        <a:defRPr sz="1300" kern="1200">
          <a:solidFill>
            <a:schemeClr val="tx1"/>
          </a:solidFill>
          <a:latin typeface="+mn-lt"/>
          <a:ea typeface="+mn-ea"/>
          <a:cs typeface="+mn-cs"/>
        </a:defRPr>
      </a:lvl4pPr>
      <a:lvl5pPr marL="1285022" algn="l" defTabSz="321256" rtl="0" eaLnBrk="1" latinLnBrk="0" hangingPunct="1">
        <a:defRPr sz="1300" kern="1200">
          <a:solidFill>
            <a:schemeClr val="tx1"/>
          </a:solidFill>
          <a:latin typeface="+mn-lt"/>
          <a:ea typeface="+mn-ea"/>
          <a:cs typeface="+mn-cs"/>
        </a:defRPr>
      </a:lvl5pPr>
      <a:lvl6pPr marL="1606277" algn="l" defTabSz="321256" rtl="0" eaLnBrk="1" latinLnBrk="0" hangingPunct="1">
        <a:defRPr sz="1300" kern="1200">
          <a:solidFill>
            <a:schemeClr val="tx1"/>
          </a:solidFill>
          <a:latin typeface="+mn-lt"/>
          <a:ea typeface="+mn-ea"/>
          <a:cs typeface="+mn-cs"/>
        </a:defRPr>
      </a:lvl6pPr>
      <a:lvl7pPr marL="1927531" algn="l" defTabSz="321256" rtl="0" eaLnBrk="1" latinLnBrk="0" hangingPunct="1">
        <a:defRPr sz="1300" kern="1200">
          <a:solidFill>
            <a:schemeClr val="tx1"/>
          </a:solidFill>
          <a:latin typeface="+mn-lt"/>
          <a:ea typeface="+mn-ea"/>
          <a:cs typeface="+mn-cs"/>
        </a:defRPr>
      </a:lvl7pPr>
      <a:lvl8pPr marL="2248789" algn="l" defTabSz="321256" rtl="0" eaLnBrk="1" latinLnBrk="0" hangingPunct="1">
        <a:defRPr sz="1300" kern="1200">
          <a:solidFill>
            <a:schemeClr val="tx1"/>
          </a:solidFill>
          <a:latin typeface="+mn-lt"/>
          <a:ea typeface="+mn-ea"/>
          <a:cs typeface="+mn-cs"/>
        </a:defRPr>
      </a:lvl8pPr>
      <a:lvl9pPr marL="2570042" algn="l" defTabSz="321256"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extLst>
      <p:ext uri="{BB962C8B-B14F-4D97-AF65-F5344CB8AC3E}">
        <p14:creationId xmlns:p14="http://schemas.microsoft.com/office/powerpoint/2010/main" val="2122426401"/>
      </p:ext>
    </p:extLst>
  </p:cSld>
  <p:clrMap bg1="lt1" tx1="dk1" bg2="lt2" tx2="dk2" accent1="accent1" accent2="accent2" accent3="accent3" accent4="accent4" accent5="accent5" accent6="accent6" hlink="hlink" folHlink="folHlink"/>
  <p:sldLayoutIdLst>
    <p:sldLayoutId id="2147483688"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312"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728"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144"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560"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9490" name="Rectangle 1"/>
          <p:cNvSpPr>
            <a:spLocks noGrp="1" noChangeArrowheads="1"/>
          </p:cNvSpPr>
          <p:nvPr>
            <p:ph type="title"/>
          </p:nvPr>
        </p:nvSpPr>
        <p:spPr bwMode="auto">
          <a:xfrm>
            <a:off x="892975" y="178594"/>
            <a:ext cx="7358063" cy="1714500"/>
          </a:xfrm>
          <a:prstGeom prst="rect">
            <a:avLst/>
          </a:prstGeom>
          <a:noFill/>
          <a:ln w="12700">
            <a:noFill/>
            <a:miter lim="800000"/>
            <a:headEnd/>
            <a:tailEnd/>
          </a:ln>
        </p:spPr>
        <p:txBody>
          <a:bodyPr vert="horz" wrap="square" lIns="35666" tIns="35666" rIns="35666" bIns="35666" numCol="1" anchor="ctr" anchorCtr="0" compatLnSpc="1">
            <a:prstTxWarp prst="textNoShape">
              <a:avLst/>
            </a:prstTxWarp>
          </a:bodyPr>
          <a:lstStyle/>
          <a:p>
            <a:pPr lvl="0"/>
            <a:r>
              <a:rPr lang="en-US">
                <a:sym typeface="Gill Sans" pitchFamily="-112" charset="0"/>
              </a:rPr>
              <a:t>Click to edit Master title style</a:t>
            </a:r>
          </a:p>
        </p:txBody>
      </p:sp>
    </p:spTree>
    <p:extLst>
      <p:ext uri="{BB962C8B-B14F-4D97-AF65-F5344CB8AC3E}">
        <p14:creationId xmlns:p14="http://schemas.microsoft.com/office/powerpoint/2010/main" val="1027652599"/>
      </p:ext>
    </p:extLst>
  </p:cSld>
  <p:clrMap bg1="lt1" tx1="dk1" bg2="lt2" tx2="dk2" accent1="accent1" accent2="accent2" accent3="accent3" accent4="accent4" accent5="accent5" accent6="accent6" hlink="hlink" folHlink="folHlink"/>
  <p:sldLayoutIdLst>
    <p:sldLayoutId id="2147483690" r:id="rId1"/>
    <p:sldLayoutId id="2147483691"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5pPr>
      <a:lvl6pPr marL="321026"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6pPr>
      <a:lvl7pPr marL="642057"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7pPr>
      <a:lvl8pPr marL="963087"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8pPr>
      <a:lvl9pPr marL="1284118"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9pPr>
    </p:titleStyle>
    <p:bodyStyle>
      <a:lvl1pPr marL="623748"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936180"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47495"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59927"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72360"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93703"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6pPr>
      <a:lvl7pPr marL="2514736"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7pPr>
      <a:lvl8pPr marL="2835766"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8pPr>
      <a:lvl9pPr marL="3156807"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9pPr>
    </p:bodyStyle>
    <p:otherStyle>
      <a:defPPr>
        <a:defRPr lang="en-US"/>
      </a:defPPr>
      <a:lvl1pPr marL="0" algn="l" defTabSz="321026" rtl="0" eaLnBrk="1" latinLnBrk="0" hangingPunct="1">
        <a:defRPr sz="1300" kern="1200">
          <a:solidFill>
            <a:schemeClr val="tx1"/>
          </a:solidFill>
          <a:latin typeface="+mn-lt"/>
          <a:ea typeface="+mn-ea"/>
          <a:cs typeface="+mn-cs"/>
        </a:defRPr>
      </a:lvl1pPr>
      <a:lvl2pPr marL="321026" algn="l" defTabSz="321026" rtl="0" eaLnBrk="1" latinLnBrk="0" hangingPunct="1">
        <a:defRPr sz="1300" kern="1200">
          <a:solidFill>
            <a:schemeClr val="tx1"/>
          </a:solidFill>
          <a:latin typeface="+mn-lt"/>
          <a:ea typeface="+mn-ea"/>
          <a:cs typeface="+mn-cs"/>
        </a:defRPr>
      </a:lvl2pPr>
      <a:lvl3pPr marL="642057" algn="l" defTabSz="321026" rtl="0" eaLnBrk="1" latinLnBrk="0" hangingPunct="1">
        <a:defRPr sz="1300" kern="1200">
          <a:solidFill>
            <a:schemeClr val="tx1"/>
          </a:solidFill>
          <a:latin typeface="+mn-lt"/>
          <a:ea typeface="+mn-ea"/>
          <a:cs typeface="+mn-cs"/>
        </a:defRPr>
      </a:lvl3pPr>
      <a:lvl4pPr marL="963087" algn="l" defTabSz="321026" rtl="0" eaLnBrk="1" latinLnBrk="0" hangingPunct="1">
        <a:defRPr sz="1300" kern="1200">
          <a:solidFill>
            <a:schemeClr val="tx1"/>
          </a:solidFill>
          <a:latin typeface="+mn-lt"/>
          <a:ea typeface="+mn-ea"/>
          <a:cs typeface="+mn-cs"/>
        </a:defRPr>
      </a:lvl4pPr>
      <a:lvl5pPr marL="1284118" algn="l" defTabSz="321026" rtl="0" eaLnBrk="1" latinLnBrk="0" hangingPunct="1">
        <a:defRPr sz="1300" kern="1200">
          <a:solidFill>
            <a:schemeClr val="tx1"/>
          </a:solidFill>
          <a:latin typeface="+mn-lt"/>
          <a:ea typeface="+mn-ea"/>
          <a:cs typeface="+mn-cs"/>
        </a:defRPr>
      </a:lvl5pPr>
      <a:lvl6pPr marL="1605150" algn="l" defTabSz="321026" rtl="0" eaLnBrk="1" latinLnBrk="0" hangingPunct="1">
        <a:defRPr sz="1300" kern="1200">
          <a:solidFill>
            <a:schemeClr val="tx1"/>
          </a:solidFill>
          <a:latin typeface="+mn-lt"/>
          <a:ea typeface="+mn-ea"/>
          <a:cs typeface="+mn-cs"/>
        </a:defRPr>
      </a:lvl6pPr>
      <a:lvl7pPr marL="1926178" algn="l" defTabSz="321026" rtl="0" eaLnBrk="1" latinLnBrk="0" hangingPunct="1">
        <a:defRPr sz="1300" kern="1200">
          <a:solidFill>
            <a:schemeClr val="tx1"/>
          </a:solidFill>
          <a:latin typeface="+mn-lt"/>
          <a:ea typeface="+mn-ea"/>
          <a:cs typeface="+mn-cs"/>
        </a:defRPr>
      </a:lvl7pPr>
      <a:lvl8pPr marL="2247211" algn="l" defTabSz="321026" rtl="0" eaLnBrk="1" latinLnBrk="0" hangingPunct="1">
        <a:defRPr sz="1300" kern="1200">
          <a:solidFill>
            <a:schemeClr val="tx1"/>
          </a:solidFill>
          <a:latin typeface="+mn-lt"/>
          <a:ea typeface="+mn-ea"/>
          <a:cs typeface="+mn-cs"/>
        </a:defRPr>
      </a:lvl8pPr>
      <a:lvl9pPr marL="2568239" algn="l" defTabSz="321026"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892974" y="178594"/>
            <a:ext cx="7358063" cy="1714500"/>
          </a:xfrm>
          <a:prstGeom prst="rect">
            <a:avLst/>
          </a:prstGeom>
          <a:noFill/>
          <a:ln w="12700">
            <a:noFill/>
            <a:miter lim="800000"/>
            <a:headEnd/>
            <a:tailEnd/>
          </a:ln>
        </p:spPr>
        <p:txBody>
          <a:bodyPr vert="horz" wrap="square" lIns="35687" tIns="35687" rIns="35687" bIns="35687" numCol="1" anchor="ctr" anchorCtr="0" compatLnSpc="1">
            <a:prstTxWarp prst="textNoShape">
              <a:avLst/>
            </a:prstTxWarp>
          </a:bodyPr>
          <a:lstStyle/>
          <a:p>
            <a:pPr lvl="0"/>
            <a:r>
              <a:rPr lang="en-US">
                <a:sym typeface="Gill Sans" pitchFamily="-112" charset="0"/>
              </a:rPr>
              <a:t>Click to edit Master title style</a:t>
            </a:r>
          </a:p>
        </p:txBody>
      </p:sp>
      <p:sp>
        <p:nvSpPr>
          <p:cNvPr id="37891" name="Rectangle 2"/>
          <p:cNvSpPr>
            <a:spLocks noGrp="1" noChangeArrowheads="1"/>
          </p:cNvSpPr>
          <p:nvPr>
            <p:ph type="body" idx="1"/>
          </p:nvPr>
        </p:nvSpPr>
        <p:spPr bwMode="auto">
          <a:xfrm>
            <a:off x="892974" y="1946677"/>
            <a:ext cx="7358063" cy="4018359"/>
          </a:xfrm>
          <a:prstGeom prst="rect">
            <a:avLst/>
          </a:prstGeom>
          <a:noFill/>
          <a:ln w="12700">
            <a:noFill/>
            <a:miter lim="800000"/>
            <a:headEnd/>
            <a:tailEnd/>
          </a:ln>
        </p:spPr>
        <p:txBody>
          <a:bodyPr vert="horz" wrap="square" lIns="35687" tIns="35687" rIns="35687" bIns="35687"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extLst>
      <p:ext uri="{BB962C8B-B14F-4D97-AF65-F5344CB8AC3E}">
        <p14:creationId xmlns:p14="http://schemas.microsoft.com/office/powerpoint/2010/main" val="261508122"/>
      </p:ext>
    </p:extLst>
  </p:cSld>
  <p:clrMap bg1="lt1" tx1="dk1" bg2="lt2" tx2="dk2" accent1="accent1" accent2="accent2" accent3="accent3" accent4="accent4" accent5="accent5" accent6="accent6" hlink="hlink" folHlink="folHlink"/>
  <p:sldLayoutIdLst>
    <p:sldLayoutId id="2147483693" r:id="rId1"/>
    <p:sldLayoutId id="2147483694"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0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410"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61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82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956" indent="-399485"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404" indent="-399485"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852" indent="-399485"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300" indent="-399485"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748" indent="-399485"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215" indent="-401505"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424" indent="-401505"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629" indent="-401505"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835" indent="-401505"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06" rtl="0" eaLnBrk="1" latinLnBrk="0" hangingPunct="1">
        <a:defRPr sz="1300" kern="1200">
          <a:solidFill>
            <a:schemeClr val="tx1"/>
          </a:solidFill>
          <a:latin typeface="+mn-lt"/>
          <a:ea typeface="+mn-ea"/>
          <a:cs typeface="+mn-cs"/>
        </a:defRPr>
      </a:lvl1pPr>
      <a:lvl2pPr marL="321206" algn="l" defTabSz="321206" rtl="0" eaLnBrk="1" latinLnBrk="0" hangingPunct="1">
        <a:defRPr sz="1300" kern="1200">
          <a:solidFill>
            <a:schemeClr val="tx1"/>
          </a:solidFill>
          <a:latin typeface="+mn-lt"/>
          <a:ea typeface="+mn-ea"/>
          <a:cs typeface="+mn-cs"/>
        </a:defRPr>
      </a:lvl2pPr>
      <a:lvl3pPr marL="642410" algn="l" defTabSz="321206" rtl="0" eaLnBrk="1" latinLnBrk="0" hangingPunct="1">
        <a:defRPr sz="1300" kern="1200">
          <a:solidFill>
            <a:schemeClr val="tx1"/>
          </a:solidFill>
          <a:latin typeface="+mn-lt"/>
          <a:ea typeface="+mn-ea"/>
          <a:cs typeface="+mn-cs"/>
        </a:defRPr>
      </a:lvl3pPr>
      <a:lvl4pPr marL="963615" algn="l" defTabSz="321206" rtl="0" eaLnBrk="1" latinLnBrk="0" hangingPunct="1">
        <a:defRPr sz="1300" kern="1200">
          <a:solidFill>
            <a:schemeClr val="tx1"/>
          </a:solidFill>
          <a:latin typeface="+mn-lt"/>
          <a:ea typeface="+mn-ea"/>
          <a:cs typeface="+mn-cs"/>
        </a:defRPr>
      </a:lvl4pPr>
      <a:lvl5pPr marL="1284825" algn="l" defTabSz="321206" rtl="0" eaLnBrk="1" latinLnBrk="0" hangingPunct="1">
        <a:defRPr sz="1300" kern="1200">
          <a:solidFill>
            <a:schemeClr val="tx1"/>
          </a:solidFill>
          <a:latin typeface="+mn-lt"/>
          <a:ea typeface="+mn-ea"/>
          <a:cs typeface="+mn-cs"/>
        </a:defRPr>
      </a:lvl5pPr>
      <a:lvl6pPr marL="1606031" algn="l" defTabSz="321206" rtl="0" eaLnBrk="1" latinLnBrk="0" hangingPunct="1">
        <a:defRPr sz="1300" kern="1200">
          <a:solidFill>
            <a:schemeClr val="tx1"/>
          </a:solidFill>
          <a:latin typeface="+mn-lt"/>
          <a:ea typeface="+mn-ea"/>
          <a:cs typeface="+mn-cs"/>
        </a:defRPr>
      </a:lvl6pPr>
      <a:lvl7pPr marL="1927235" algn="l" defTabSz="321206" rtl="0" eaLnBrk="1" latinLnBrk="0" hangingPunct="1">
        <a:defRPr sz="1300" kern="1200">
          <a:solidFill>
            <a:schemeClr val="tx1"/>
          </a:solidFill>
          <a:latin typeface="+mn-lt"/>
          <a:ea typeface="+mn-ea"/>
          <a:cs typeface="+mn-cs"/>
        </a:defRPr>
      </a:lvl7pPr>
      <a:lvl8pPr marL="2248444" algn="l" defTabSz="321206" rtl="0" eaLnBrk="1" latinLnBrk="0" hangingPunct="1">
        <a:defRPr sz="1300" kern="1200">
          <a:solidFill>
            <a:schemeClr val="tx1"/>
          </a:solidFill>
          <a:latin typeface="+mn-lt"/>
          <a:ea typeface="+mn-ea"/>
          <a:cs typeface="+mn-cs"/>
        </a:defRPr>
      </a:lvl8pPr>
      <a:lvl9pPr marL="2569648" algn="l" defTabSz="321206"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extLst>
      <p:ext uri="{BB962C8B-B14F-4D97-AF65-F5344CB8AC3E}">
        <p14:creationId xmlns:p14="http://schemas.microsoft.com/office/powerpoint/2010/main" val="1342712349"/>
      </p:ext>
    </p:extLst>
  </p:cSld>
  <p:clrMap bg1="lt1" tx1="dk1" bg2="lt2" tx2="dk2" accent1="accent1" accent2="accent2" accent3="accent3" accent4="accent4" accent5="accent5" accent6="accent6" hlink="hlink" folHlink="folHlink"/>
  <p:sldLayoutIdLst>
    <p:sldLayoutId id="2147483696" r:id="rId1"/>
    <p:sldLayoutId id="2147483697"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312"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728"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144"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560"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 Id="rId9"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46.wmf"/><Relationship Id="rId6" Type="http://schemas.openxmlformats.org/officeDocument/2006/relationships/oleObject" Target="../embeddings/oleObject3.bin"/><Relationship Id="rId7" Type="http://schemas.openxmlformats.org/officeDocument/2006/relationships/image" Target="../media/image47.wmf"/><Relationship Id="rId8" Type="http://schemas.openxmlformats.org/officeDocument/2006/relationships/oleObject" Target="../embeddings/oleObject4.bin"/><Relationship Id="rId9" Type="http://schemas.openxmlformats.org/officeDocument/2006/relationships/image" Target="../media/image48.wmf"/><Relationship Id="rId10"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5.bin"/><Relationship Id="rId5" Type="http://schemas.openxmlformats.org/officeDocument/2006/relationships/image" Target="../media/image49.wmf"/><Relationship Id="rId6" Type="http://schemas.openxmlformats.org/officeDocument/2006/relationships/oleObject" Target="../embeddings/oleObject6.bin"/><Relationship Id="rId7" Type="http://schemas.openxmlformats.org/officeDocument/2006/relationships/image" Target="../media/image50.wmf"/><Relationship Id="rId8" Type="http://schemas.openxmlformats.org/officeDocument/2006/relationships/oleObject" Target="../embeddings/oleObject7.bin"/><Relationship Id="rId9" Type="http://schemas.openxmlformats.org/officeDocument/2006/relationships/image" Target="../media/image51.wmf"/><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7" Type="http://schemas.openxmlformats.org/officeDocument/2006/relationships/image" Target="../media/image61.emf"/><Relationship Id="rId1" Type="http://schemas.openxmlformats.org/officeDocument/2006/relationships/slideLayout" Target="../slideLayouts/slideLayout5.xml"/><Relationship Id="rId2" Type="http://schemas.openxmlformats.org/officeDocument/2006/relationships/image" Target="../media/image56.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5.xml"/><Relationship Id="rId2"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5.xml"/><Relationship Id="rId2" Type="http://schemas.openxmlformats.org/officeDocument/2006/relationships/image" Target="../media/image6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emf"/><Relationship Id="rId3" Type="http://schemas.openxmlformats.org/officeDocument/2006/relationships/image" Target="../media/image6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emf"/><Relationship Id="rId3" Type="http://schemas.openxmlformats.org/officeDocument/2006/relationships/image" Target="../media/image69.tiff"/></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1.png"/><Relationship Id="rId5" Type="http://schemas.openxmlformats.org/officeDocument/2006/relationships/image" Target="../media/image67.emf"/><Relationship Id="rId1" Type="http://schemas.openxmlformats.org/officeDocument/2006/relationships/slideLayout" Target="../slideLayouts/slideLayout5.xml"/><Relationship Id="rId2" Type="http://schemas.openxmlformats.org/officeDocument/2006/relationships/image" Target="../media/image70.emf"/></Relationships>
</file>

<file path=ppt/slides/_rels/slide26.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emf"/><Relationship Id="rId6" Type="http://schemas.openxmlformats.org/officeDocument/2006/relationships/image" Target="../media/image82.emf"/><Relationship Id="rId7" Type="http://schemas.openxmlformats.org/officeDocument/2006/relationships/image" Target="../media/image83.emf"/><Relationship Id="rId8" Type="http://schemas.openxmlformats.org/officeDocument/2006/relationships/image" Target="../media/image84.emf"/><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jpeg"/><Relationship Id="rId3" Type="http://schemas.openxmlformats.org/officeDocument/2006/relationships/image" Target="../media/image8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7.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8.emf"/><Relationship Id="rId5" Type="http://schemas.openxmlformats.org/officeDocument/2006/relationships/image" Target="../media/image89.emf"/><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0.jpeg"/><Relationship Id="rId3"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png"/><Relationship Id="rId3" Type="http://schemas.openxmlformats.org/officeDocument/2006/relationships/image" Target="../media/image9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www.mrl.ucsb.edu/~pynn/" TargetMode="External"/><Relationship Id="rId3" Type="http://schemas.openxmlformats.org/officeDocument/2006/relationships/hyperlink" Target="http://www.pcl.ox.ac.uk/~rk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1.png"/><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emf"/><Relationship Id="rId1" Type="http://schemas.openxmlformats.org/officeDocument/2006/relationships/slideLayout" Target="../slideLayouts/slideLayout5.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png"/><Relationship Id="rId8" Type="http://schemas.openxmlformats.org/officeDocument/2006/relationships/image" Target="../media/image20.emf"/><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5.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8" name="Picture 1"/>
          <p:cNvPicPr>
            <a:picLocks noChangeArrowheads="1"/>
          </p:cNvPicPr>
          <p:nvPr/>
        </p:nvPicPr>
        <p:blipFill>
          <a:blip r:embed="rId2"/>
          <a:srcRect/>
          <a:stretch>
            <a:fillRect/>
          </a:stretch>
        </p:blipFill>
        <p:spPr bwMode="auto">
          <a:xfrm>
            <a:off x="0" y="1"/>
            <a:ext cx="9144000" cy="2058293"/>
          </a:xfrm>
          <a:prstGeom prst="rect">
            <a:avLst/>
          </a:prstGeom>
          <a:noFill/>
          <a:ln w="9525">
            <a:noFill/>
            <a:miter lim="800000"/>
            <a:headEnd/>
            <a:tailEnd/>
          </a:ln>
        </p:spPr>
      </p:pic>
      <p:sp>
        <p:nvSpPr>
          <p:cNvPr id="966659" name="Rectangle 2"/>
          <p:cNvSpPr>
            <a:spLocks/>
          </p:cNvSpPr>
          <p:nvPr/>
        </p:nvSpPr>
        <p:spPr bwMode="auto">
          <a:xfrm>
            <a:off x="0" y="2335113"/>
            <a:ext cx="9135070" cy="1053703"/>
          </a:xfrm>
          <a:prstGeom prst="rect">
            <a:avLst/>
          </a:prstGeom>
          <a:noFill/>
          <a:ln w="12700">
            <a:noFill/>
            <a:miter lim="800000"/>
            <a:headEnd/>
            <a:tailEnd/>
          </a:ln>
        </p:spPr>
        <p:txBody>
          <a:bodyPr lIns="0" tIns="0" rIns="0" bIns="0" anchor="ctr">
            <a:prstTxWarp prst="textNoShape">
              <a:avLst/>
            </a:prstTxWarp>
          </a:bodyPr>
          <a:lstStyle/>
          <a:p>
            <a:pPr algn="ctr" defTabSz="642684" fontAlgn="base">
              <a:spcBef>
                <a:spcPct val="0"/>
              </a:spcBef>
              <a:spcAft>
                <a:spcPct val="0"/>
              </a:spcAft>
            </a:pPr>
            <a:r>
              <a:rPr lang="en-US" sz="3400" b="1" dirty="0" smtClean="0">
                <a:solidFill>
                  <a:srgbClr val="000000"/>
                </a:solidFill>
                <a:latin typeface="Gill Sans" pitchFamily="-109" charset="0"/>
                <a:ea typeface="Gill Sans" pitchFamily="-109" charset="0"/>
                <a:cs typeface="Gill Sans" pitchFamily="-109" charset="0"/>
                <a:sym typeface="Gill Sans" pitchFamily="-109" charset="0"/>
              </a:rPr>
              <a:t>Neutron and X-ray Scattering </a:t>
            </a:r>
          </a:p>
          <a:p>
            <a:pPr algn="ctr" defTabSz="642684" fontAlgn="base">
              <a:spcBef>
                <a:spcPct val="0"/>
              </a:spcBef>
              <a:spcAft>
                <a:spcPct val="0"/>
              </a:spcAft>
            </a:pPr>
            <a:r>
              <a:rPr lang="en-US" sz="2600" b="1" dirty="0" smtClean="0">
                <a:solidFill>
                  <a:srgbClr val="000000"/>
                </a:solidFill>
                <a:latin typeface="Gill Sans" pitchFamily="-109" charset="0"/>
                <a:ea typeface="Gill Sans" pitchFamily="-109" charset="0"/>
                <a:cs typeface="Gill Sans" pitchFamily="-109" charset="0"/>
                <a:sym typeface="Gill Sans" pitchFamily="-109" charset="0"/>
              </a:rPr>
              <a:t>At small angles</a:t>
            </a:r>
            <a:endParaRPr lang="en-US" sz="2600" b="1" dirty="0">
              <a:solidFill>
                <a:srgbClr val="000000"/>
              </a:solidFill>
              <a:latin typeface="Gill Sans" pitchFamily="-109" charset="0"/>
              <a:ea typeface="Gill Sans" pitchFamily="-109" charset="0"/>
              <a:cs typeface="Gill Sans" pitchFamily="-109" charset="0"/>
              <a:sym typeface="Gill Sans" pitchFamily="-109" charset="0"/>
            </a:endParaRPr>
          </a:p>
        </p:txBody>
      </p:sp>
      <p:sp>
        <p:nvSpPr>
          <p:cNvPr id="966660" name="Rectangle 1"/>
          <p:cNvSpPr txBox="1">
            <a:spLocks noChangeArrowheads="1"/>
          </p:cNvSpPr>
          <p:nvPr/>
        </p:nvSpPr>
        <p:spPr bwMode="auto">
          <a:xfrm>
            <a:off x="892977" y="3991578"/>
            <a:ext cx="7358063" cy="2500313"/>
          </a:xfrm>
          <a:prstGeom prst="rect">
            <a:avLst/>
          </a:prstGeom>
          <a:noFill/>
          <a:ln w="12700">
            <a:noFill/>
            <a:miter lim="800000"/>
            <a:headEnd/>
            <a:tailEnd/>
          </a:ln>
        </p:spPr>
        <p:txBody>
          <a:bodyPr lIns="35681" tIns="35681" rIns="35681" bIns="35681">
            <a:prstTxWarp prst="textNoShape">
              <a:avLst/>
            </a:prstTxWarp>
          </a:bodyPr>
          <a:lstStyle/>
          <a:p>
            <a:pPr algn="ctr" defTabSz="642684" fontAlgn="base">
              <a:spcBef>
                <a:spcPct val="0"/>
              </a:spcBef>
              <a:spcAft>
                <a:spcPct val="0"/>
              </a:spcAft>
            </a:pPr>
            <a:r>
              <a:rPr lang="en-US" sz="2600" u="sng" dirty="0">
                <a:solidFill>
                  <a:srgbClr val="000000"/>
                </a:solidFill>
                <a:latin typeface="Gill Sans"/>
                <a:cs typeface="Gill Sans"/>
                <a:sym typeface="Gill Sans" pitchFamily="-109" charset="0"/>
              </a:rPr>
              <a:t>Philipp </a:t>
            </a:r>
            <a:r>
              <a:rPr lang="en-US" sz="2600" u="sng" dirty="0" err="1">
                <a:solidFill>
                  <a:srgbClr val="000000"/>
                </a:solidFill>
                <a:latin typeface="Gill Sans"/>
                <a:cs typeface="Gill Sans"/>
                <a:sym typeface="Gill Sans" pitchFamily="-109" charset="0"/>
              </a:rPr>
              <a:t>Gutfreund</a:t>
            </a:r>
            <a:endParaRPr lang="en-US" sz="2600" u="sng" dirty="0">
              <a:solidFill>
                <a:srgbClr val="000000"/>
              </a:solidFill>
              <a:latin typeface="Gill Sans"/>
              <a:cs typeface="Gill Sans"/>
              <a:sym typeface="Gill Sans" pitchFamily="-109" charset="0"/>
            </a:endParaRPr>
          </a:p>
          <a:p>
            <a:pPr algn="ctr" defTabSz="642684" fontAlgn="base">
              <a:spcBef>
                <a:spcPct val="0"/>
              </a:spcBef>
              <a:spcAft>
                <a:spcPct val="0"/>
              </a:spcAft>
            </a:pPr>
            <a:endParaRPr lang="en-US" sz="2600" dirty="0">
              <a:solidFill>
                <a:srgbClr val="000000"/>
              </a:solidFill>
              <a:latin typeface="Gill Sans"/>
              <a:cs typeface="Gill Sans"/>
              <a:sym typeface="Gill Sans" pitchFamily="-109" charset="0"/>
            </a:endParaRPr>
          </a:p>
          <a:p>
            <a:pPr algn="ctr" defTabSz="642684" fontAlgn="base">
              <a:spcBef>
                <a:spcPct val="0"/>
              </a:spcBef>
              <a:spcAft>
                <a:spcPct val="0"/>
              </a:spcAft>
            </a:pPr>
            <a:r>
              <a:rPr lang="en-US" sz="2000" dirty="0">
                <a:solidFill>
                  <a:srgbClr val="000000"/>
                </a:solidFill>
                <a:latin typeface="Gill Sans"/>
                <a:cs typeface="Gill Sans"/>
                <a:sym typeface="Gill Sans" pitchFamily="-109" charset="0"/>
              </a:rPr>
              <a:t>ILL, Grenoble, France</a:t>
            </a:r>
          </a:p>
          <a:p>
            <a:pPr algn="ctr" defTabSz="642684" fontAlgn="base">
              <a:spcBef>
                <a:spcPct val="0"/>
              </a:spcBef>
              <a:spcAft>
                <a:spcPct val="0"/>
              </a:spcAft>
            </a:pPr>
            <a:endParaRPr lang="en-US" sz="2000" dirty="0">
              <a:solidFill>
                <a:srgbClr val="000000"/>
              </a:solidFill>
              <a:latin typeface="Gill Sans"/>
              <a:cs typeface="Gill Sans"/>
              <a:sym typeface="Gill Sans" pitchFamily="-109" charset="0"/>
            </a:endParaRPr>
          </a:p>
          <a:p>
            <a:pPr algn="ctr" defTabSz="642684" fontAlgn="base">
              <a:spcBef>
                <a:spcPct val="0"/>
              </a:spcBef>
              <a:spcAft>
                <a:spcPct val="0"/>
              </a:spcAft>
            </a:pPr>
            <a:r>
              <a:rPr lang="en-US" sz="2000" dirty="0" err="1">
                <a:solidFill>
                  <a:srgbClr val="000000"/>
                </a:solidFill>
                <a:latin typeface="Gill Sans"/>
                <a:cs typeface="Gill Sans"/>
                <a:sym typeface="Gill Sans" pitchFamily="-109" charset="0"/>
              </a:rPr>
              <a:t>gutfreund@ill.eu</a:t>
            </a:r>
            <a:endParaRPr lang="en-US" sz="2000" dirty="0">
              <a:solidFill>
                <a:srgbClr val="000000"/>
              </a:solidFill>
              <a:latin typeface="Gill Sans"/>
              <a:cs typeface="Gill Sans"/>
              <a:sym typeface="Gill Sans" pitchFamily="-109" charset="0"/>
            </a:endParaRPr>
          </a:p>
        </p:txBody>
      </p:sp>
      <p:sp>
        <p:nvSpPr>
          <p:cNvPr id="966661" name="Rectangle 1"/>
          <p:cNvSpPr txBox="1">
            <a:spLocks noChangeArrowheads="1"/>
          </p:cNvSpPr>
          <p:nvPr/>
        </p:nvSpPr>
        <p:spPr bwMode="auto">
          <a:xfrm>
            <a:off x="0" y="6429376"/>
            <a:ext cx="4572000" cy="428625"/>
          </a:xfrm>
          <a:prstGeom prst="rect">
            <a:avLst/>
          </a:prstGeom>
          <a:noFill/>
          <a:ln w="12700">
            <a:noFill/>
            <a:miter lim="800000"/>
            <a:headEnd/>
            <a:tailEnd/>
          </a:ln>
        </p:spPr>
        <p:txBody>
          <a:bodyPr lIns="35681" tIns="35681" rIns="35681" bIns="35681">
            <a:prstTxWarp prst="textNoShape">
              <a:avLst/>
            </a:prstTxWarp>
          </a:bodyPr>
          <a:lstStyle/>
          <a:p>
            <a:pPr algn="ctr" defTabSz="642684" fontAlgn="base">
              <a:spcBef>
                <a:spcPct val="0"/>
              </a:spcBef>
              <a:spcAft>
                <a:spcPct val="0"/>
              </a:spcAft>
            </a:pPr>
            <a:r>
              <a:rPr lang="en-US" sz="1700" dirty="0" smtClean="0">
                <a:solidFill>
                  <a:srgbClr val="000000"/>
                </a:solidFill>
                <a:latin typeface="Gill Sans"/>
                <a:cs typeface="Gill Sans"/>
                <a:sym typeface="Gill Sans" pitchFamily="-109" charset="0"/>
              </a:rPr>
              <a:t>TU Berlin,  July 26,</a:t>
            </a:r>
            <a:r>
              <a:rPr lang="en-US" sz="1700" baseline="32000" dirty="0" smtClean="0">
                <a:solidFill>
                  <a:srgbClr val="000000"/>
                </a:solidFill>
                <a:latin typeface="Gill Sans"/>
                <a:cs typeface="Gill Sans"/>
                <a:sym typeface="Gill Sans" pitchFamily="-109" charset="0"/>
              </a:rPr>
              <a:t> </a:t>
            </a:r>
            <a:r>
              <a:rPr lang="en-US" sz="1700" dirty="0" smtClean="0">
                <a:solidFill>
                  <a:srgbClr val="000000"/>
                </a:solidFill>
                <a:latin typeface="Gill Sans"/>
                <a:cs typeface="Gill Sans"/>
                <a:sym typeface="Gill Sans" pitchFamily="-109" charset="0"/>
              </a:rPr>
              <a:t>2017</a:t>
            </a:r>
            <a:endParaRPr lang="en-US" sz="1700" dirty="0">
              <a:solidFill>
                <a:srgbClr val="000000"/>
              </a:solidFill>
              <a:latin typeface="Gill Sans"/>
              <a:cs typeface="Gill Sans"/>
              <a:sym typeface="Gill Sans" pitchFamily="-109"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1"/>
          <p:cNvSpPr>
            <a:spLocks noGrp="1" noChangeArrowheads="1"/>
          </p:cNvSpPr>
          <p:nvPr>
            <p:ph type="title"/>
          </p:nvPr>
        </p:nvSpPr>
        <p:spPr>
          <a:xfrm>
            <a:off x="258964" y="312542"/>
            <a:ext cx="8304609" cy="759023"/>
          </a:xfrm>
        </p:spPr>
        <p:txBody>
          <a:bodyPr/>
          <a:lstStyle/>
          <a:p>
            <a:pPr eaLnBrk="1" hangingPunct="1"/>
            <a:r>
              <a:rPr lang="en-US" sz="5000" dirty="0"/>
              <a:t>Elastic differential cross section</a:t>
            </a:r>
          </a:p>
        </p:txBody>
      </p:sp>
      <p:sp>
        <p:nvSpPr>
          <p:cNvPr id="973827" name="Rectangle 2"/>
          <p:cNvSpPr>
            <a:spLocks/>
          </p:cNvSpPr>
          <p:nvPr/>
        </p:nvSpPr>
        <p:spPr bwMode="auto">
          <a:xfrm>
            <a:off x="2238003" y="3564062"/>
            <a:ext cx="466687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No inelastic scattering considered:</a:t>
            </a:r>
          </a:p>
        </p:txBody>
      </p:sp>
      <p:pic>
        <p:nvPicPr>
          <p:cNvPr id="973828" name="Picture 3"/>
          <p:cNvPicPr>
            <a:picLocks noChangeAspect="1" noChangeArrowheads="1"/>
          </p:cNvPicPr>
          <p:nvPr/>
        </p:nvPicPr>
        <p:blipFill>
          <a:blip r:embed="rId3"/>
          <a:srcRect/>
          <a:stretch>
            <a:fillRect/>
          </a:stretch>
        </p:blipFill>
        <p:spPr bwMode="auto">
          <a:xfrm>
            <a:off x="5009558" y="4404025"/>
            <a:ext cx="3411141" cy="375047"/>
          </a:xfrm>
          <a:prstGeom prst="rect">
            <a:avLst/>
          </a:prstGeom>
          <a:noFill/>
          <a:ln w="12700">
            <a:noFill/>
            <a:miter lim="800000"/>
            <a:headEnd/>
            <a:tailEnd/>
          </a:ln>
        </p:spPr>
      </p:pic>
      <p:pic>
        <p:nvPicPr>
          <p:cNvPr id="973829" name="Picture 4"/>
          <p:cNvPicPr>
            <a:picLocks noChangeAspect="1" noChangeArrowheads="1"/>
          </p:cNvPicPr>
          <p:nvPr/>
        </p:nvPicPr>
        <p:blipFill>
          <a:blip r:embed="rId4"/>
          <a:srcRect/>
          <a:stretch>
            <a:fillRect/>
          </a:stretch>
        </p:blipFill>
        <p:spPr bwMode="auto">
          <a:xfrm>
            <a:off x="1686595" y="1268015"/>
            <a:ext cx="8626078" cy="2071688"/>
          </a:xfrm>
          <a:prstGeom prst="rect">
            <a:avLst/>
          </a:prstGeom>
          <a:noFill/>
          <a:ln w="12700">
            <a:noFill/>
            <a:miter lim="800000"/>
            <a:headEnd/>
            <a:tailEnd/>
          </a:ln>
        </p:spPr>
      </p:pic>
      <p:sp>
        <p:nvSpPr>
          <p:cNvPr id="973830" name="AutoShape 5"/>
          <p:cNvSpPr>
            <a:spLocks/>
          </p:cNvSpPr>
          <p:nvPr/>
        </p:nvSpPr>
        <p:spPr bwMode="auto">
          <a:xfrm>
            <a:off x="7902777" y="1143001"/>
            <a:ext cx="2875359" cy="2321719"/>
          </a:xfrm>
          <a:prstGeom prst="roundRect">
            <a:avLst>
              <a:gd name="adj" fmla="val 5769"/>
            </a:avLst>
          </a:prstGeom>
          <a:solidFill>
            <a:schemeClr val="accent1"/>
          </a:solidFill>
          <a:ln w="25400">
            <a:noFill/>
            <a:miter lim="800000"/>
            <a:headEnd/>
            <a:tailEnd/>
          </a:ln>
        </p:spPr>
        <p:txBody>
          <a:bodyPr lIns="0" tIns="0" rIns="0" bIns="0">
            <a:prstTxWarp prst="textNoShape">
              <a:avLst/>
            </a:prstTxWarp>
          </a:bodyPr>
          <a:lstStyle/>
          <a:p>
            <a:pPr algn="ctr" defTabSz="642915" fontAlgn="base">
              <a:spcBef>
                <a:spcPct val="0"/>
              </a:spcBef>
              <a:spcAft>
                <a:spcPct val="0"/>
              </a:spcAft>
            </a:pPr>
            <a:endParaRPr lang="en-US" sz="3000" dirty="0" smtClean="0">
              <a:solidFill>
                <a:srgbClr val="000000"/>
              </a:solidFill>
              <a:sym typeface="Gill Sans" pitchFamily="-112" charset="0"/>
            </a:endParaRPr>
          </a:p>
        </p:txBody>
      </p:sp>
      <p:pic>
        <p:nvPicPr>
          <p:cNvPr id="973831" name="Picture 6"/>
          <p:cNvPicPr>
            <a:picLocks noChangeAspect="1" noChangeArrowheads="1"/>
          </p:cNvPicPr>
          <p:nvPr/>
        </p:nvPicPr>
        <p:blipFill>
          <a:blip r:embed="rId5"/>
          <a:srcRect/>
          <a:stretch>
            <a:fillRect/>
          </a:stretch>
        </p:blipFill>
        <p:spPr bwMode="auto">
          <a:xfrm>
            <a:off x="857251" y="4171856"/>
            <a:ext cx="2893219" cy="839391"/>
          </a:xfrm>
          <a:prstGeom prst="rect">
            <a:avLst/>
          </a:prstGeom>
          <a:noFill/>
          <a:ln w="12700">
            <a:noFill/>
            <a:miter lim="800000"/>
            <a:headEnd/>
            <a:tailEnd/>
          </a:ln>
        </p:spPr>
      </p:pic>
      <p:pic>
        <p:nvPicPr>
          <p:cNvPr id="973832" name="Picture 7"/>
          <p:cNvPicPr>
            <a:picLocks noChangeAspect="1" noChangeArrowheads="1"/>
          </p:cNvPicPr>
          <p:nvPr/>
        </p:nvPicPr>
        <p:blipFill>
          <a:blip r:embed="rId6"/>
          <a:srcRect/>
          <a:stretch>
            <a:fillRect/>
          </a:stretch>
        </p:blipFill>
        <p:spPr bwMode="auto">
          <a:xfrm>
            <a:off x="5009558" y="5156262"/>
            <a:ext cx="2125266" cy="375047"/>
          </a:xfrm>
          <a:prstGeom prst="rect">
            <a:avLst/>
          </a:prstGeom>
          <a:noFill/>
          <a:ln w="12700">
            <a:noFill/>
            <a:miter lim="800000"/>
            <a:headEnd/>
            <a:tailEnd/>
          </a:ln>
        </p:spPr>
      </p:pic>
      <p:sp>
        <p:nvSpPr>
          <p:cNvPr id="973833" name="Rectangle 8"/>
          <p:cNvSpPr>
            <a:spLocks/>
          </p:cNvSpPr>
          <p:nvPr/>
        </p:nvSpPr>
        <p:spPr bwMode="auto">
          <a:xfrm>
            <a:off x="258964" y="5131705"/>
            <a:ext cx="321468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Out of the direct beam:</a:t>
            </a:r>
          </a:p>
        </p:txBody>
      </p:sp>
      <p:sp>
        <p:nvSpPr>
          <p:cNvPr id="10" name="Rectangle 8"/>
          <p:cNvSpPr>
            <a:spLocks/>
          </p:cNvSpPr>
          <p:nvPr/>
        </p:nvSpPr>
        <p:spPr bwMode="auto">
          <a:xfrm>
            <a:off x="258964" y="5801739"/>
            <a:ext cx="2808005" cy="800219"/>
          </a:xfrm>
          <a:prstGeom prst="rect">
            <a:avLst/>
          </a:prstGeom>
          <a:noFill/>
          <a:ln w="12700">
            <a:noFill/>
            <a:miter lim="800000"/>
            <a:headEnd/>
            <a:tailEnd/>
          </a:ln>
        </p:spPr>
        <p:txBody>
          <a:bodyPr wrap="square" lIns="0" tIns="0" rIns="0" bIns="0" anchor="ctr">
            <a:prstTxWarp prst="textNoShape">
              <a:avLst/>
            </a:prstTxWarp>
            <a:spAutoFit/>
          </a:bodyPr>
          <a:lstStyle/>
          <a:p>
            <a:pPr algn="ctr" defTabSz="642915" fontAlgn="base">
              <a:spcBef>
                <a:spcPct val="0"/>
              </a:spcBef>
              <a:spcAft>
                <a:spcPct val="0"/>
              </a:spcAft>
            </a:pPr>
            <a:r>
              <a:rPr lang="en-US" sz="2600" dirty="0" smtClean="0">
                <a:solidFill>
                  <a:srgbClr val="000000"/>
                </a:solidFill>
                <a:ea typeface="Gill Sans" pitchFamily="-112" charset="0"/>
                <a:cs typeface="Gill Sans" pitchFamily="-112" charset="0"/>
                <a:sym typeface="Gill Sans" pitchFamily="-112" charset="0"/>
              </a:rPr>
              <a:t>Alternative:</a:t>
            </a:r>
          </a:p>
          <a:p>
            <a:pPr algn="ctr" defTabSz="642915" fontAlgn="base">
              <a:spcBef>
                <a:spcPct val="0"/>
              </a:spcBef>
              <a:spcAft>
                <a:spcPct val="0"/>
              </a:spcAft>
            </a:pPr>
            <a:r>
              <a:rPr lang="en-US" sz="2600" dirty="0" smtClean="0">
                <a:solidFill>
                  <a:srgbClr val="000000"/>
                </a:solidFill>
                <a:ea typeface="Gill Sans" pitchFamily="-112" charset="0"/>
                <a:cs typeface="Gill Sans" pitchFamily="-112" charset="0"/>
                <a:sym typeface="Gill Sans" pitchFamily="-112" charset="0"/>
              </a:rPr>
              <a:t>Fermi’s golden rule:</a:t>
            </a:r>
            <a:endParaRPr lang="en-US" sz="2600" dirty="0">
              <a:solidFill>
                <a:srgbClr val="000000"/>
              </a:solidFill>
              <a:ea typeface="Gill Sans" pitchFamily="-112" charset="0"/>
              <a:cs typeface="Gill Sans" pitchFamily="-112" charset="0"/>
              <a:sym typeface="Gill Sans" pitchFamily="-112" charset="0"/>
            </a:endParaRPr>
          </a:p>
        </p:txBody>
      </p:sp>
      <p:pic>
        <p:nvPicPr>
          <p:cNvPr id="11" name="Picture 10" descr="latex-image-1.pdf"/>
          <p:cNvPicPr>
            <a:picLocks noChangeAspect="1"/>
          </p:cNvPicPr>
          <p:nvPr/>
        </p:nvPicPr>
        <p:blipFill>
          <a:blip r:embed="rId7"/>
          <a:stretch>
            <a:fillRect/>
          </a:stretch>
        </p:blipFill>
        <p:spPr>
          <a:xfrm>
            <a:off x="3293073" y="5928858"/>
            <a:ext cx="5270500" cy="6731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Potential </a:t>
            </a:r>
            <a:r>
              <a:rPr lang="en-US" sz="5000" dirty="0" err="1" smtClean="0"/>
              <a:t>V(r</a:t>
            </a:r>
            <a:r>
              <a:rPr lang="en-US" sz="5000" dirty="0" smtClean="0"/>
              <a:t>) for neutrons?</a:t>
            </a:r>
            <a:endParaRPr lang="en-US" sz="5000" dirty="0"/>
          </a:p>
        </p:txBody>
      </p:sp>
      <p:sp>
        <p:nvSpPr>
          <p:cNvPr id="19" name="Rectangle 3"/>
          <p:cNvSpPr>
            <a:spLocks/>
          </p:cNvSpPr>
          <p:nvPr/>
        </p:nvSpPr>
        <p:spPr bwMode="auto">
          <a:xfrm>
            <a:off x="553640" y="1232300"/>
            <a:ext cx="5575374" cy="965082"/>
          </a:xfrm>
          <a:prstGeom prst="rect">
            <a:avLst/>
          </a:prstGeom>
          <a:noFill/>
          <a:ln w="12700">
            <a:noFill/>
            <a:miter lim="800000"/>
            <a:headEnd/>
            <a:tailEnd/>
          </a:ln>
        </p:spPr>
        <p:txBody>
          <a:bodyPr lIns="0" tIns="0" rIns="0" bIns="0" anchor="ctr">
            <a:prstTxWarp prst="textNoShape">
              <a:avLst/>
            </a:prstTxWarp>
          </a:bodyPr>
          <a:lstStyle/>
          <a:p>
            <a:pPr defTabSz="642915" fontAlgn="base">
              <a:spcBef>
                <a:spcPct val="0"/>
              </a:spcBef>
              <a:spcAft>
                <a:spcPct val="0"/>
              </a:spcAft>
              <a:buFont typeface="Arial"/>
              <a:buChar char="•"/>
            </a:pPr>
            <a:r>
              <a:rPr lang="en-US" sz="2100" dirty="0" smtClean="0">
                <a:solidFill>
                  <a:srgbClr val="000000"/>
                </a:solidFill>
                <a:ea typeface="Gill Sans" pitchFamily="-112" charset="0"/>
                <a:cs typeface="Gill Sans" pitchFamily="-112" charset="0"/>
                <a:sym typeface="Gill Sans" pitchFamily="-112" charset="0"/>
              </a:rPr>
              <a:t> Cold neutron wavelengths on Å length scale</a:t>
            </a:r>
          </a:p>
          <a:p>
            <a:pPr defTabSz="642915" fontAlgn="base">
              <a:spcBef>
                <a:spcPct val="0"/>
              </a:spcBef>
              <a:spcAft>
                <a:spcPct val="0"/>
              </a:spcAft>
              <a:buFont typeface="Arial"/>
              <a:buChar char="•"/>
            </a:pPr>
            <a:r>
              <a:rPr lang="en-US" sz="2100" dirty="0" smtClean="0">
                <a:solidFill>
                  <a:srgbClr val="000000"/>
                </a:solidFill>
                <a:ea typeface="Gill Sans" pitchFamily="-112" charset="0"/>
                <a:cs typeface="Gill Sans" pitchFamily="-112" charset="0"/>
                <a:sym typeface="Gill Sans" pitchFamily="-112" charset="0"/>
              </a:rPr>
              <a:t> Scattering on nuclei (strong interaction) of fm size</a:t>
            </a:r>
            <a:endParaRPr lang="en-US" sz="2100" dirty="0">
              <a:solidFill>
                <a:srgbClr val="000000"/>
              </a:solidFill>
              <a:ea typeface="Gill Sans" pitchFamily="-112" charset="0"/>
              <a:cs typeface="Gill Sans" pitchFamily="-112" charset="0"/>
              <a:sym typeface="Gill Sans" pitchFamily="-112" charset="0"/>
            </a:endParaRPr>
          </a:p>
        </p:txBody>
      </p:sp>
      <p:cxnSp>
        <p:nvCxnSpPr>
          <p:cNvPr id="21" name="Straight Arrow Connector 20"/>
          <p:cNvCxnSpPr/>
          <p:nvPr/>
        </p:nvCxnSpPr>
        <p:spPr bwMode="auto">
          <a:xfrm>
            <a:off x="715595" y="2499774"/>
            <a:ext cx="745832" cy="158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3"/>
          <p:cNvSpPr>
            <a:spLocks/>
          </p:cNvSpPr>
          <p:nvPr/>
        </p:nvSpPr>
        <p:spPr bwMode="auto">
          <a:xfrm>
            <a:off x="1712704" y="2307785"/>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Point scattering</a:t>
            </a:r>
            <a:endParaRPr lang="en-US" sz="2100" dirty="0">
              <a:solidFill>
                <a:srgbClr val="000000"/>
              </a:solidFill>
              <a:ea typeface="Gill Sans" pitchFamily="-112" charset="0"/>
              <a:cs typeface="Gill Sans" pitchFamily="-112" charset="0"/>
              <a:sym typeface="Gill Sans" pitchFamily="-112" charset="0"/>
            </a:endParaRPr>
          </a:p>
        </p:txBody>
      </p:sp>
      <p:pic>
        <p:nvPicPr>
          <p:cNvPr id="7" name="Picture 6" descr="latex-image-1.pdf"/>
          <p:cNvPicPr>
            <a:picLocks noChangeAspect="1"/>
          </p:cNvPicPr>
          <p:nvPr/>
        </p:nvPicPr>
        <p:blipFill>
          <a:blip r:embed="rId4"/>
          <a:stretch>
            <a:fillRect/>
          </a:stretch>
        </p:blipFill>
        <p:spPr>
          <a:xfrm>
            <a:off x="4379913" y="2363788"/>
            <a:ext cx="1562100" cy="304800"/>
          </a:xfrm>
          <a:prstGeom prst="rect">
            <a:avLst/>
          </a:prstGeom>
        </p:spPr>
      </p:pic>
      <p:sp>
        <p:nvSpPr>
          <p:cNvPr id="8" name="Rectangle 3"/>
          <p:cNvSpPr>
            <a:spLocks/>
          </p:cNvSpPr>
          <p:nvPr/>
        </p:nvSpPr>
        <p:spPr bwMode="auto">
          <a:xfrm>
            <a:off x="258963" y="3180691"/>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Scattering function:</a:t>
            </a:r>
            <a:endParaRPr lang="en-US" sz="2100" dirty="0">
              <a:solidFill>
                <a:srgbClr val="000000"/>
              </a:solidFill>
              <a:ea typeface="Gill Sans" pitchFamily="-112" charset="0"/>
              <a:cs typeface="Gill Sans" pitchFamily="-112" charset="0"/>
              <a:sym typeface="Gill Sans" pitchFamily="-112" charset="0"/>
            </a:endParaRPr>
          </a:p>
        </p:txBody>
      </p:sp>
      <p:pic>
        <p:nvPicPr>
          <p:cNvPr id="9" name="Picture 8" descr="latex-image-1.pdf"/>
          <p:cNvPicPr>
            <a:picLocks noChangeAspect="1"/>
          </p:cNvPicPr>
          <p:nvPr/>
        </p:nvPicPr>
        <p:blipFill>
          <a:blip r:embed="rId5"/>
          <a:stretch>
            <a:fillRect/>
          </a:stretch>
        </p:blipFill>
        <p:spPr>
          <a:xfrm>
            <a:off x="2894013" y="2974975"/>
            <a:ext cx="5118100" cy="762000"/>
          </a:xfrm>
          <a:prstGeom prst="rect">
            <a:avLst/>
          </a:prstGeom>
        </p:spPr>
      </p:pic>
      <p:cxnSp>
        <p:nvCxnSpPr>
          <p:cNvPr id="10" name="Straight Arrow Connector 9"/>
          <p:cNvCxnSpPr/>
          <p:nvPr/>
        </p:nvCxnSpPr>
        <p:spPr bwMode="auto">
          <a:xfrm>
            <a:off x="258963" y="4121526"/>
            <a:ext cx="343573" cy="158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1" name="Rectangle 3"/>
          <p:cNvSpPr>
            <a:spLocks/>
          </p:cNvSpPr>
          <p:nvPr/>
        </p:nvSpPr>
        <p:spPr bwMode="auto">
          <a:xfrm>
            <a:off x="715595" y="3931125"/>
            <a:ext cx="8246787"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Scattering Function of a single nucleus is described by a single number!</a:t>
            </a:r>
            <a:endParaRPr lang="en-US" sz="2100" dirty="0">
              <a:solidFill>
                <a:srgbClr val="000000"/>
              </a:solidFill>
              <a:ea typeface="Gill Sans" pitchFamily="-112" charset="0"/>
              <a:cs typeface="Gill Sans" pitchFamily="-112" charset="0"/>
              <a:sym typeface="Gill Sans" pitchFamily="-112" charset="0"/>
            </a:endParaRPr>
          </a:p>
        </p:txBody>
      </p:sp>
      <p:sp>
        <p:nvSpPr>
          <p:cNvPr id="13" name="Rectangle 3"/>
          <p:cNvSpPr>
            <a:spLocks/>
          </p:cNvSpPr>
          <p:nvPr/>
        </p:nvSpPr>
        <p:spPr bwMode="auto">
          <a:xfrm>
            <a:off x="155874" y="4578796"/>
            <a:ext cx="4388452"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Definition of scattering length </a:t>
            </a:r>
            <a:r>
              <a:rPr lang="en-US" sz="2100" i="1" dirty="0" err="1" smtClean="0">
                <a:solidFill>
                  <a:srgbClr val="000000"/>
                </a:solidFill>
                <a:ea typeface="Gill Sans" pitchFamily="-112" charset="0"/>
                <a:cs typeface="Gill Sans" pitchFamily="-112" charset="0"/>
                <a:sym typeface="Gill Sans" pitchFamily="-112" charset="0"/>
              </a:rPr>
              <a:t>b</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pic>
        <p:nvPicPr>
          <p:cNvPr id="14" name="Picture 13" descr="latex-image-1.pdf"/>
          <p:cNvPicPr>
            <a:picLocks noChangeAspect="1"/>
          </p:cNvPicPr>
          <p:nvPr/>
        </p:nvPicPr>
        <p:blipFill>
          <a:blip r:embed="rId6"/>
          <a:stretch>
            <a:fillRect/>
          </a:stretch>
        </p:blipFill>
        <p:spPr>
          <a:xfrm>
            <a:off x="4757738" y="4491038"/>
            <a:ext cx="1016000" cy="596900"/>
          </a:xfrm>
          <a:prstGeom prst="rect">
            <a:avLst/>
          </a:prstGeom>
        </p:spPr>
      </p:pic>
      <p:sp>
        <p:nvSpPr>
          <p:cNvPr id="15" name="Rectangle 3"/>
          <p:cNvSpPr>
            <a:spLocks/>
          </p:cNvSpPr>
          <p:nvPr/>
        </p:nvSpPr>
        <p:spPr bwMode="auto">
          <a:xfrm>
            <a:off x="602536" y="5615725"/>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Fermi pseudo potential:</a:t>
            </a:r>
            <a:endParaRPr lang="en-US" sz="2100" dirty="0">
              <a:solidFill>
                <a:srgbClr val="000000"/>
              </a:solidFill>
              <a:ea typeface="Gill Sans" pitchFamily="-112" charset="0"/>
              <a:cs typeface="Gill Sans" pitchFamily="-112" charset="0"/>
              <a:sym typeface="Gill Sans" pitchFamily="-112" charset="0"/>
            </a:endParaRPr>
          </a:p>
        </p:txBody>
      </p:sp>
      <p:pic>
        <p:nvPicPr>
          <p:cNvPr id="16" name="Picture 15" descr="latex-image-1.pdf"/>
          <p:cNvPicPr>
            <a:picLocks noChangeAspect="1"/>
          </p:cNvPicPr>
          <p:nvPr/>
        </p:nvPicPr>
        <p:blipFill>
          <a:blip r:embed="rId7"/>
          <a:stretch>
            <a:fillRect/>
          </a:stretch>
        </p:blipFill>
        <p:spPr>
          <a:xfrm>
            <a:off x="3409950" y="5484813"/>
            <a:ext cx="2197100" cy="635000"/>
          </a:xfrm>
          <a:prstGeom prst="rect">
            <a:avLst/>
          </a:prstGeom>
        </p:spPr>
      </p:pic>
      <p:sp>
        <p:nvSpPr>
          <p:cNvPr id="17" name="Rectangle 3"/>
          <p:cNvSpPr>
            <a:spLocks/>
          </p:cNvSpPr>
          <p:nvPr/>
        </p:nvSpPr>
        <p:spPr bwMode="auto">
          <a:xfrm>
            <a:off x="5005272" y="4592361"/>
            <a:ext cx="4388452"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For X-rays: </a:t>
            </a:r>
            <a:r>
              <a:rPr lang="en-US" sz="2200" i="1" dirty="0" smtClean="0">
                <a:solidFill>
                  <a:srgbClr val="000000"/>
                </a:solidFill>
                <a:ea typeface="Gill Sans" pitchFamily="-112" charset="0"/>
                <a:cs typeface="Gill Sans" pitchFamily="-112" charset="0"/>
                <a:sym typeface="Gill Sans" pitchFamily="-112" charset="0"/>
              </a:rPr>
              <a:t>r</a:t>
            </a:r>
            <a:r>
              <a:rPr lang="en-US" sz="2200" i="1" baseline="-25000" dirty="0" smtClean="0">
                <a:solidFill>
                  <a:srgbClr val="000000"/>
                </a:solidFill>
                <a:ea typeface="Gill Sans" pitchFamily="-112" charset="0"/>
                <a:cs typeface="Gill Sans" pitchFamily="-112" charset="0"/>
                <a:sym typeface="Gill Sans" pitchFamily="-112" charset="0"/>
              </a:rPr>
              <a:t>0</a:t>
            </a:r>
            <a:r>
              <a:rPr lang="en-US" sz="2200" i="1" baseline="30000" dirty="0" smtClean="0">
                <a:solidFill>
                  <a:srgbClr val="000000"/>
                </a:solidFill>
                <a:ea typeface="Gill Sans" pitchFamily="-112" charset="0"/>
                <a:cs typeface="Gill Sans" pitchFamily="-112" charset="0"/>
                <a:sym typeface="Gill Sans" pitchFamily="-112" charset="0"/>
              </a:rPr>
              <a:t>2</a:t>
            </a:r>
            <a:r>
              <a:rPr lang="en-US" sz="2200" i="1" dirty="0" smtClean="0">
                <a:solidFill>
                  <a:srgbClr val="000000"/>
                </a:solidFill>
                <a:ea typeface="Gill Sans" pitchFamily="-112" charset="0"/>
                <a:cs typeface="Gill Sans" pitchFamily="-112" charset="0"/>
                <a:sym typeface="Gill Sans" pitchFamily="-112" charset="0"/>
              </a:rPr>
              <a:t>P</a:t>
            </a:r>
            <a:endParaRPr lang="en-US" sz="2200" dirty="0">
              <a:solidFill>
                <a:srgbClr val="000000"/>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1"/>
          <p:cNvSpPr>
            <a:spLocks noGrp="1" noChangeArrowheads="1"/>
          </p:cNvSpPr>
          <p:nvPr>
            <p:ph type="title"/>
          </p:nvPr>
        </p:nvSpPr>
        <p:spPr>
          <a:xfrm>
            <a:off x="258970" y="312548"/>
            <a:ext cx="8304609" cy="759023"/>
          </a:xfrm>
        </p:spPr>
        <p:txBody>
          <a:bodyPr/>
          <a:lstStyle/>
          <a:p>
            <a:pPr eaLnBrk="1" hangingPunct="1"/>
            <a:r>
              <a:rPr lang="en-US" sz="4600" dirty="0" smtClean="0"/>
              <a:t>Scattering Function for Crystals</a:t>
            </a:r>
            <a:endParaRPr lang="en-US" sz="4600" dirty="0"/>
          </a:p>
        </p:txBody>
      </p:sp>
      <p:sp>
        <p:nvSpPr>
          <p:cNvPr id="975875" name="Rectangle 3"/>
          <p:cNvSpPr>
            <a:spLocks/>
          </p:cNvSpPr>
          <p:nvPr/>
        </p:nvSpPr>
        <p:spPr bwMode="auto">
          <a:xfrm>
            <a:off x="258970" y="2756484"/>
            <a:ext cx="6748593"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Diffracted </a:t>
            </a:r>
            <a:r>
              <a:rPr lang="en-US" sz="2100" dirty="0" smtClean="0">
                <a:solidFill>
                  <a:srgbClr val="000000"/>
                </a:solidFill>
                <a:ea typeface="Gill Sans" pitchFamily="-112" charset="0"/>
                <a:cs typeface="Gill Sans" pitchFamily="-112" charset="0"/>
                <a:sym typeface="Gill Sans" pitchFamily="-112" charset="0"/>
              </a:rPr>
              <a:t>Intensity from </a:t>
            </a:r>
            <a:r>
              <a:rPr lang="en-US" sz="2100" i="1" dirty="0" smtClean="0">
                <a:solidFill>
                  <a:srgbClr val="000000"/>
                </a:solidFill>
                <a:ea typeface="Gill Sans" pitchFamily="-112" charset="0"/>
                <a:cs typeface="Gill Sans" pitchFamily="-112" charset="0"/>
                <a:sym typeface="Gill Sans" pitchFamily="-112" charset="0"/>
              </a:rPr>
              <a:t>N</a:t>
            </a:r>
            <a:r>
              <a:rPr lang="en-US" sz="2100" dirty="0" smtClean="0">
                <a:solidFill>
                  <a:srgbClr val="000000"/>
                </a:solidFill>
                <a:ea typeface="Gill Sans" pitchFamily="-112" charset="0"/>
                <a:cs typeface="Gill Sans" pitchFamily="-112" charset="0"/>
                <a:sym typeface="Gill Sans" pitchFamily="-112" charset="0"/>
              </a:rPr>
              <a:t> atoms with scattering length </a:t>
            </a:r>
            <a:r>
              <a:rPr lang="en-US" sz="2100" i="1" dirty="0" smtClean="0">
                <a:solidFill>
                  <a:srgbClr val="000000"/>
                </a:solidFill>
                <a:ea typeface="Gill Sans" pitchFamily="-112" charset="0"/>
                <a:cs typeface="Gill Sans" pitchFamily="-112" charset="0"/>
                <a:sym typeface="Gill Sans" pitchFamily="-112" charset="0"/>
              </a:rPr>
              <a:t>b</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sp>
        <p:nvSpPr>
          <p:cNvPr id="975877" name="Rectangle 6"/>
          <p:cNvSpPr>
            <a:spLocks/>
          </p:cNvSpPr>
          <p:nvPr/>
        </p:nvSpPr>
        <p:spPr bwMode="auto">
          <a:xfrm>
            <a:off x="258970" y="1141379"/>
            <a:ext cx="5049987" cy="497430"/>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Crystal lattice with basis vectors </a:t>
            </a:r>
            <a:r>
              <a:rPr lang="en-US" sz="2100" b="1" i="1" dirty="0" err="1" smtClean="0">
                <a:solidFill>
                  <a:srgbClr val="000000"/>
                </a:solidFill>
                <a:ea typeface="Gill Sans" pitchFamily="-112" charset="0"/>
                <a:cs typeface="Gill Sans" pitchFamily="-112" charset="0"/>
                <a:sym typeface="Gill Sans" pitchFamily="-112" charset="0"/>
              </a:rPr>
              <a:t>a</a:t>
            </a:r>
            <a:r>
              <a:rPr lang="en-US" sz="2100" dirty="0" err="1" smtClean="0">
                <a:solidFill>
                  <a:srgbClr val="000000"/>
                </a:solidFill>
                <a:ea typeface="Gill Sans" pitchFamily="-112" charset="0"/>
                <a:cs typeface="Gill Sans" pitchFamily="-112" charset="0"/>
                <a:sym typeface="Gill Sans" pitchFamily="-112" charset="0"/>
              </a:rPr>
              <a:t>,</a:t>
            </a:r>
            <a:r>
              <a:rPr lang="en-US" sz="2100" b="1" i="1" dirty="0" err="1" smtClean="0">
                <a:solidFill>
                  <a:srgbClr val="000000"/>
                </a:solidFill>
                <a:ea typeface="Gill Sans" pitchFamily="-112" charset="0"/>
                <a:cs typeface="Gill Sans" pitchFamily="-112" charset="0"/>
                <a:sym typeface="Gill Sans" pitchFamily="-112" charset="0"/>
              </a:rPr>
              <a:t>b</a:t>
            </a:r>
            <a:r>
              <a:rPr lang="en-US" sz="2100" dirty="0" smtClean="0">
                <a:solidFill>
                  <a:srgbClr val="000000"/>
                </a:solidFill>
                <a:ea typeface="Gill Sans" pitchFamily="-112" charset="0"/>
                <a:cs typeface="Gill Sans" pitchFamily="-112" charset="0"/>
                <a:sym typeface="Gill Sans" pitchFamily="-112" charset="0"/>
              </a:rPr>
              <a:t> and </a:t>
            </a:r>
            <a:r>
              <a:rPr lang="en-US" sz="2100" b="1" i="1" dirty="0" smtClean="0">
                <a:solidFill>
                  <a:srgbClr val="000000"/>
                </a:solidFill>
                <a:ea typeface="Gill Sans" pitchFamily="-112" charset="0"/>
                <a:cs typeface="Gill Sans" pitchFamily="-112" charset="0"/>
                <a:sym typeface="Gill Sans" pitchFamily="-112" charset="0"/>
              </a:rPr>
              <a:t>c</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5308957" y="1558973"/>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Scattered intensity </a:t>
            </a:r>
            <a:r>
              <a:rPr lang="en-US" sz="2100" dirty="0">
                <a:solidFill>
                  <a:srgbClr val="0000FF"/>
                </a:solidFill>
                <a:ea typeface="Gill Sans" pitchFamily="-112" charset="0"/>
                <a:cs typeface="Gill Sans" pitchFamily="-112" charset="0"/>
                <a:sym typeface="Gill Sans" pitchFamily="-112" charset="0"/>
              </a:rPr>
              <a:t>from a </a:t>
            </a:r>
            <a:r>
              <a:rPr lang="en-US" sz="2100" dirty="0" smtClean="0">
                <a:solidFill>
                  <a:srgbClr val="0000FF"/>
                </a:solidFill>
                <a:ea typeface="Gill Sans" pitchFamily="-112" charset="0"/>
                <a:cs typeface="Gill Sans" pitchFamily="-112" charset="0"/>
                <a:sym typeface="Gill Sans" pitchFamily="-112" charset="0"/>
              </a:rPr>
              <a:t>crystal peaks on other </a:t>
            </a:r>
            <a:r>
              <a:rPr lang="en-US" sz="2100">
                <a:solidFill>
                  <a:srgbClr val="0000FF"/>
                </a:solidFill>
                <a:ea typeface="Gill Sans" pitchFamily="-112" charset="0"/>
                <a:cs typeface="Gill Sans" pitchFamily="-112" charset="0"/>
                <a:sym typeface="Gill Sans" pitchFamily="-112" charset="0"/>
              </a:rPr>
              <a:t>lattice </a:t>
            </a:r>
            <a:r>
              <a:rPr lang="en-US" sz="2100" smtClean="0">
                <a:solidFill>
                  <a:srgbClr val="0000FF"/>
                </a:solidFill>
                <a:ea typeface="Gill Sans" pitchFamily="-112" charset="0"/>
                <a:cs typeface="Gill Sans" pitchFamily="-112" charset="0"/>
                <a:sym typeface="Gill Sans" pitchFamily="-112" charset="0"/>
              </a:rPr>
              <a:t>points in </a:t>
            </a:r>
            <a:r>
              <a:rPr lang="en-US" sz="2100" dirty="0" smtClean="0">
                <a:solidFill>
                  <a:srgbClr val="0000FF"/>
                </a:solidFill>
                <a:ea typeface="Gill Sans" pitchFamily="-112" charset="0"/>
                <a:cs typeface="Gill Sans" pitchFamily="-112" charset="0"/>
                <a:sym typeface="Gill Sans" pitchFamily="-112" charset="0"/>
              </a:rPr>
              <a:t>reciprocal space!</a:t>
            </a:r>
          </a:p>
        </p:txBody>
      </p:sp>
      <p:sp>
        <p:nvSpPr>
          <p:cNvPr id="28" name="Rectangle 6"/>
          <p:cNvSpPr>
            <a:spLocks/>
          </p:cNvSpPr>
          <p:nvPr/>
        </p:nvSpPr>
        <p:spPr bwMode="auto">
          <a:xfrm>
            <a:off x="258970" y="4337972"/>
            <a:ext cx="8101823" cy="541953"/>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P</a:t>
            </a:r>
            <a:r>
              <a:rPr lang="en-US" sz="2100" dirty="0" smtClean="0">
                <a:solidFill>
                  <a:srgbClr val="000000"/>
                </a:solidFill>
                <a:ea typeface="Gill Sans" pitchFamily="-112" charset="0"/>
                <a:cs typeface="Gill Sans" pitchFamily="-112" charset="0"/>
                <a:sym typeface="Gill Sans" pitchFamily="-112" charset="0"/>
              </a:rPr>
              <a:t>roduct of three geometrical progressions, can </a:t>
            </a:r>
            <a:r>
              <a:rPr lang="en-US" sz="2100">
                <a:solidFill>
                  <a:srgbClr val="000000"/>
                </a:solidFill>
                <a:ea typeface="Gill Sans" pitchFamily="-112" charset="0"/>
                <a:cs typeface="Gill Sans" pitchFamily="-112" charset="0"/>
                <a:sym typeface="Gill Sans" pitchFamily="-112" charset="0"/>
              </a:rPr>
              <a:t>be simplified </a:t>
            </a:r>
            <a:r>
              <a:rPr lang="en-US" sz="2100" smtClean="0">
                <a:solidFill>
                  <a:srgbClr val="000000"/>
                </a:solidFill>
                <a:ea typeface="Gill Sans" pitchFamily="-112" charset="0"/>
                <a:cs typeface="Gill Sans" pitchFamily="-112" charset="0"/>
                <a:sym typeface="Gill Sans" pitchFamily="-112" charset="0"/>
              </a:rPr>
              <a:t>for </a:t>
            </a:r>
            <a:r>
              <a:rPr lang="en-US" sz="2100" i="1">
                <a:solidFill>
                  <a:srgbClr val="000000"/>
                </a:solidFill>
                <a:ea typeface="Gill Sans" pitchFamily="-112" charset="0"/>
                <a:cs typeface="Gill Sans" pitchFamily="-112" charset="0"/>
                <a:sym typeface="Gill Sans" pitchFamily="-112" charset="0"/>
              </a:rPr>
              <a:t>N </a:t>
            </a:r>
            <a:r>
              <a:rPr lang="en-US" sz="2100">
                <a:solidFill>
                  <a:srgbClr val="000000"/>
                </a:solidFill>
                <a:ea typeface="Gill Sans" pitchFamily="-112" charset="0"/>
                <a:cs typeface="Gill Sans" pitchFamily="-112" charset="0"/>
                <a:sym typeface="Gill Sans" pitchFamily="-112" charset="0"/>
              </a:rPr>
              <a:t>&gt; </a:t>
            </a:r>
            <a:r>
              <a:rPr lang="en-US" sz="2100" smtClean="0">
                <a:solidFill>
                  <a:srgbClr val="000000"/>
                </a:solidFill>
                <a:ea typeface="Gill Sans" pitchFamily="-112" charset="0"/>
                <a:cs typeface="Gill Sans" pitchFamily="-112" charset="0"/>
                <a:sym typeface="Gill Sans" pitchFamily="-112" charset="0"/>
              </a:rPr>
              <a:t>1:</a:t>
            </a:r>
            <a:endParaRPr lang="en-US" sz="2100" dirty="0">
              <a:solidFill>
                <a:srgbClr val="000000"/>
              </a:solidFill>
              <a:ea typeface="Gill Sans" pitchFamily="-112" charset="0"/>
              <a:cs typeface="Gill Sans" pitchFamily="-112" charset="0"/>
              <a:sym typeface="Gill Sans" pitchFamily="-112" charset="0"/>
            </a:endParaRPr>
          </a:p>
        </p:txBody>
      </p:sp>
      <p:sp>
        <p:nvSpPr>
          <p:cNvPr id="30" name="Rectangle 6"/>
          <p:cNvSpPr>
            <a:spLocks/>
          </p:cNvSpPr>
          <p:nvPr/>
        </p:nvSpPr>
        <p:spPr bwMode="auto">
          <a:xfrm>
            <a:off x="226708" y="5966971"/>
            <a:ext cx="4508938"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Far large </a:t>
            </a:r>
            <a:r>
              <a:rPr lang="en-US" sz="2100" i="1" dirty="0" smtClean="0">
                <a:solidFill>
                  <a:srgbClr val="000000"/>
                </a:solidFill>
                <a:ea typeface="Gill Sans" pitchFamily="-112" charset="0"/>
                <a:cs typeface="Gill Sans" pitchFamily="-112" charset="0"/>
                <a:sym typeface="Gill Sans" pitchFamily="-112" charset="0"/>
              </a:rPr>
              <a:t>N </a:t>
            </a:r>
            <a:r>
              <a:rPr lang="en-US" sz="2100" dirty="0" smtClean="0">
                <a:solidFill>
                  <a:srgbClr val="000000"/>
                </a:solidFill>
                <a:ea typeface="Gill Sans" pitchFamily="-112" charset="0"/>
                <a:cs typeface="Gill Sans" pitchFamily="-112" charset="0"/>
                <a:sym typeface="Gill Sans" pitchFamily="-112" charset="0"/>
              </a:rPr>
              <a:t>this function peaks at </a:t>
            </a:r>
            <a:r>
              <a:rPr lang="en-US" sz="2100" b="1" i="1" dirty="0" smtClean="0">
                <a:solidFill>
                  <a:srgbClr val="000000"/>
                </a:solidFill>
                <a:ea typeface="Gill Sans" pitchFamily="-112" charset="0"/>
                <a:cs typeface="Gill Sans" pitchFamily="-112" charset="0"/>
                <a:sym typeface="Gill Sans" pitchFamily="-112" charset="0"/>
              </a:rPr>
              <a:t>q </a:t>
            </a:r>
            <a:r>
              <a:rPr lang="en-US" sz="2100" dirty="0" smtClean="0">
                <a:solidFill>
                  <a:srgbClr val="000000"/>
                </a:solidFill>
                <a:ea typeface="Gill Sans" pitchFamily="-112" charset="0"/>
                <a:cs typeface="Gill Sans" pitchFamily="-112" charset="0"/>
                <a:sym typeface="Gill Sans" pitchFamily="-112" charset="0"/>
              </a:rPr>
              <a:t>vectors obeying the </a:t>
            </a:r>
            <a:r>
              <a:rPr lang="en-US" sz="2100" smtClean="0">
                <a:solidFill>
                  <a:srgbClr val="000000"/>
                </a:solidFill>
                <a:ea typeface="Gill Sans" pitchFamily="-112" charset="0"/>
                <a:cs typeface="Gill Sans" pitchFamily="-112" charset="0"/>
                <a:sym typeface="Gill Sans" pitchFamily="-112" charset="0"/>
              </a:rPr>
              <a:t>Bragg condition:</a:t>
            </a:r>
            <a:endParaRPr lang="en-US" sz="2100" dirty="0">
              <a:solidFill>
                <a:srgbClr val="000000"/>
              </a:solidFill>
              <a:ea typeface="Gill Sans" pitchFamily="-112" charset="0"/>
              <a:cs typeface="Gill Sans" pitchFamily="-112" charset="0"/>
              <a:sym typeface="Gill Sans" pitchFamily="-112" charset="0"/>
            </a:endParaRPr>
          </a:p>
        </p:txBody>
      </p:sp>
      <p:pic>
        <p:nvPicPr>
          <p:cNvPr id="2" name="Picture 1"/>
          <p:cNvPicPr>
            <a:picLocks noChangeAspect="1"/>
          </p:cNvPicPr>
          <p:nvPr/>
        </p:nvPicPr>
        <p:blipFill>
          <a:blip r:embed="rId3"/>
          <a:stretch>
            <a:fillRect/>
          </a:stretch>
        </p:blipFill>
        <p:spPr>
          <a:xfrm>
            <a:off x="405031" y="1757624"/>
            <a:ext cx="4330615" cy="854339"/>
          </a:xfrm>
          <a:prstGeom prst="rect">
            <a:avLst/>
          </a:prstGeom>
        </p:spPr>
      </p:pic>
      <p:pic>
        <p:nvPicPr>
          <p:cNvPr id="3" name="Picture 2"/>
          <p:cNvPicPr>
            <a:picLocks noChangeAspect="1"/>
          </p:cNvPicPr>
          <p:nvPr/>
        </p:nvPicPr>
        <p:blipFill>
          <a:blip r:embed="rId4"/>
          <a:stretch>
            <a:fillRect/>
          </a:stretch>
        </p:blipFill>
        <p:spPr>
          <a:xfrm>
            <a:off x="456919" y="3257863"/>
            <a:ext cx="7908709" cy="1033906"/>
          </a:xfrm>
          <a:prstGeom prst="rect">
            <a:avLst/>
          </a:prstGeom>
        </p:spPr>
      </p:pic>
      <p:pic>
        <p:nvPicPr>
          <p:cNvPr id="4" name="Picture 3"/>
          <p:cNvPicPr>
            <a:picLocks noChangeAspect="1"/>
          </p:cNvPicPr>
          <p:nvPr/>
        </p:nvPicPr>
        <p:blipFill>
          <a:blip r:embed="rId5"/>
          <a:stretch>
            <a:fillRect/>
          </a:stretch>
        </p:blipFill>
        <p:spPr>
          <a:xfrm>
            <a:off x="456919" y="4959293"/>
            <a:ext cx="7112473" cy="870915"/>
          </a:xfrm>
          <a:prstGeom prst="rect">
            <a:avLst/>
          </a:prstGeom>
        </p:spPr>
      </p:pic>
      <p:pic>
        <p:nvPicPr>
          <p:cNvPr id="6" name="Picture 5"/>
          <p:cNvPicPr>
            <a:picLocks noChangeAspect="1"/>
          </p:cNvPicPr>
          <p:nvPr/>
        </p:nvPicPr>
        <p:blipFill>
          <a:blip r:embed="rId6"/>
          <a:stretch>
            <a:fillRect/>
          </a:stretch>
        </p:blipFill>
        <p:spPr>
          <a:xfrm>
            <a:off x="5308957" y="6157092"/>
            <a:ext cx="2613425" cy="316274"/>
          </a:xfrm>
          <a:prstGeom prst="rect">
            <a:avLst/>
          </a:prstGeom>
        </p:spPr>
      </p:pic>
    </p:spTree>
    <p:extLst>
      <p:ext uri="{BB962C8B-B14F-4D97-AF65-F5344CB8AC3E}">
        <p14:creationId xmlns:p14="http://schemas.microsoft.com/office/powerpoint/2010/main" val="1525451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258970" y="312548"/>
            <a:ext cx="8304609" cy="759023"/>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a:lstStyle>
          <a:p>
            <a:pPr defTabSz="914400" eaLnBrk="1" hangingPunct="1"/>
            <a:r>
              <a:rPr lang="en-US" sz="4600" kern="0" smtClean="0"/>
              <a:t>Scattering Function for Crystals</a:t>
            </a:r>
            <a:endParaRPr lang="en-US" sz="4600"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14" y="1888720"/>
            <a:ext cx="4365297" cy="3881459"/>
          </a:xfrm>
          <a:prstGeom prst="rect">
            <a:avLst/>
          </a:prstGeom>
        </p:spPr>
      </p:pic>
      <p:sp>
        <p:nvSpPr>
          <p:cNvPr id="6" name="Rectangle 6"/>
          <p:cNvSpPr>
            <a:spLocks/>
          </p:cNvSpPr>
          <p:nvPr/>
        </p:nvSpPr>
        <p:spPr bwMode="auto">
          <a:xfrm>
            <a:off x="436491" y="1186085"/>
            <a:ext cx="5049987" cy="497430"/>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X-ray </a:t>
            </a:r>
            <a:r>
              <a:rPr lang="en-US" sz="2100" smtClean="0">
                <a:solidFill>
                  <a:srgbClr val="000000"/>
                </a:solidFill>
                <a:ea typeface="Gill Sans" pitchFamily="-112" charset="0"/>
                <a:cs typeface="Gill Sans" pitchFamily="-112" charset="0"/>
                <a:sym typeface="Gill Sans" pitchFamily="-112" charset="0"/>
              </a:rPr>
              <a:t>diffraction image from </a:t>
            </a:r>
            <a:r>
              <a:rPr lang="en-US" sz="2100" dirty="0" smtClean="0">
                <a:solidFill>
                  <a:srgbClr val="000000"/>
                </a:solidFill>
                <a:ea typeface="Gill Sans" pitchFamily="-112" charset="0"/>
                <a:cs typeface="Gill Sans" pitchFamily="-112" charset="0"/>
                <a:sym typeface="Gill Sans" pitchFamily="-112" charset="0"/>
              </a:rPr>
              <a:t>a </a:t>
            </a:r>
            <a:r>
              <a:rPr lang="en-US" sz="2100" dirty="0" err="1" smtClean="0">
                <a:solidFill>
                  <a:srgbClr val="000000"/>
                </a:solidFill>
                <a:ea typeface="Gill Sans" pitchFamily="-112" charset="0"/>
                <a:cs typeface="Gill Sans" pitchFamily="-112" charset="0"/>
                <a:sym typeface="Gill Sans" pitchFamily="-112" charset="0"/>
              </a:rPr>
              <a:t>ZnS</a:t>
            </a:r>
            <a:r>
              <a:rPr lang="en-US" sz="2100" dirty="0" smtClean="0">
                <a:solidFill>
                  <a:srgbClr val="000000"/>
                </a:solidFill>
                <a:ea typeface="Gill Sans" pitchFamily="-112" charset="0"/>
                <a:cs typeface="Gill Sans" pitchFamily="-112" charset="0"/>
                <a:sym typeface="Gill Sans" pitchFamily="-112" charset="0"/>
              </a:rPr>
              <a:t> crystal:</a:t>
            </a:r>
            <a:endParaRPr lang="en-US" sz="2100" dirty="0">
              <a:solidFill>
                <a:srgbClr val="000000"/>
              </a:solidFill>
              <a:ea typeface="Gill Sans" pitchFamily="-112" charset="0"/>
              <a:cs typeface="Gill Sans" pitchFamily="-112" charset="0"/>
              <a:sym typeface="Gill Sans" pitchFamily="-112" charset="0"/>
            </a:endParaRPr>
          </a:p>
        </p:txBody>
      </p:sp>
      <p:sp>
        <p:nvSpPr>
          <p:cNvPr id="7" name="TextBox 6"/>
          <p:cNvSpPr txBox="1"/>
          <p:nvPr/>
        </p:nvSpPr>
        <p:spPr>
          <a:xfrm>
            <a:off x="601314" y="6386316"/>
            <a:ext cx="4453463" cy="246221"/>
          </a:xfrm>
          <a:prstGeom prst="rect">
            <a:avLst/>
          </a:prstGeom>
          <a:noFill/>
        </p:spPr>
        <p:txBody>
          <a:bodyPr wrap="none" rtlCol="0">
            <a:spAutoFit/>
          </a:bodyPr>
          <a:lstStyle/>
          <a:p>
            <a:pPr defTabSz="457059"/>
            <a:r>
              <a:rPr lang="en-GB" sz="1000" dirty="0" smtClean="0">
                <a:solidFill>
                  <a:srgbClr val="000000"/>
                </a:solidFill>
              </a:rPr>
              <a:t>W. Friedrich, P. </a:t>
            </a:r>
            <a:r>
              <a:rPr lang="en-GB" sz="1000" dirty="0" err="1" smtClean="0">
                <a:solidFill>
                  <a:srgbClr val="000000"/>
                </a:solidFill>
              </a:rPr>
              <a:t>Knipping</a:t>
            </a:r>
            <a:r>
              <a:rPr lang="en-GB" sz="1000" dirty="0" smtClean="0">
                <a:solidFill>
                  <a:srgbClr val="000000"/>
                </a:solidFill>
              </a:rPr>
              <a:t>, M. von Laue</a:t>
            </a:r>
            <a:r>
              <a:rPr lang="en-GB" sz="1000" i="1" dirty="0" smtClean="0">
                <a:solidFill>
                  <a:srgbClr val="000000"/>
                </a:solidFill>
              </a:rPr>
              <a:t>.</a:t>
            </a:r>
            <a:r>
              <a:rPr lang="en-GB" sz="1000" dirty="0" smtClean="0">
                <a:solidFill>
                  <a:srgbClr val="000000"/>
                </a:solidFill>
              </a:rPr>
              <a:t>, </a:t>
            </a:r>
            <a:r>
              <a:rPr lang="en-GB" sz="1000" dirty="0" err="1" smtClean="0">
                <a:solidFill>
                  <a:srgbClr val="000000"/>
                </a:solidFill>
              </a:rPr>
              <a:t>Annalen</a:t>
            </a:r>
            <a:r>
              <a:rPr lang="en-GB" sz="1000" dirty="0" smtClean="0">
                <a:solidFill>
                  <a:srgbClr val="000000"/>
                </a:solidFill>
              </a:rPr>
              <a:t> der </a:t>
            </a:r>
            <a:r>
              <a:rPr lang="en-GB" sz="1000" dirty="0" err="1" smtClean="0">
                <a:solidFill>
                  <a:srgbClr val="000000"/>
                </a:solidFill>
              </a:rPr>
              <a:t>Physik</a:t>
            </a:r>
            <a:r>
              <a:rPr lang="en-GB" sz="1000" dirty="0" smtClean="0">
                <a:solidFill>
                  <a:srgbClr val="000000"/>
                </a:solidFill>
              </a:rPr>
              <a:t> </a:t>
            </a:r>
            <a:r>
              <a:rPr lang="en-GB" sz="1000" b="1" dirty="0" smtClean="0">
                <a:solidFill>
                  <a:srgbClr val="000000"/>
                </a:solidFill>
              </a:rPr>
              <a:t>346, </a:t>
            </a:r>
            <a:r>
              <a:rPr lang="en-GB" sz="1000" dirty="0" smtClean="0">
                <a:solidFill>
                  <a:srgbClr val="000000"/>
                </a:solidFill>
              </a:rPr>
              <a:t>971-988 (1913)</a:t>
            </a:r>
            <a:endParaRPr lang="en-GB" sz="1000" dirty="0">
              <a:solidFill>
                <a:srgbClr val="000000"/>
              </a:solidFill>
            </a:endParaRPr>
          </a:p>
        </p:txBody>
      </p:sp>
      <p:sp>
        <p:nvSpPr>
          <p:cNvPr id="8" name="Rectangle 8"/>
          <p:cNvSpPr>
            <a:spLocks/>
          </p:cNvSpPr>
          <p:nvPr/>
        </p:nvSpPr>
        <p:spPr bwMode="auto">
          <a:xfrm>
            <a:off x="5308957" y="1558973"/>
            <a:ext cx="3634268" cy="421120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Proof that X-rays are composed of transversal waves in the </a:t>
            </a:r>
            <a:r>
              <a:rPr lang="en-US" sz="2100" dirty="0" err="1" smtClean="0">
                <a:solidFill>
                  <a:srgbClr val="0000FF"/>
                </a:solidFill>
                <a:ea typeface="Gill Sans" pitchFamily="-112" charset="0"/>
                <a:cs typeface="Gill Sans" pitchFamily="-112" charset="0"/>
                <a:sym typeface="Gill Sans" pitchFamily="-112" charset="0"/>
              </a:rPr>
              <a:t>Ångstr</a:t>
            </a:r>
            <a:r>
              <a:rPr lang="de-DE" sz="2100" dirty="0" err="1" smtClean="0">
                <a:solidFill>
                  <a:srgbClr val="0000FF"/>
                </a:solidFill>
                <a:ea typeface="Gill Sans" pitchFamily="-112" charset="0"/>
                <a:cs typeface="Gill Sans" pitchFamily="-112" charset="0"/>
                <a:sym typeface="Gill Sans" pitchFamily="-112" charset="0"/>
              </a:rPr>
              <a:t>öm</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range</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and</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crystals</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have</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ordered</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lattice</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spacing</a:t>
            </a:r>
            <a:r>
              <a:rPr lang="de-DE" sz="2100" dirty="0" smtClean="0">
                <a:solidFill>
                  <a:srgbClr val="0000FF"/>
                </a:solidFill>
                <a:ea typeface="Gill Sans" pitchFamily="-112" charset="0"/>
                <a:cs typeface="Gill Sans" pitchFamily="-112" charset="0"/>
                <a:sym typeface="Gill Sans" pitchFamily="-112" charset="0"/>
              </a:rPr>
              <a:t> on </a:t>
            </a:r>
            <a:r>
              <a:rPr lang="de-DE" sz="2100" dirty="0" err="1" smtClean="0">
                <a:solidFill>
                  <a:srgbClr val="0000FF"/>
                </a:solidFill>
                <a:ea typeface="Gill Sans" pitchFamily="-112" charset="0"/>
                <a:cs typeface="Gill Sans" pitchFamily="-112" charset="0"/>
                <a:sym typeface="Gill Sans" pitchFamily="-112" charset="0"/>
              </a:rPr>
              <a:t>the</a:t>
            </a:r>
            <a:r>
              <a:rPr lang="de-DE" sz="2100" dirty="0" smtClean="0">
                <a:solidFill>
                  <a:srgbClr val="0000FF"/>
                </a:solidFill>
                <a:ea typeface="Gill Sans" pitchFamily="-112" charset="0"/>
                <a:cs typeface="Gill Sans" pitchFamily="-112" charset="0"/>
                <a:sym typeface="Gill Sans" pitchFamily="-112" charset="0"/>
              </a:rPr>
              <a:t> same </a:t>
            </a:r>
            <a:r>
              <a:rPr lang="de-DE" sz="2100" dirty="0" err="1" smtClean="0">
                <a:solidFill>
                  <a:srgbClr val="0000FF"/>
                </a:solidFill>
                <a:ea typeface="Gill Sans" pitchFamily="-112" charset="0"/>
                <a:cs typeface="Gill Sans" pitchFamily="-112" charset="0"/>
                <a:sym typeface="Gill Sans" pitchFamily="-112" charset="0"/>
              </a:rPr>
              <a:t>length</a:t>
            </a:r>
            <a:r>
              <a:rPr lang="de-DE" sz="2100" dirty="0" smtClean="0">
                <a:solidFill>
                  <a:srgbClr val="0000FF"/>
                </a:solidFill>
                <a:ea typeface="Gill Sans" pitchFamily="-112" charset="0"/>
                <a:cs typeface="Gill Sans" pitchFamily="-112" charset="0"/>
                <a:sym typeface="Gill Sans" pitchFamily="-112" charset="0"/>
              </a:rPr>
              <a:t> </a:t>
            </a:r>
            <a:r>
              <a:rPr lang="de-DE" sz="2100" dirty="0" err="1" smtClean="0">
                <a:solidFill>
                  <a:srgbClr val="0000FF"/>
                </a:solidFill>
                <a:ea typeface="Gill Sans" pitchFamily="-112" charset="0"/>
                <a:cs typeface="Gill Sans" pitchFamily="-112" charset="0"/>
                <a:sym typeface="Gill Sans" pitchFamily="-112" charset="0"/>
              </a:rPr>
              <a:t>scale</a:t>
            </a:r>
            <a:r>
              <a:rPr lang="de-DE" sz="2100" dirty="0" smtClean="0">
                <a:solidFill>
                  <a:srgbClr val="0000FF"/>
                </a:solidFill>
                <a:ea typeface="Gill Sans" pitchFamily="-112" charset="0"/>
                <a:cs typeface="Gill Sans" pitchFamily="-112" charset="0"/>
                <a:sym typeface="Gill Sans" pitchFamily="-112" charset="0"/>
              </a:rPr>
              <a:t>!</a:t>
            </a:r>
          </a:p>
          <a:p>
            <a:pPr algn="ctr" defTabSz="642717" fontAlgn="base">
              <a:spcBef>
                <a:spcPct val="0"/>
              </a:spcBef>
              <a:spcAft>
                <a:spcPct val="0"/>
              </a:spcAft>
            </a:pPr>
            <a:endParaRPr lang="de-DE" sz="2100" dirty="0">
              <a:solidFill>
                <a:srgbClr val="0000FF"/>
              </a:solidFill>
              <a:ea typeface="Gill Sans" pitchFamily="-112" charset="0"/>
              <a:cs typeface="Gill Sans" pitchFamily="-112" charset="0"/>
              <a:sym typeface="Gill Sans" pitchFamily="-112" charset="0"/>
            </a:endParaRPr>
          </a:p>
          <a:p>
            <a:pPr algn="ctr" defTabSz="642717" fontAlgn="base">
              <a:spcBef>
                <a:spcPct val="0"/>
              </a:spcBef>
              <a:spcAft>
                <a:spcPct val="0"/>
              </a:spcAft>
            </a:pPr>
            <a:r>
              <a:rPr lang="de-DE" sz="2100" dirty="0" smtClean="0">
                <a:solidFill>
                  <a:srgbClr val="0000FF"/>
                </a:solidFill>
                <a:ea typeface="Gill Sans" pitchFamily="-112" charset="0"/>
                <a:cs typeface="Gill Sans" pitchFamily="-112" charset="0"/>
                <a:sym typeface="Gill Sans" pitchFamily="-112" charset="0"/>
              </a:rPr>
              <a:t>Nobel </a:t>
            </a:r>
            <a:r>
              <a:rPr lang="de-DE" sz="2100" dirty="0" err="1" smtClean="0">
                <a:solidFill>
                  <a:srgbClr val="0000FF"/>
                </a:solidFill>
                <a:ea typeface="Gill Sans" pitchFamily="-112" charset="0"/>
                <a:cs typeface="Gill Sans" pitchFamily="-112" charset="0"/>
                <a:sym typeface="Gill Sans" pitchFamily="-112" charset="0"/>
              </a:rPr>
              <a:t>prize</a:t>
            </a:r>
            <a:r>
              <a:rPr lang="de-DE" sz="2100" dirty="0" smtClean="0">
                <a:solidFill>
                  <a:srgbClr val="0000FF"/>
                </a:solidFill>
                <a:ea typeface="Gill Sans" pitchFamily="-112" charset="0"/>
                <a:cs typeface="Gill Sans" pitchFamily="-112" charset="0"/>
                <a:sym typeface="Gill Sans" pitchFamily="-112" charset="0"/>
              </a:rPr>
              <a:t> in </a:t>
            </a:r>
            <a:r>
              <a:rPr lang="de-DE" sz="2100" dirty="0" err="1" smtClean="0">
                <a:solidFill>
                  <a:srgbClr val="0000FF"/>
                </a:solidFill>
                <a:ea typeface="Gill Sans" pitchFamily="-112" charset="0"/>
                <a:cs typeface="Gill Sans" pitchFamily="-112" charset="0"/>
                <a:sym typeface="Gill Sans" pitchFamily="-112" charset="0"/>
              </a:rPr>
              <a:t>Physics</a:t>
            </a:r>
            <a:r>
              <a:rPr lang="de-DE" sz="2100" dirty="0" smtClean="0">
                <a:solidFill>
                  <a:srgbClr val="0000FF"/>
                </a:solidFill>
                <a:ea typeface="Gill Sans" pitchFamily="-112" charset="0"/>
                <a:cs typeface="Gill Sans" pitchFamily="-112" charset="0"/>
                <a:sym typeface="Gill Sans" pitchFamily="-112" charset="0"/>
              </a:rPr>
              <a:t> in 1913</a:t>
            </a:r>
            <a:endParaRPr lang="en-US" sz="2100" dirty="0" smtClean="0">
              <a:solidFill>
                <a:srgbClr val="0000FF"/>
              </a:solidFill>
              <a:ea typeface="Gill Sans" pitchFamily="-112" charset="0"/>
              <a:cs typeface="Gill Sans" pitchFamily="-112" charset="0"/>
              <a:sym typeface="Gill Sans" pitchFamily="-112" charset="0"/>
            </a:endParaRPr>
          </a:p>
        </p:txBody>
      </p:sp>
    </p:spTree>
    <p:extLst>
      <p:ext uri="{BB962C8B-B14F-4D97-AF65-F5344CB8AC3E}">
        <p14:creationId xmlns:p14="http://schemas.microsoft.com/office/powerpoint/2010/main" val="19127901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5" name="Rectangle 3"/>
          <p:cNvSpPr>
            <a:spLocks/>
          </p:cNvSpPr>
          <p:nvPr/>
        </p:nvSpPr>
        <p:spPr bwMode="auto">
          <a:xfrm>
            <a:off x="319809" y="1397151"/>
            <a:ext cx="4594416" cy="874604"/>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Diffracted Intensity for isotropic liquids (point </a:t>
            </a:r>
            <a:r>
              <a:rPr lang="en-US" sz="2100" dirty="0" err="1">
                <a:solidFill>
                  <a:srgbClr val="000000"/>
                </a:solidFill>
                <a:ea typeface="Gill Sans" pitchFamily="-112" charset="0"/>
                <a:cs typeface="Gill Sans" pitchFamily="-112" charset="0"/>
                <a:sym typeface="Gill Sans" pitchFamily="-112" charset="0"/>
              </a:rPr>
              <a:t>scatterers</a:t>
            </a:r>
            <a:r>
              <a:rPr lang="en-US" sz="2100" dirty="0">
                <a:solidFill>
                  <a:srgbClr val="000000"/>
                </a:solidFill>
                <a:ea typeface="Gill Sans" pitchFamily="-112" charset="0"/>
                <a:cs typeface="Gill Sans" pitchFamily="-112" charset="0"/>
                <a:sym typeface="Gill Sans" pitchFamily="-112" charset="0"/>
              </a:rPr>
              <a:t> of strength </a:t>
            </a:r>
            <a:r>
              <a:rPr lang="en-US" sz="2100" i="1" dirty="0">
                <a:solidFill>
                  <a:srgbClr val="000000"/>
                </a:solidFill>
                <a:ea typeface="Gill Sans" pitchFamily="-112" charset="0"/>
                <a:cs typeface="Gill Sans" pitchFamily="-112" charset="0"/>
                <a:sym typeface="Gill Sans" pitchFamily="-112" charset="0"/>
              </a:rPr>
              <a:t>b</a:t>
            </a:r>
            <a:r>
              <a:rPr lang="en-US" sz="2100" dirty="0">
                <a:solidFill>
                  <a:srgbClr val="000000"/>
                </a:solidFill>
                <a:ea typeface="Gill Sans" pitchFamily="-112" charset="0"/>
                <a:cs typeface="Gill Sans" pitchFamily="-112" charset="0"/>
                <a:sym typeface="Gill Sans" pitchFamily="-112" charset="0"/>
              </a:rPr>
              <a:t>): </a:t>
            </a:r>
          </a:p>
        </p:txBody>
      </p:sp>
      <p:sp>
        <p:nvSpPr>
          <p:cNvPr id="975877" name="Rectangle 6"/>
          <p:cNvSpPr>
            <a:spLocks/>
          </p:cNvSpPr>
          <p:nvPr/>
        </p:nvSpPr>
        <p:spPr bwMode="auto">
          <a:xfrm>
            <a:off x="212344" y="3096941"/>
            <a:ext cx="4701881" cy="90712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Pair correlation function g(</a:t>
            </a:r>
            <a:r>
              <a:rPr lang="en-US" sz="2100" b="1" dirty="0">
                <a:solidFill>
                  <a:srgbClr val="000000"/>
                </a:solidFill>
                <a:ea typeface="Gill Sans" pitchFamily="-112" charset="0"/>
                <a:cs typeface="Gill Sans" pitchFamily="-112" charset="0"/>
                <a:sym typeface="Gill Sans" pitchFamily="-112" charset="0"/>
              </a:rPr>
              <a:t>r</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678657" y="5559488"/>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Scattered intensity proportional to FT of the density pair correlation!</a:t>
            </a:r>
          </a:p>
        </p:txBody>
      </p:sp>
      <p:sp>
        <p:nvSpPr>
          <p:cNvPr id="9" name="Line 9"/>
          <p:cNvSpPr>
            <a:spLocks noChangeShapeType="1"/>
          </p:cNvSpPr>
          <p:nvPr/>
        </p:nvSpPr>
        <p:spPr bwMode="auto">
          <a:xfrm flipH="1">
            <a:off x="169664" y="6295430"/>
            <a:ext cx="464344" cy="0"/>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algn="ctr" defTabSz="642717" fontAlgn="base">
              <a:spcBef>
                <a:spcPct val="0"/>
              </a:spcBef>
              <a:spcAft>
                <a:spcPct val="0"/>
              </a:spcAft>
            </a:pPr>
            <a:endParaRPr lang="en-US" sz="3000" dirty="0" smtClean="0">
              <a:solidFill>
                <a:srgbClr val="000000"/>
              </a:solidFill>
              <a:sym typeface="Gill Sans" pitchFamily="-112" charset="0"/>
            </a:endParaRPr>
          </a:p>
        </p:txBody>
      </p:sp>
      <p:pic>
        <p:nvPicPr>
          <p:cNvPr id="10" name="Picture 9" descr="PairCorrelationSketch.gif"/>
          <p:cNvPicPr>
            <a:picLocks noChangeAspect="1"/>
          </p:cNvPicPr>
          <p:nvPr/>
        </p:nvPicPr>
        <p:blipFill>
          <a:blip r:embed="rId3"/>
          <a:stretch>
            <a:fillRect/>
          </a:stretch>
        </p:blipFill>
        <p:spPr>
          <a:xfrm rot="5400000">
            <a:off x="5469603" y="1054873"/>
            <a:ext cx="2732477" cy="3087343"/>
          </a:xfrm>
          <a:prstGeom prst="rect">
            <a:avLst/>
          </a:prstGeom>
        </p:spPr>
      </p:pic>
      <p:pic>
        <p:nvPicPr>
          <p:cNvPr id="11" name="Picture 10" descr="PairCorrelationFunction.gif"/>
          <p:cNvPicPr>
            <a:picLocks noChangeAspect="1"/>
          </p:cNvPicPr>
          <p:nvPr/>
        </p:nvPicPr>
        <p:blipFill>
          <a:blip r:embed="rId4"/>
          <a:stretch>
            <a:fillRect/>
          </a:stretch>
        </p:blipFill>
        <p:spPr>
          <a:xfrm>
            <a:off x="5040590" y="4154970"/>
            <a:ext cx="3379229" cy="2579605"/>
          </a:xfrm>
          <a:prstGeom prst="rect">
            <a:avLst/>
          </a:prstGeom>
        </p:spPr>
      </p:pic>
      <p:sp>
        <p:nvSpPr>
          <p:cNvPr id="12" name="TextBox 11"/>
          <p:cNvSpPr txBox="1"/>
          <p:nvPr/>
        </p:nvSpPr>
        <p:spPr>
          <a:xfrm>
            <a:off x="6062048" y="3983931"/>
            <a:ext cx="1800493" cy="246221"/>
          </a:xfrm>
          <a:prstGeom prst="rect">
            <a:avLst/>
          </a:prstGeom>
          <a:noFill/>
        </p:spPr>
        <p:txBody>
          <a:bodyPr wrap="none" rtlCol="0">
            <a:spAutoFit/>
          </a:bodyPr>
          <a:lstStyle/>
          <a:p>
            <a:pPr defTabSz="457059"/>
            <a:r>
              <a:rPr lang="en-GB" sz="1000" dirty="0" smtClean="0">
                <a:solidFill>
                  <a:srgbClr val="000000"/>
                </a:solidFill>
              </a:rPr>
              <a:t>figures from </a:t>
            </a:r>
            <a:r>
              <a:rPr lang="en-GB" sz="1000" dirty="0" err="1" smtClean="0">
                <a:solidFill>
                  <a:srgbClr val="000000"/>
                </a:solidFill>
              </a:rPr>
              <a:t>physics.emory.gov</a:t>
            </a:r>
            <a:endParaRPr lang="en-GB" sz="1000" dirty="0">
              <a:solidFill>
                <a:srgbClr val="000000"/>
              </a:solidFill>
            </a:endParaRPr>
          </a:p>
        </p:txBody>
      </p:sp>
      <p:sp>
        <p:nvSpPr>
          <p:cNvPr id="13" name="Rectangle 1"/>
          <p:cNvSpPr>
            <a:spLocks noGrp="1" noChangeArrowheads="1"/>
          </p:cNvSpPr>
          <p:nvPr>
            <p:ph type="title"/>
          </p:nvPr>
        </p:nvSpPr>
        <p:spPr>
          <a:xfrm>
            <a:off x="258970" y="312548"/>
            <a:ext cx="8304609" cy="759023"/>
          </a:xfrm>
        </p:spPr>
        <p:txBody>
          <a:bodyPr/>
          <a:lstStyle/>
          <a:p>
            <a:pPr eaLnBrk="1" hangingPunct="1"/>
            <a:r>
              <a:rPr lang="en-US" sz="4600" dirty="0" smtClean="0"/>
              <a:t>Scattering Function for Liquids</a:t>
            </a:r>
            <a:endParaRPr lang="en-US" sz="4600" dirty="0"/>
          </a:p>
        </p:txBody>
      </p:sp>
      <p:pic>
        <p:nvPicPr>
          <p:cNvPr id="3" name="Picture 2"/>
          <p:cNvPicPr>
            <a:picLocks noChangeAspect="1"/>
          </p:cNvPicPr>
          <p:nvPr/>
        </p:nvPicPr>
        <p:blipFill>
          <a:blip r:embed="rId5"/>
          <a:stretch>
            <a:fillRect/>
          </a:stretch>
        </p:blipFill>
        <p:spPr>
          <a:xfrm>
            <a:off x="212344" y="2461941"/>
            <a:ext cx="5016500" cy="635000"/>
          </a:xfrm>
          <a:prstGeom prst="rect">
            <a:avLst/>
          </a:prstGeom>
        </p:spPr>
      </p:pic>
      <p:pic>
        <p:nvPicPr>
          <p:cNvPr id="4" name="Picture 3"/>
          <p:cNvPicPr>
            <a:picLocks noChangeAspect="1"/>
          </p:cNvPicPr>
          <p:nvPr/>
        </p:nvPicPr>
        <p:blipFill>
          <a:blip r:embed="rId6"/>
          <a:stretch>
            <a:fillRect/>
          </a:stretch>
        </p:blipFill>
        <p:spPr>
          <a:xfrm>
            <a:off x="1007534" y="4218265"/>
            <a:ext cx="3111500" cy="787400"/>
          </a:xfrm>
          <a:prstGeom prst="rect">
            <a:avLst/>
          </a:prstGeom>
        </p:spPr>
      </p:pic>
    </p:spTree>
    <p:extLst>
      <p:ext uri="{BB962C8B-B14F-4D97-AF65-F5344CB8AC3E}">
        <p14:creationId xmlns:p14="http://schemas.microsoft.com/office/powerpoint/2010/main" val="1208286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1"/>
          <p:cNvSpPr>
            <a:spLocks noGrp="1" noChangeArrowheads="1"/>
          </p:cNvSpPr>
          <p:nvPr>
            <p:ph type="title"/>
          </p:nvPr>
        </p:nvSpPr>
        <p:spPr>
          <a:xfrm>
            <a:off x="258970" y="312548"/>
            <a:ext cx="8304609" cy="759023"/>
          </a:xfrm>
        </p:spPr>
        <p:txBody>
          <a:bodyPr/>
          <a:lstStyle/>
          <a:p>
            <a:pPr eaLnBrk="1" hangingPunct="1"/>
            <a:r>
              <a:rPr lang="en-US" sz="4600" dirty="0" smtClean="0"/>
              <a:t>Scattering Function for Polymers</a:t>
            </a:r>
            <a:endParaRPr lang="en-US" sz="4600" dirty="0"/>
          </a:p>
        </p:txBody>
      </p:sp>
      <p:sp>
        <p:nvSpPr>
          <p:cNvPr id="975875" name="Rectangle 3"/>
          <p:cNvSpPr>
            <a:spLocks/>
          </p:cNvSpPr>
          <p:nvPr/>
        </p:nvSpPr>
        <p:spPr bwMode="auto">
          <a:xfrm>
            <a:off x="553641" y="1232306"/>
            <a:ext cx="4270336"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Diffracted </a:t>
            </a:r>
            <a:r>
              <a:rPr lang="en-US" sz="2100" dirty="0" smtClean="0">
                <a:solidFill>
                  <a:srgbClr val="000000"/>
                </a:solidFill>
                <a:ea typeface="Gill Sans" pitchFamily="-112" charset="0"/>
                <a:cs typeface="Gill Sans" pitchFamily="-112" charset="0"/>
                <a:sym typeface="Gill Sans" pitchFamily="-112" charset="0"/>
              </a:rPr>
              <a:t>Intensity from </a:t>
            </a:r>
            <a:r>
              <a:rPr lang="en-US" sz="2100" i="1" dirty="0" smtClean="0">
                <a:solidFill>
                  <a:srgbClr val="000000"/>
                </a:solidFill>
                <a:ea typeface="Gill Sans" pitchFamily="-112" charset="0"/>
                <a:cs typeface="Gill Sans" pitchFamily="-112" charset="0"/>
                <a:sym typeface="Gill Sans" pitchFamily="-112" charset="0"/>
              </a:rPr>
              <a:t>N</a:t>
            </a:r>
            <a:r>
              <a:rPr lang="en-US" sz="2100" dirty="0" smtClean="0">
                <a:solidFill>
                  <a:srgbClr val="000000"/>
                </a:solidFill>
                <a:ea typeface="Gill Sans" pitchFamily="-112" charset="0"/>
                <a:cs typeface="Gill Sans" pitchFamily="-112" charset="0"/>
                <a:sym typeface="Gill Sans" pitchFamily="-112" charset="0"/>
              </a:rPr>
              <a:t> particles:</a:t>
            </a:r>
            <a:endParaRPr lang="en-US" sz="2100" dirty="0">
              <a:solidFill>
                <a:srgbClr val="000000"/>
              </a:solidFill>
              <a:ea typeface="Gill Sans" pitchFamily="-112" charset="0"/>
              <a:cs typeface="Gill Sans" pitchFamily="-112" charset="0"/>
              <a:sym typeface="Gill Sans" pitchFamily="-112" charset="0"/>
            </a:endParaRPr>
          </a:p>
        </p:txBody>
      </p:sp>
      <p:sp>
        <p:nvSpPr>
          <p:cNvPr id="975877" name="Rectangle 6"/>
          <p:cNvSpPr>
            <a:spLocks/>
          </p:cNvSpPr>
          <p:nvPr/>
        </p:nvSpPr>
        <p:spPr bwMode="auto">
          <a:xfrm>
            <a:off x="244032" y="3514838"/>
            <a:ext cx="6377485"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For a single Gaussian polymer chain with </a:t>
            </a:r>
            <a:r>
              <a:rPr lang="en-US" sz="2100" i="1" dirty="0" smtClean="0">
                <a:solidFill>
                  <a:srgbClr val="000000"/>
                </a:solidFill>
                <a:ea typeface="Gill Sans" pitchFamily="-112" charset="0"/>
                <a:cs typeface="Gill Sans" pitchFamily="-112" charset="0"/>
                <a:sym typeface="Gill Sans" pitchFamily="-112" charset="0"/>
              </a:rPr>
              <a:t>N</a:t>
            </a:r>
            <a:r>
              <a:rPr lang="en-US" sz="2100" dirty="0" smtClean="0">
                <a:solidFill>
                  <a:srgbClr val="000000"/>
                </a:solidFill>
                <a:ea typeface="Gill Sans" pitchFamily="-112" charset="0"/>
                <a:cs typeface="Gill Sans" pitchFamily="-112" charset="0"/>
                <a:sym typeface="Gill Sans" pitchFamily="-112" charset="0"/>
              </a:rPr>
              <a:t> (</a:t>
            </a:r>
            <a:r>
              <a:rPr lang="en-US" sz="2100" dirty="0" err="1" smtClean="0">
                <a:solidFill>
                  <a:srgbClr val="000000"/>
                </a:solidFill>
                <a:ea typeface="Gill Sans" pitchFamily="-112" charset="0"/>
                <a:cs typeface="Gill Sans" pitchFamily="-112" charset="0"/>
                <a:sym typeface="Gill Sans" pitchFamily="-112" charset="0"/>
              </a:rPr>
              <a:t>pointlike</a:t>
            </a:r>
            <a:r>
              <a:rPr lang="en-US" sz="2100" dirty="0" smtClean="0">
                <a:solidFill>
                  <a:srgbClr val="000000"/>
                </a:solidFill>
                <a:ea typeface="Gill Sans" pitchFamily="-112" charset="0"/>
                <a:cs typeface="Gill Sans" pitchFamily="-112" charset="0"/>
                <a:sym typeface="Gill Sans" pitchFamily="-112" charset="0"/>
              </a:rPr>
              <a:t>) monomers of length </a:t>
            </a:r>
            <a:r>
              <a:rPr lang="en-US" sz="2100" i="1" dirty="0" smtClean="0">
                <a:solidFill>
                  <a:srgbClr val="000000"/>
                </a:solidFill>
                <a:ea typeface="Gill Sans" pitchFamily="-112" charset="0"/>
                <a:cs typeface="Gill Sans" pitchFamily="-112" charset="0"/>
                <a:sym typeface="Gill Sans" pitchFamily="-112" charset="0"/>
              </a:rPr>
              <a:t>a</a:t>
            </a:r>
            <a:r>
              <a:rPr lang="en-US" sz="2100" dirty="0" smtClean="0">
                <a:solidFill>
                  <a:srgbClr val="000000"/>
                </a:solidFill>
                <a:ea typeface="Gill Sans" pitchFamily="-112" charset="0"/>
                <a:cs typeface="Gill Sans" pitchFamily="-112" charset="0"/>
                <a:sym typeface="Gill Sans" pitchFamily="-112" charset="0"/>
              </a:rPr>
              <a:t> and scattering length </a:t>
            </a:r>
            <a:r>
              <a:rPr lang="en-US" sz="2100" i="1" dirty="0" smtClean="0">
                <a:solidFill>
                  <a:srgbClr val="000000"/>
                </a:solidFill>
                <a:ea typeface="Gill Sans" pitchFamily="-112" charset="0"/>
                <a:cs typeface="Gill Sans" pitchFamily="-112" charset="0"/>
                <a:sym typeface="Gill Sans" pitchFamily="-112" charset="0"/>
              </a:rPr>
              <a:t>b</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5470634" y="1147505"/>
            <a:ext cx="3317403" cy="1185633"/>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Scattered intensity proportional to </a:t>
            </a:r>
            <a:r>
              <a:rPr lang="en-US" sz="2100">
                <a:solidFill>
                  <a:srgbClr val="0000FF"/>
                </a:solidFill>
                <a:ea typeface="Gill Sans" pitchFamily="-112" charset="0"/>
                <a:cs typeface="Gill Sans" pitchFamily="-112" charset="0"/>
                <a:sym typeface="Gill Sans" pitchFamily="-112" charset="0"/>
              </a:rPr>
              <a:t>Debye </a:t>
            </a:r>
            <a:r>
              <a:rPr lang="en-US" sz="2100" smtClean="0">
                <a:solidFill>
                  <a:srgbClr val="0000FF"/>
                </a:solidFill>
                <a:ea typeface="Gill Sans" pitchFamily="-112" charset="0"/>
                <a:cs typeface="Gill Sans" pitchFamily="-112" charset="0"/>
                <a:sym typeface="Gill Sans" pitchFamily="-112" charset="0"/>
              </a:rPr>
              <a:t>function for </a:t>
            </a:r>
            <a:r>
              <a:rPr lang="en-US" sz="2100">
                <a:solidFill>
                  <a:srgbClr val="0000FF"/>
                </a:solidFill>
                <a:ea typeface="Gill Sans" pitchFamily="-112" charset="0"/>
                <a:cs typeface="Gill Sans" pitchFamily="-112" charset="0"/>
                <a:sym typeface="Gill Sans" pitchFamily="-112" charset="0"/>
              </a:rPr>
              <a:t>Gaussian chains </a:t>
            </a:r>
            <a:r>
              <a:rPr lang="en-US" sz="2100" smtClean="0">
                <a:solidFill>
                  <a:srgbClr val="0000FF"/>
                </a:solidFill>
                <a:ea typeface="Gill Sans" pitchFamily="-112" charset="0"/>
                <a:cs typeface="Gill Sans" pitchFamily="-112" charset="0"/>
                <a:sym typeface="Gill Sans" pitchFamily="-112" charset="0"/>
              </a:rPr>
              <a:t>.</a:t>
            </a:r>
            <a:endParaRPr lang="en-US" sz="2100" dirty="0" smtClean="0">
              <a:solidFill>
                <a:srgbClr val="0000FF"/>
              </a:solidFill>
              <a:ea typeface="Gill Sans" pitchFamily="-112" charset="0"/>
              <a:cs typeface="Gill Sans" pitchFamily="-112" charset="0"/>
              <a:sym typeface="Gill Sans" pitchFamily="-112" charset="0"/>
            </a:endParaRPr>
          </a:p>
        </p:txBody>
      </p:sp>
      <p:sp>
        <p:nvSpPr>
          <p:cNvPr id="12" name="TextBox 11"/>
          <p:cNvSpPr txBox="1"/>
          <p:nvPr/>
        </p:nvSpPr>
        <p:spPr>
          <a:xfrm>
            <a:off x="5744494" y="2651793"/>
            <a:ext cx="2769133" cy="246221"/>
          </a:xfrm>
          <a:prstGeom prst="rect">
            <a:avLst/>
          </a:prstGeom>
          <a:noFill/>
        </p:spPr>
        <p:txBody>
          <a:bodyPr wrap="none" rtlCol="0">
            <a:spAutoFit/>
          </a:bodyPr>
          <a:lstStyle/>
          <a:p>
            <a:pPr defTabSz="457059"/>
            <a:r>
              <a:rPr lang="en-GB" sz="1000" dirty="0" smtClean="0">
                <a:solidFill>
                  <a:srgbClr val="000000"/>
                </a:solidFill>
              </a:rPr>
              <a:t>R.G. </a:t>
            </a:r>
            <a:r>
              <a:rPr lang="en-GB" sz="1000" dirty="0" err="1" smtClean="0">
                <a:solidFill>
                  <a:srgbClr val="000000"/>
                </a:solidFill>
              </a:rPr>
              <a:t>Kirste</a:t>
            </a:r>
            <a:r>
              <a:rPr lang="en-GB" sz="1000" dirty="0" smtClean="0">
                <a:solidFill>
                  <a:srgbClr val="000000"/>
                </a:solidFill>
              </a:rPr>
              <a:t> &amp; W.A. Kruse, Polymer </a:t>
            </a:r>
            <a:r>
              <a:rPr lang="en-GB" sz="1000" b="1" dirty="0" smtClean="0">
                <a:solidFill>
                  <a:srgbClr val="000000"/>
                </a:solidFill>
              </a:rPr>
              <a:t>16, </a:t>
            </a:r>
            <a:r>
              <a:rPr lang="en-GB" sz="1000" dirty="0" smtClean="0">
                <a:solidFill>
                  <a:srgbClr val="000000"/>
                </a:solidFill>
              </a:rPr>
              <a:t>120 (1975)</a:t>
            </a:r>
            <a:endParaRPr lang="en-GB" sz="1000" dirty="0">
              <a:solidFill>
                <a:srgbClr val="000000"/>
              </a:solidFill>
            </a:endParaRPr>
          </a:p>
        </p:txBody>
      </p:sp>
      <p:sp>
        <p:nvSpPr>
          <p:cNvPr id="13" name="TextBox 12"/>
          <p:cNvSpPr txBox="1"/>
          <p:nvPr/>
        </p:nvSpPr>
        <p:spPr>
          <a:xfrm>
            <a:off x="5744494" y="2405572"/>
            <a:ext cx="2725989" cy="246221"/>
          </a:xfrm>
          <a:prstGeom prst="rect">
            <a:avLst/>
          </a:prstGeom>
          <a:noFill/>
        </p:spPr>
        <p:txBody>
          <a:bodyPr wrap="none" rtlCol="0">
            <a:spAutoFit/>
          </a:bodyPr>
          <a:lstStyle/>
          <a:p>
            <a:pPr defTabSz="457059"/>
            <a:r>
              <a:rPr lang="en-GB" sz="1000" dirty="0" smtClean="0">
                <a:solidFill>
                  <a:srgbClr val="000000"/>
                </a:solidFill>
              </a:rPr>
              <a:t>D.G.H. Ballard </a:t>
            </a:r>
            <a:r>
              <a:rPr lang="en-GB" sz="1000" i="1" dirty="0" smtClean="0">
                <a:solidFill>
                  <a:srgbClr val="000000"/>
                </a:solidFill>
              </a:rPr>
              <a:t>et al.</a:t>
            </a:r>
            <a:r>
              <a:rPr lang="en-GB" sz="1000" dirty="0" smtClean="0">
                <a:solidFill>
                  <a:srgbClr val="000000"/>
                </a:solidFill>
              </a:rPr>
              <a:t>, Eur. Polymer J. </a:t>
            </a:r>
            <a:r>
              <a:rPr lang="en-GB" sz="1000" b="1" dirty="0" smtClean="0">
                <a:solidFill>
                  <a:srgbClr val="000000"/>
                </a:solidFill>
              </a:rPr>
              <a:t>9, </a:t>
            </a:r>
            <a:r>
              <a:rPr lang="en-GB" sz="1000" dirty="0" smtClean="0">
                <a:solidFill>
                  <a:srgbClr val="000000"/>
                </a:solidFill>
              </a:rPr>
              <a:t>965 (1973)</a:t>
            </a:r>
            <a:endParaRPr lang="en-GB" sz="1000" dirty="0">
              <a:solidFill>
                <a:srgbClr val="000000"/>
              </a:solidFill>
            </a:endParaRPr>
          </a:p>
        </p:txBody>
      </p:sp>
      <p:pic>
        <p:nvPicPr>
          <p:cNvPr id="15" name="Picture 14" descr="latex-image-1.pdf"/>
          <p:cNvPicPr>
            <a:picLocks noChangeAspect="1"/>
          </p:cNvPicPr>
          <p:nvPr/>
        </p:nvPicPr>
        <p:blipFill>
          <a:blip r:embed="rId3"/>
          <a:stretch>
            <a:fillRect/>
          </a:stretch>
        </p:blipFill>
        <p:spPr>
          <a:xfrm>
            <a:off x="678657" y="1770934"/>
            <a:ext cx="3848100" cy="723900"/>
          </a:xfrm>
          <a:prstGeom prst="rect">
            <a:avLst/>
          </a:prstGeom>
        </p:spPr>
      </p:pic>
      <p:pic>
        <p:nvPicPr>
          <p:cNvPr id="16" name="Picture 15" descr="latex-image-1.pdf"/>
          <p:cNvPicPr>
            <a:picLocks noChangeAspect="1"/>
          </p:cNvPicPr>
          <p:nvPr/>
        </p:nvPicPr>
        <p:blipFill>
          <a:blip r:embed="rId4"/>
          <a:stretch>
            <a:fillRect/>
          </a:stretch>
        </p:blipFill>
        <p:spPr>
          <a:xfrm>
            <a:off x="393037" y="2625471"/>
            <a:ext cx="4343400" cy="622300"/>
          </a:xfrm>
          <a:prstGeom prst="rect">
            <a:avLst/>
          </a:prstGeom>
        </p:spPr>
      </p:pic>
      <p:pic>
        <p:nvPicPr>
          <p:cNvPr id="24" name="Picture 23" descr="latex-image-1.pdf"/>
          <p:cNvPicPr>
            <a:picLocks noChangeAspect="1"/>
          </p:cNvPicPr>
          <p:nvPr/>
        </p:nvPicPr>
        <p:blipFill>
          <a:blip r:embed="rId5"/>
          <a:stretch>
            <a:fillRect/>
          </a:stretch>
        </p:blipFill>
        <p:spPr>
          <a:xfrm>
            <a:off x="244032" y="4402694"/>
            <a:ext cx="4279900" cy="838200"/>
          </a:xfrm>
          <a:prstGeom prst="rect">
            <a:avLst/>
          </a:prstGeom>
        </p:spPr>
      </p:pic>
      <p:pic>
        <p:nvPicPr>
          <p:cNvPr id="26" name="Picture 25" descr="latex-image-1.pdf"/>
          <p:cNvPicPr>
            <a:picLocks noChangeAspect="1"/>
          </p:cNvPicPr>
          <p:nvPr/>
        </p:nvPicPr>
        <p:blipFill>
          <a:blip r:embed="rId6"/>
          <a:stretch>
            <a:fillRect/>
          </a:stretch>
        </p:blipFill>
        <p:spPr>
          <a:xfrm>
            <a:off x="74613" y="5547040"/>
            <a:ext cx="4813300" cy="673100"/>
          </a:xfrm>
          <a:prstGeom prst="rect">
            <a:avLst/>
          </a:prstGeom>
        </p:spPr>
      </p:pic>
      <p:pic>
        <p:nvPicPr>
          <p:cNvPr id="27" name="Picture 26" descr="latex-image-1.pdf"/>
          <p:cNvPicPr>
            <a:picLocks noChangeAspect="1"/>
          </p:cNvPicPr>
          <p:nvPr/>
        </p:nvPicPr>
        <p:blipFill>
          <a:blip r:embed="rId7"/>
          <a:stretch>
            <a:fillRect/>
          </a:stretch>
        </p:blipFill>
        <p:spPr>
          <a:xfrm>
            <a:off x="3282157" y="6184352"/>
            <a:ext cx="1244600" cy="609600"/>
          </a:xfrm>
          <a:prstGeom prst="rect">
            <a:avLst/>
          </a:prstGeom>
        </p:spPr>
      </p:pic>
      <p:sp>
        <p:nvSpPr>
          <p:cNvPr id="28" name="Rectangle 6"/>
          <p:cNvSpPr>
            <a:spLocks/>
          </p:cNvSpPr>
          <p:nvPr/>
        </p:nvSpPr>
        <p:spPr bwMode="auto">
          <a:xfrm>
            <a:off x="4736437" y="4553621"/>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Debye function:</a:t>
            </a:r>
            <a:endParaRPr lang="en-US" sz="2100" dirty="0">
              <a:solidFill>
                <a:srgbClr val="000000"/>
              </a:solidFill>
              <a:ea typeface="Gill Sans" pitchFamily="-112" charset="0"/>
              <a:cs typeface="Gill Sans" pitchFamily="-112" charset="0"/>
              <a:sym typeface="Gill Sans" pitchFamily="-112" charset="0"/>
            </a:endParaRPr>
          </a:p>
        </p:txBody>
      </p:sp>
      <p:pic>
        <p:nvPicPr>
          <p:cNvPr id="29" name="Picture 28" descr="latex-image-1.pdf"/>
          <p:cNvPicPr>
            <a:picLocks noChangeAspect="1"/>
          </p:cNvPicPr>
          <p:nvPr/>
        </p:nvPicPr>
        <p:blipFill>
          <a:blip r:embed="rId8"/>
          <a:stretch>
            <a:fillRect/>
          </a:stretch>
        </p:blipFill>
        <p:spPr>
          <a:xfrm>
            <a:off x="5042886" y="5312136"/>
            <a:ext cx="4013200" cy="990600"/>
          </a:xfrm>
          <a:prstGeom prst="rect">
            <a:avLst/>
          </a:prstGeom>
        </p:spPr>
      </p:pic>
      <p:sp>
        <p:nvSpPr>
          <p:cNvPr id="30" name="Rectangle 6"/>
          <p:cNvSpPr>
            <a:spLocks/>
          </p:cNvSpPr>
          <p:nvPr/>
        </p:nvSpPr>
        <p:spPr bwMode="auto">
          <a:xfrm>
            <a:off x="0" y="6140894"/>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Radius of gyration:</a:t>
            </a:r>
            <a:endParaRPr lang="en-US" sz="2100" dirty="0">
              <a:solidFill>
                <a:srgbClr val="000000"/>
              </a:solidFill>
              <a:ea typeface="Gill Sans" pitchFamily="-112" charset="0"/>
              <a:cs typeface="Gill Sans" pitchFamily="-112" charset="0"/>
              <a:sym typeface="Gill Sans" pitchFamily="-112" charset="0"/>
            </a:endParaRPr>
          </a:p>
        </p:txBody>
      </p:sp>
      <p:cxnSp>
        <p:nvCxnSpPr>
          <p:cNvPr id="32" name="Straight Arrow Connector 31"/>
          <p:cNvCxnSpPr/>
          <p:nvPr/>
        </p:nvCxnSpPr>
        <p:spPr bwMode="auto">
          <a:xfrm rot="10800000" flipV="1">
            <a:off x="3946922" y="4939974"/>
            <a:ext cx="1797572" cy="607066"/>
          </a:xfrm>
          <a:prstGeom prst="straightConnector1">
            <a:avLst/>
          </a:prstGeom>
          <a:blipFill dpi="0" rotWithShape="0">
            <a:blip r:embed="rId9"/>
            <a:srcRect/>
            <a:tile tx="0" ty="0" sx="100000" sy="100000" flip="none" algn="tl"/>
          </a:blipFill>
          <a:ln w="254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1606607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Neutron-matter interaction</a:t>
            </a:r>
            <a:endParaRPr lang="en-US" sz="5000" dirty="0"/>
          </a:p>
        </p:txBody>
      </p:sp>
      <p:sp>
        <p:nvSpPr>
          <p:cNvPr id="10" name="Rectangle 5"/>
          <p:cNvSpPr>
            <a:spLocks noChangeArrowheads="1"/>
          </p:cNvSpPr>
          <p:nvPr/>
        </p:nvSpPr>
        <p:spPr bwMode="auto">
          <a:xfrm>
            <a:off x="974725" y="4098925"/>
            <a:ext cx="1767173"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eaLnBrk="0" hangingPunct="0"/>
            <a:r>
              <a:rPr lang="fr-FR" dirty="0" err="1">
                <a:solidFill>
                  <a:srgbClr val="CC3300"/>
                </a:solidFill>
              </a:rPr>
              <a:t>Neutron-nucleus</a:t>
            </a:r>
            <a:endParaRPr lang="fr-FR" dirty="0">
              <a:solidFill>
                <a:srgbClr val="CC3300"/>
              </a:solidFill>
            </a:endParaRPr>
          </a:p>
        </p:txBody>
      </p:sp>
      <p:sp>
        <p:nvSpPr>
          <p:cNvPr id="11" name="Rectangle 6"/>
          <p:cNvSpPr>
            <a:spLocks noChangeArrowheads="1"/>
          </p:cNvSpPr>
          <p:nvPr/>
        </p:nvSpPr>
        <p:spPr bwMode="auto">
          <a:xfrm>
            <a:off x="4860925" y="4098925"/>
            <a:ext cx="2360034"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eaLnBrk="0" hangingPunct="0"/>
            <a:r>
              <a:rPr lang="fr-FR" dirty="0" err="1">
                <a:solidFill>
                  <a:srgbClr val="CC3300"/>
                </a:solidFill>
              </a:rPr>
              <a:t>Neutron-magnetic</a:t>
            </a:r>
            <a:r>
              <a:rPr lang="fr-FR" dirty="0">
                <a:solidFill>
                  <a:srgbClr val="CC3300"/>
                </a:solidFill>
              </a:rPr>
              <a:t> </a:t>
            </a:r>
            <a:r>
              <a:rPr lang="fr-FR" dirty="0" err="1">
                <a:solidFill>
                  <a:srgbClr val="CC3300"/>
                </a:solidFill>
              </a:rPr>
              <a:t>field</a:t>
            </a:r>
            <a:endParaRPr lang="fr-FR" dirty="0">
              <a:solidFill>
                <a:srgbClr val="CC3300"/>
              </a:solidFill>
            </a:endParaRPr>
          </a:p>
        </p:txBody>
      </p:sp>
      <p:sp>
        <p:nvSpPr>
          <p:cNvPr id="12" name="Rectangle 7"/>
          <p:cNvSpPr>
            <a:spLocks noChangeArrowheads="1"/>
          </p:cNvSpPr>
          <p:nvPr/>
        </p:nvSpPr>
        <p:spPr bwMode="auto">
          <a:xfrm>
            <a:off x="2955925" y="4556125"/>
            <a:ext cx="2358118"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eaLnBrk="0" hangingPunct="0"/>
            <a:r>
              <a:rPr lang="fr-FR" dirty="0" err="1">
                <a:solidFill>
                  <a:srgbClr val="CC3300"/>
                </a:solidFill>
              </a:rPr>
              <a:t>Neutron-magnetisation</a:t>
            </a:r>
            <a:endParaRPr lang="fr-FR" dirty="0">
              <a:solidFill>
                <a:srgbClr val="CC3300"/>
              </a:solidFill>
            </a:endParaRPr>
          </a:p>
        </p:txBody>
      </p:sp>
      <p:sp>
        <p:nvSpPr>
          <p:cNvPr id="13" name="Line 10"/>
          <p:cNvSpPr>
            <a:spLocks noChangeShapeType="1"/>
          </p:cNvSpPr>
          <p:nvPr/>
        </p:nvSpPr>
        <p:spPr bwMode="auto">
          <a:xfrm>
            <a:off x="4419600" y="5029200"/>
            <a:ext cx="0" cy="685800"/>
          </a:xfrm>
          <a:prstGeom prst="line">
            <a:avLst/>
          </a:prstGeom>
          <a:noFill/>
          <a:ln w="50800">
            <a:solidFill>
              <a:schemeClr val="tx1"/>
            </a:solidFill>
            <a:round/>
            <a:headEnd type="none" w="sm" len="sm"/>
            <a:tailEnd type="stealth" w="med" len="lg"/>
          </a:ln>
          <a:effectLst/>
        </p:spPr>
        <p:txBody>
          <a:bodyPr>
            <a:prstTxWarp prst="textNoShape">
              <a:avLst/>
            </a:prstTxWarp>
          </a:bodyPr>
          <a:lstStyle/>
          <a:p>
            <a:endParaRPr lang="en-US"/>
          </a:p>
        </p:txBody>
      </p:sp>
      <p:sp>
        <p:nvSpPr>
          <p:cNvPr id="14" name="Line 11"/>
          <p:cNvSpPr>
            <a:spLocks noChangeShapeType="1"/>
          </p:cNvSpPr>
          <p:nvPr/>
        </p:nvSpPr>
        <p:spPr bwMode="auto">
          <a:xfrm>
            <a:off x="7162800" y="4648200"/>
            <a:ext cx="0" cy="1066800"/>
          </a:xfrm>
          <a:prstGeom prst="line">
            <a:avLst/>
          </a:prstGeom>
          <a:noFill/>
          <a:ln w="50800">
            <a:solidFill>
              <a:schemeClr val="tx1"/>
            </a:solidFill>
            <a:round/>
            <a:headEnd type="none" w="sm" len="sm"/>
            <a:tailEnd type="stealth" w="med" len="lg"/>
          </a:ln>
          <a:effectLst/>
        </p:spPr>
        <p:txBody>
          <a:bodyPr>
            <a:prstTxWarp prst="textNoShape">
              <a:avLst/>
            </a:prstTxWarp>
          </a:bodyPr>
          <a:lstStyle/>
          <a:p>
            <a:endParaRPr lang="en-US"/>
          </a:p>
        </p:txBody>
      </p:sp>
      <p:sp>
        <p:nvSpPr>
          <p:cNvPr id="15" name="Line 12"/>
          <p:cNvSpPr>
            <a:spLocks noChangeShapeType="1"/>
          </p:cNvSpPr>
          <p:nvPr/>
        </p:nvSpPr>
        <p:spPr bwMode="auto">
          <a:xfrm>
            <a:off x="2514600" y="4724400"/>
            <a:ext cx="0" cy="685800"/>
          </a:xfrm>
          <a:prstGeom prst="line">
            <a:avLst/>
          </a:prstGeom>
          <a:noFill/>
          <a:ln w="50800">
            <a:solidFill>
              <a:schemeClr val="tx1"/>
            </a:solidFill>
            <a:round/>
            <a:headEnd type="none" w="sm" len="sm"/>
            <a:tailEnd type="stealth" w="med" len="lg"/>
          </a:ln>
          <a:effectLst/>
        </p:spPr>
        <p:txBody>
          <a:bodyPr>
            <a:prstTxWarp prst="textNoShape">
              <a:avLst/>
            </a:prstTxWarp>
          </a:bodyPr>
          <a:lstStyle/>
          <a:p>
            <a:endParaRPr lang="en-US"/>
          </a:p>
        </p:txBody>
      </p:sp>
      <p:graphicFrame>
        <p:nvGraphicFramePr>
          <p:cNvPr id="16" name="Object 14"/>
          <p:cNvGraphicFramePr>
            <a:graphicFrameLocks/>
          </p:cNvGraphicFramePr>
          <p:nvPr/>
        </p:nvGraphicFramePr>
        <p:xfrm>
          <a:off x="5867400" y="1905000"/>
          <a:ext cx="2462213" cy="838200"/>
        </p:xfrm>
        <a:graphic>
          <a:graphicData uri="http://schemas.openxmlformats.org/presentationml/2006/ole">
            <mc:AlternateContent xmlns:mc="http://schemas.openxmlformats.org/markup-compatibility/2006">
              <mc:Choice xmlns:v="urn:schemas-microsoft-com:vml" Requires="v">
                <p:oleObj spid="_x0000_s96347" name="Equations" r:id="rId4" imgW="1193760" imgH="419040" progId="Equation.2">
                  <p:embed/>
                </p:oleObj>
              </mc:Choice>
              <mc:Fallback>
                <p:oleObj name="Equations" r:id="rId4" imgW="1193760" imgH="419040" progId="Equation.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05000"/>
                        <a:ext cx="24622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16"/>
          <p:cNvGraphicFramePr>
            <a:graphicFrameLocks/>
          </p:cNvGraphicFramePr>
          <p:nvPr/>
        </p:nvGraphicFramePr>
        <p:xfrm>
          <a:off x="5864225" y="3149600"/>
          <a:ext cx="2212975" cy="508000"/>
        </p:xfrm>
        <a:graphic>
          <a:graphicData uri="http://schemas.openxmlformats.org/presentationml/2006/ole">
            <mc:AlternateContent xmlns:mc="http://schemas.openxmlformats.org/markup-compatibility/2006">
              <mc:Choice xmlns:v="urn:schemas-microsoft-com:vml" Requires="v">
                <p:oleObj spid="_x0000_s96348" name="Equations" r:id="rId6" imgW="1002960" imgH="241200" progId="Equation.2">
                  <p:embed/>
                </p:oleObj>
              </mc:Choice>
              <mc:Fallback>
                <p:oleObj name="Equations" r:id="rId6" imgW="1002960" imgH="241200" progId="Equation.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4225" y="3149600"/>
                        <a:ext cx="22129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Rectangle 4"/>
          <p:cNvSpPr>
            <a:spLocks noChangeArrowheads="1"/>
          </p:cNvSpPr>
          <p:nvPr/>
        </p:nvSpPr>
        <p:spPr bwMode="auto">
          <a:xfrm>
            <a:off x="685800" y="1981200"/>
            <a:ext cx="7772400" cy="4114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a:spcBef>
                <a:spcPct val="20000"/>
              </a:spcBef>
              <a:buClr>
                <a:schemeClr val="folHlink"/>
              </a:buClr>
              <a:buSzPct val="60000"/>
              <a:buFont typeface="Wingdings" pitchFamily="29" charset="2"/>
              <a:buChar char="n"/>
            </a:pPr>
            <a:r>
              <a:rPr lang="fr-FR" sz="2000" b="1" dirty="0">
                <a:solidFill>
                  <a:srgbClr val="669900"/>
                </a:solidFill>
              </a:rPr>
              <a:t>Interaction </a:t>
            </a:r>
            <a:r>
              <a:rPr lang="fr-FR" sz="2000" b="1" dirty="0" err="1">
                <a:solidFill>
                  <a:srgbClr val="669900"/>
                </a:solidFill>
              </a:rPr>
              <a:t>neutron-nucleus</a:t>
            </a:r>
            <a:endParaRPr lang="fr-FR" sz="1800" dirty="0"/>
          </a:p>
          <a:p>
            <a:pPr marL="742950" lvl="1" indent="-285750">
              <a:spcBef>
                <a:spcPct val="20000"/>
              </a:spcBef>
              <a:buClr>
                <a:schemeClr val="hlink"/>
              </a:buClr>
              <a:buSzPct val="55000"/>
              <a:buFont typeface="Wingdings" pitchFamily="29" charset="2"/>
              <a:buChar char="n"/>
            </a:pPr>
            <a:r>
              <a:rPr lang="fr-FR" sz="2000" dirty="0" err="1">
                <a:ea typeface="ＭＳ Ｐゴシック" pitchFamily="29" charset="-128"/>
              </a:rPr>
              <a:t>Isotropic</a:t>
            </a:r>
            <a:r>
              <a:rPr lang="fr-FR" sz="2000" dirty="0">
                <a:ea typeface="ＭＳ Ｐゴシック" pitchFamily="29" charset="-128"/>
              </a:rPr>
              <a:t> and </a:t>
            </a:r>
            <a:r>
              <a:rPr lang="fr-FR" sz="2000" dirty="0" err="1">
                <a:ea typeface="ＭＳ Ｐゴシック" pitchFamily="29" charset="-128"/>
              </a:rPr>
              <a:t>ponctual</a:t>
            </a:r>
            <a:r>
              <a:rPr lang="fr-FR" sz="2000" dirty="0">
                <a:ea typeface="ＭＳ Ｐゴシック" pitchFamily="29" charset="-128"/>
              </a:rPr>
              <a:t> </a:t>
            </a:r>
          </a:p>
          <a:p>
            <a:pPr marL="342900" indent="-342900">
              <a:lnSpc>
                <a:spcPct val="50000"/>
              </a:lnSpc>
              <a:spcBef>
                <a:spcPct val="20000"/>
              </a:spcBef>
              <a:buClr>
                <a:schemeClr val="folHlink"/>
              </a:buClr>
              <a:buSzPct val="60000"/>
              <a:buFont typeface="Wingdings" pitchFamily="29" charset="2"/>
              <a:buChar char="n"/>
            </a:pPr>
            <a:endParaRPr lang="fr-FR" dirty="0"/>
          </a:p>
          <a:p>
            <a:pPr marL="342900" indent="-342900">
              <a:spcBef>
                <a:spcPct val="20000"/>
              </a:spcBef>
              <a:buClr>
                <a:schemeClr val="folHlink"/>
              </a:buClr>
              <a:buSzPct val="60000"/>
              <a:buFont typeface="Wingdings" pitchFamily="29" charset="2"/>
              <a:buChar char="n"/>
            </a:pPr>
            <a:r>
              <a:rPr lang="fr-FR" sz="2000" b="1" dirty="0">
                <a:solidFill>
                  <a:srgbClr val="669900"/>
                </a:solidFill>
              </a:rPr>
              <a:t>Zeeman interaction</a:t>
            </a:r>
            <a:endParaRPr lang="fr-FR" sz="2000" dirty="0"/>
          </a:p>
          <a:p>
            <a:pPr marL="742950" lvl="1" indent="-285750">
              <a:spcBef>
                <a:spcPct val="20000"/>
              </a:spcBef>
              <a:buClr>
                <a:schemeClr val="hlink"/>
              </a:buClr>
              <a:buSzPct val="55000"/>
              <a:buFont typeface="Wingdings" pitchFamily="29" charset="2"/>
              <a:buChar char="n"/>
            </a:pPr>
            <a:r>
              <a:rPr lang="fr-FR" sz="2000" dirty="0">
                <a:ea typeface="ＭＳ Ｐゴシック" pitchFamily="29" charset="-128"/>
              </a:rPr>
              <a:t>Neutron spin – </a:t>
            </a:r>
            <a:r>
              <a:rPr lang="fr-FR" sz="2000" dirty="0" err="1">
                <a:ea typeface="ＭＳ Ｐゴシック" pitchFamily="29" charset="-128"/>
              </a:rPr>
              <a:t>magnetic</a:t>
            </a:r>
            <a:r>
              <a:rPr lang="fr-FR" sz="2000" dirty="0">
                <a:ea typeface="ＭＳ Ｐゴシック" pitchFamily="29" charset="-128"/>
              </a:rPr>
              <a:t> </a:t>
            </a:r>
            <a:r>
              <a:rPr lang="fr-FR" sz="2000" dirty="0" err="1">
                <a:ea typeface="ＭＳ Ｐゴシック" pitchFamily="29" charset="-128"/>
              </a:rPr>
              <a:t>field</a:t>
            </a:r>
            <a:endParaRPr lang="fr-FR" sz="2000" dirty="0">
              <a:ea typeface="ＭＳ Ｐゴシック" pitchFamily="29" charset="-128"/>
            </a:endParaRPr>
          </a:p>
        </p:txBody>
      </p:sp>
      <p:graphicFrame>
        <p:nvGraphicFramePr>
          <p:cNvPr id="82948" name="Object 4"/>
          <p:cNvGraphicFramePr>
            <a:graphicFrameLocks/>
          </p:cNvGraphicFramePr>
          <p:nvPr/>
        </p:nvGraphicFramePr>
        <p:xfrm>
          <a:off x="1374775" y="5257800"/>
          <a:ext cx="6851650" cy="1114425"/>
        </p:xfrm>
        <a:graphic>
          <a:graphicData uri="http://schemas.openxmlformats.org/presentationml/2006/ole">
            <mc:AlternateContent xmlns:mc="http://schemas.openxmlformats.org/markup-compatibility/2006">
              <mc:Choice xmlns:v="urn:schemas-microsoft-com:vml" Requires="v">
                <p:oleObj spid="_x0000_s96349" name="Equation" r:id="rId8" imgW="2514240" imgH="419040" progId="Equation.3">
                  <p:embed/>
                </p:oleObj>
              </mc:Choice>
              <mc:Fallback>
                <p:oleObj name="Equation" r:id="rId8" imgW="2514240" imgH="419040" progId="Equation.3">
                  <p:embed/>
                  <p:pic>
                    <p:nvPicPr>
                      <p:cNvPr id="0" name="Picture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4775" y="5257800"/>
                        <a:ext cx="68516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20" name="Straight Arrow Connector 19"/>
          <p:cNvCxnSpPr/>
          <p:nvPr/>
        </p:nvCxnSpPr>
        <p:spPr bwMode="auto">
          <a:xfrm rot="16200000" flipV="1">
            <a:off x="7571734" y="6102083"/>
            <a:ext cx="276223" cy="264062"/>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24" name="TextBox 23"/>
          <p:cNvSpPr txBox="1"/>
          <p:nvPr/>
        </p:nvSpPr>
        <p:spPr>
          <a:xfrm>
            <a:off x="7162800" y="6372226"/>
            <a:ext cx="1726780" cy="369332"/>
          </a:xfrm>
          <a:prstGeom prst="rect">
            <a:avLst/>
          </a:prstGeom>
          <a:noFill/>
        </p:spPr>
        <p:txBody>
          <a:bodyPr wrap="none" rtlCol="0">
            <a:spAutoFit/>
          </a:bodyPr>
          <a:lstStyle/>
          <a:p>
            <a:r>
              <a:rPr lang="en-GB" dirty="0" smtClean="0"/>
              <a:t>Pauli spin matrix</a:t>
            </a:r>
            <a:endParaRPr lang="en-GB" dirty="0"/>
          </a:p>
        </p:txBody>
      </p:sp>
      <p:cxnSp>
        <p:nvCxnSpPr>
          <p:cNvPr id="25" name="Straight Arrow Connector 24"/>
          <p:cNvCxnSpPr/>
          <p:nvPr/>
        </p:nvCxnSpPr>
        <p:spPr bwMode="auto">
          <a:xfrm rot="5400000" flipH="1" flipV="1">
            <a:off x="6707546" y="6135032"/>
            <a:ext cx="392666" cy="314607"/>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26" name="TextBox 25"/>
          <p:cNvSpPr txBox="1"/>
          <p:nvPr/>
        </p:nvSpPr>
        <p:spPr>
          <a:xfrm>
            <a:off x="5245350" y="6488668"/>
            <a:ext cx="1975609" cy="369332"/>
          </a:xfrm>
          <a:prstGeom prst="rect">
            <a:avLst/>
          </a:prstGeom>
          <a:noFill/>
        </p:spPr>
        <p:txBody>
          <a:bodyPr wrap="square" rtlCol="0">
            <a:spAutoFit/>
          </a:bodyPr>
          <a:lstStyle/>
          <a:p>
            <a:r>
              <a:rPr lang="en-GB" dirty="0" smtClean="0"/>
              <a:t>nuclear </a:t>
            </a:r>
            <a:r>
              <a:rPr lang="en-GB" dirty="0" err="1" smtClean="0"/>
              <a:t>magneton</a:t>
            </a:r>
            <a:endParaRPr lang="en-GB" dirty="0"/>
          </a:p>
        </p:txBody>
      </p:sp>
      <p:cxnSp>
        <p:nvCxnSpPr>
          <p:cNvPr id="29" name="Straight Arrow Connector 28"/>
          <p:cNvCxnSpPr/>
          <p:nvPr/>
        </p:nvCxnSpPr>
        <p:spPr bwMode="auto">
          <a:xfrm rot="16200000" flipV="1">
            <a:off x="4590782" y="6174676"/>
            <a:ext cx="276223" cy="264062"/>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30" name="TextBox 29"/>
          <p:cNvSpPr txBox="1"/>
          <p:nvPr/>
        </p:nvSpPr>
        <p:spPr>
          <a:xfrm>
            <a:off x="4381207" y="6372225"/>
            <a:ext cx="910751" cy="369332"/>
          </a:xfrm>
          <a:prstGeom prst="rect">
            <a:avLst/>
          </a:prstGeom>
          <a:noFill/>
        </p:spPr>
        <p:txBody>
          <a:bodyPr wrap="none" rtlCol="0">
            <a:spAutoFit/>
          </a:bodyPr>
          <a:lstStyle/>
          <a:p>
            <a:r>
              <a:rPr lang="en-GB" dirty="0" err="1" smtClean="0"/>
              <a:t>g</a:t>
            </a:r>
            <a:r>
              <a:rPr lang="en-GB" dirty="0" smtClean="0"/>
              <a:t>-factor</a:t>
            </a:r>
            <a:endParaRPr lang="en-GB" dirty="0"/>
          </a:p>
        </p:txBody>
      </p:sp>
      <p:cxnSp>
        <p:nvCxnSpPr>
          <p:cNvPr id="31" name="Straight Arrow Connector 30"/>
          <p:cNvCxnSpPr/>
          <p:nvPr/>
        </p:nvCxnSpPr>
        <p:spPr bwMode="auto">
          <a:xfrm rot="5400000" flipH="1" flipV="1">
            <a:off x="3703779" y="6140270"/>
            <a:ext cx="348817" cy="260283"/>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32" name="TextBox 31"/>
          <p:cNvSpPr txBox="1"/>
          <p:nvPr/>
        </p:nvSpPr>
        <p:spPr>
          <a:xfrm>
            <a:off x="2955925" y="6488669"/>
            <a:ext cx="1338828" cy="369332"/>
          </a:xfrm>
          <a:prstGeom prst="rect">
            <a:avLst/>
          </a:prstGeom>
          <a:noFill/>
        </p:spPr>
        <p:txBody>
          <a:bodyPr wrap="none" rtlCol="0">
            <a:spAutoFit/>
          </a:bodyPr>
          <a:lstStyle/>
          <a:p>
            <a:r>
              <a:rPr lang="en-GB" dirty="0" smtClean="0"/>
              <a:t>permeability</a:t>
            </a:r>
            <a:endParaRPr lang="en-GB" dirty="0"/>
          </a:p>
        </p:txBody>
      </p:sp>
      <p:sp>
        <p:nvSpPr>
          <p:cNvPr id="34" name="TextBox 33"/>
          <p:cNvSpPr txBox="1"/>
          <p:nvPr/>
        </p:nvSpPr>
        <p:spPr>
          <a:xfrm>
            <a:off x="443040" y="1291258"/>
            <a:ext cx="8120532" cy="400110"/>
          </a:xfrm>
          <a:prstGeom prst="rect">
            <a:avLst/>
          </a:prstGeom>
          <a:noFill/>
        </p:spPr>
        <p:txBody>
          <a:bodyPr wrap="none" rtlCol="0">
            <a:spAutoFit/>
          </a:bodyPr>
          <a:lstStyle/>
          <a:p>
            <a:r>
              <a:rPr lang="en-GB" sz="2000" dirty="0" smtClean="0">
                <a:solidFill>
                  <a:srgbClr val="FF0000"/>
                </a:solidFill>
              </a:rPr>
              <a:t>Neutrons only see the magnetization perpendicular to the scattering vector!</a:t>
            </a:r>
            <a:endParaRPr lang="en-GB"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err="1"/>
              <a:t>Comparison</a:t>
            </a:r>
            <a:r>
              <a:rPr lang="fr-FR" sz="4000" dirty="0"/>
              <a:t> </a:t>
            </a:r>
            <a:r>
              <a:rPr lang="fr-FR" sz="4000" dirty="0" err="1"/>
              <a:t>nuclear</a:t>
            </a:r>
            <a:r>
              <a:rPr lang="fr-FR" sz="4000" dirty="0"/>
              <a:t> and </a:t>
            </a:r>
            <a:r>
              <a:rPr lang="fr-FR" sz="4000" dirty="0" err="1"/>
              <a:t>magnetic</a:t>
            </a:r>
            <a:r>
              <a:rPr lang="fr-FR" sz="4000" dirty="0"/>
              <a:t> neutron </a:t>
            </a:r>
            <a:r>
              <a:rPr lang="fr-FR" sz="4000" dirty="0" err="1"/>
              <a:t>scattering</a:t>
            </a:r>
            <a:r>
              <a:rPr lang="fr-FR" sz="4000" dirty="0"/>
              <a:t> </a:t>
            </a:r>
            <a:r>
              <a:rPr lang="fr-FR" sz="4000" dirty="0" err="1"/>
              <a:t>lengths</a:t>
            </a:r>
            <a:r>
              <a:rPr lang="fr-FR" sz="4000" dirty="0"/>
              <a:t>.</a:t>
            </a:r>
          </a:p>
        </p:txBody>
      </p:sp>
      <p:sp>
        <p:nvSpPr>
          <p:cNvPr id="6" name="Rectangle 4"/>
          <p:cNvSpPr>
            <a:spLocks noChangeArrowheads="1"/>
          </p:cNvSpPr>
          <p:nvPr/>
        </p:nvSpPr>
        <p:spPr bwMode="auto">
          <a:xfrm>
            <a:off x="685800" y="1981200"/>
            <a:ext cx="7772400" cy="4114800"/>
          </a:xfrm>
          <a:prstGeom prst="rect">
            <a:avLst/>
          </a:prstGeom>
          <a:noFill/>
          <a:ln w="9525">
            <a:noFill/>
            <a:miter lim="800000"/>
            <a:headEnd/>
            <a:tailEnd/>
          </a:ln>
        </p:spPr>
        <p:txBody>
          <a:bodyPr lIns="92075" tIns="46038" rIns="92075" bIns="46038">
            <a:prstTxWarp prst="textNoShape">
              <a:avLst/>
            </a:prstTxWarp>
          </a:bodyPr>
          <a:lstStyle/>
          <a:p>
            <a:pPr marL="342900" indent="-342900">
              <a:spcBef>
                <a:spcPct val="20000"/>
              </a:spcBef>
              <a:buClr>
                <a:schemeClr val="folHlink"/>
              </a:buClr>
              <a:buSzPct val="60000"/>
              <a:buFont typeface="Wingdings" pitchFamily="29" charset="2"/>
              <a:buChar char="n"/>
            </a:pPr>
            <a:r>
              <a:rPr lang="fr-FR" sz="3200"/>
              <a:t> </a:t>
            </a:r>
          </a:p>
        </p:txBody>
      </p:sp>
      <p:sp>
        <p:nvSpPr>
          <p:cNvPr id="7" name="Rectangle 5"/>
          <p:cNvSpPr>
            <a:spLocks noChangeArrowheads="1"/>
          </p:cNvSpPr>
          <p:nvPr/>
        </p:nvSpPr>
        <p:spPr bwMode="auto">
          <a:xfrm>
            <a:off x="685800" y="1905000"/>
            <a:ext cx="7848600" cy="1217613"/>
          </a:xfrm>
          <a:prstGeom prst="rect">
            <a:avLst/>
          </a:prstGeom>
          <a:solidFill>
            <a:srgbClr val="0000FF"/>
          </a:solidFill>
          <a:ln w="9525">
            <a:noFill/>
            <a:miter lim="800000"/>
            <a:headEnd/>
            <a:tailEnd/>
          </a:ln>
        </p:spPr>
        <p:txBody>
          <a:bodyPr wrap="none" anchor="ctr">
            <a:prstTxWarp prst="textNoShape">
              <a:avLst/>
            </a:prstTxWarp>
          </a:bodyPr>
          <a:lstStyle/>
          <a:p>
            <a:endParaRPr lang="en-US"/>
          </a:p>
        </p:txBody>
      </p:sp>
      <p:graphicFrame>
        <p:nvGraphicFramePr>
          <p:cNvPr id="8" name="Object 2"/>
          <p:cNvGraphicFramePr>
            <a:graphicFrameLocks/>
          </p:cNvGraphicFramePr>
          <p:nvPr/>
        </p:nvGraphicFramePr>
        <p:xfrm>
          <a:off x="846138" y="1939925"/>
          <a:ext cx="3657600" cy="1139825"/>
        </p:xfrm>
        <a:graphic>
          <a:graphicData uri="http://schemas.openxmlformats.org/presentationml/2006/ole">
            <mc:AlternateContent xmlns:mc="http://schemas.openxmlformats.org/markup-compatibility/2006">
              <mc:Choice xmlns:v="urn:schemas-microsoft-com:vml" Requires="v">
                <p:oleObj spid="_x0000_s123995" name="Equations" r:id="rId4" imgW="1320480" imgH="419040" progId="Equation.2">
                  <p:embed/>
                </p:oleObj>
              </mc:Choice>
              <mc:Fallback>
                <p:oleObj name="Equations" r:id="rId4" imgW="1320480" imgH="419040" progId="Equation.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38" y="1939925"/>
                        <a:ext cx="3657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3"/>
          <p:cNvGraphicFramePr>
            <a:graphicFrameLocks/>
          </p:cNvGraphicFramePr>
          <p:nvPr/>
        </p:nvGraphicFramePr>
        <p:xfrm>
          <a:off x="5183188" y="1998663"/>
          <a:ext cx="3295650" cy="973137"/>
        </p:xfrm>
        <a:graphic>
          <a:graphicData uri="http://schemas.openxmlformats.org/presentationml/2006/ole">
            <mc:AlternateContent xmlns:mc="http://schemas.openxmlformats.org/markup-compatibility/2006">
              <mc:Choice xmlns:v="urn:schemas-microsoft-com:vml" Requires="v">
                <p:oleObj spid="_x0000_s123996" name="Equations" r:id="rId6" imgW="1434960" imgH="431640" progId="Equation.2">
                  <p:embed/>
                </p:oleObj>
              </mc:Choice>
              <mc:Fallback>
                <p:oleObj name="Equations" r:id="rId6" imgW="1434960" imgH="431640" progId="Equation.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1998663"/>
                        <a:ext cx="32956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p:cNvGraphicFramePr>
          <p:nvPr/>
        </p:nvGraphicFramePr>
        <p:xfrm>
          <a:off x="1655763" y="3355975"/>
          <a:ext cx="5954712" cy="3165475"/>
        </p:xfrm>
        <a:graphic>
          <a:graphicData uri="http://schemas.openxmlformats.org/presentationml/2006/ole">
            <mc:AlternateContent xmlns:mc="http://schemas.openxmlformats.org/markup-compatibility/2006">
              <mc:Choice xmlns:v="urn:schemas-microsoft-com:vml" Requires="v">
                <p:oleObj spid="_x0000_s123997" name="Document" r:id="rId8" imgW="5973480" imgH="2815920" progId="Word.Document.8">
                  <p:embed/>
                </p:oleObj>
              </mc:Choice>
              <mc:Fallback>
                <p:oleObj name="Document" r:id="rId8" imgW="5973480" imgH="2815920" progId="Word.Document.8">
                  <p:embed/>
                  <p:pic>
                    <p:nvPicPr>
                      <p:cNvPr id="0" name="Picture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5763" y="3355975"/>
                        <a:ext cx="5954712" cy="31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smtClean="0"/>
              <a:t>Spin </a:t>
            </a:r>
            <a:r>
              <a:rPr lang="fr-FR" sz="4000" dirty="0" err="1" smtClean="0"/>
              <a:t>scattering</a:t>
            </a:r>
            <a:endParaRPr lang="fr-FR" sz="4000" dirty="0"/>
          </a:p>
        </p:txBody>
      </p:sp>
      <p:pic>
        <p:nvPicPr>
          <p:cNvPr id="12" name="Picture 11" descr="latex-image-1.pdf"/>
          <p:cNvPicPr>
            <a:picLocks noChangeAspect="1"/>
          </p:cNvPicPr>
          <p:nvPr/>
        </p:nvPicPr>
        <p:blipFill>
          <a:blip r:embed="rId3"/>
          <a:stretch>
            <a:fillRect/>
          </a:stretch>
        </p:blipFill>
        <p:spPr>
          <a:xfrm>
            <a:off x="285750" y="2959100"/>
            <a:ext cx="7277100" cy="660400"/>
          </a:xfrm>
          <a:prstGeom prst="rect">
            <a:avLst/>
          </a:prstGeom>
        </p:spPr>
      </p:pic>
      <p:sp>
        <p:nvSpPr>
          <p:cNvPr id="13" name="Rectangle 3"/>
          <p:cNvSpPr>
            <a:spLocks/>
          </p:cNvSpPr>
          <p:nvPr/>
        </p:nvSpPr>
        <p:spPr bwMode="auto">
          <a:xfrm>
            <a:off x="285750" y="2520851"/>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Pure nuclear scattering:</a:t>
            </a:r>
            <a:endParaRPr lang="en-US" sz="2100" dirty="0">
              <a:solidFill>
                <a:srgbClr val="000000"/>
              </a:solidFill>
              <a:ea typeface="Gill Sans" pitchFamily="-112" charset="0"/>
              <a:cs typeface="Gill Sans" pitchFamily="-112" charset="0"/>
              <a:sym typeface="Gill Sans" pitchFamily="-112" charset="0"/>
            </a:endParaRPr>
          </a:p>
        </p:txBody>
      </p:sp>
      <p:sp>
        <p:nvSpPr>
          <p:cNvPr id="14" name="Rectangle 3"/>
          <p:cNvSpPr>
            <a:spLocks/>
          </p:cNvSpPr>
          <p:nvPr/>
        </p:nvSpPr>
        <p:spPr bwMode="auto">
          <a:xfrm>
            <a:off x="285750" y="1209774"/>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Fermi Golden rule:</a:t>
            </a:r>
            <a:endParaRPr lang="en-US" sz="2100" dirty="0">
              <a:solidFill>
                <a:srgbClr val="000000"/>
              </a:solidFill>
              <a:ea typeface="Gill Sans" pitchFamily="-112" charset="0"/>
              <a:cs typeface="Gill Sans" pitchFamily="-112" charset="0"/>
              <a:sym typeface="Gill Sans" pitchFamily="-112" charset="0"/>
            </a:endParaRPr>
          </a:p>
        </p:txBody>
      </p:sp>
      <p:pic>
        <p:nvPicPr>
          <p:cNvPr id="15" name="Picture 14" descr="latex-image-1.pdf"/>
          <p:cNvPicPr>
            <a:picLocks noChangeAspect="1"/>
          </p:cNvPicPr>
          <p:nvPr/>
        </p:nvPicPr>
        <p:blipFill>
          <a:blip r:embed="rId4"/>
          <a:stretch>
            <a:fillRect/>
          </a:stretch>
        </p:blipFill>
        <p:spPr>
          <a:xfrm>
            <a:off x="596900" y="1689100"/>
            <a:ext cx="5283200" cy="660400"/>
          </a:xfrm>
          <a:prstGeom prst="rect">
            <a:avLst/>
          </a:prstGeom>
        </p:spPr>
      </p:pic>
      <p:sp>
        <p:nvSpPr>
          <p:cNvPr id="16" name="TextBox 15"/>
          <p:cNvSpPr txBox="1"/>
          <p:nvPr/>
        </p:nvSpPr>
        <p:spPr>
          <a:xfrm>
            <a:off x="285750" y="3802584"/>
            <a:ext cx="4579774" cy="400110"/>
          </a:xfrm>
          <a:prstGeom prst="rect">
            <a:avLst/>
          </a:prstGeom>
          <a:noFill/>
        </p:spPr>
        <p:txBody>
          <a:bodyPr wrap="none" rtlCol="0">
            <a:spAutoFit/>
          </a:bodyPr>
          <a:lstStyle/>
          <a:p>
            <a:r>
              <a:rPr lang="en-GB" sz="2000" dirty="0" smtClean="0">
                <a:solidFill>
                  <a:srgbClr val="FF0000"/>
                </a:solidFill>
              </a:rPr>
              <a:t>Nuclear scattering is entirely non-spin-flip.</a:t>
            </a:r>
            <a:endParaRPr lang="en-GB" sz="2000" dirty="0">
              <a:solidFill>
                <a:srgbClr val="FF0000"/>
              </a:solidFill>
            </a:endParaRPr>
          </a:p>
        </p:txBody>
      </p:sp>
      <p:pic>
        <p:nvPicPr>
          <p:cNvPr id="18" name="Picture 17" descr="latex-image-1.pdf"/>
          <p:cNvPicPr>
            <a:picLocks noChangeAspect="1"/>
          </p:cNvPicPr>
          <p:nvPr/>
        </p:nvPicPr>
        <p:blipFill>
          <a:blip r:embed="rId5"/>
          <a:stretch>
            <a:fillRect/>
          </a:stretch>
        </p:blipFill>
        <p:spPr>
          <a:xfrm>
            <a:off x="0" y="4846638"/>
            <a:ext cx="9144000" cy="1228725"/>
          </a:xfrm>
          <a:prstGeom prst="rect">
            <a:avLst/>
          </a:prstGeom>
        </p:spPr>
      </p:pic>
      <p:pic>
        <p:nvPicPr>
          <p:cNvPr id="19" name="Picture 18" descr="latex-image-1.pdf"/>
          <p:cNvPicPr>
            <a:picLocks noChangeAspect="1"/>
          </p:cNvPicPr>
          <p:nvPr/>
        </p:nvPicPr>
        <p:blipFill>
          <a:blip r:embed="rId6"/>
          <a:stretch>
            <a:fillRect/>
          </a:stretch>
        </p:blipFill>
        <p:spPr>
          <a:xfrm>
            <a:off x="285750" y="4343400"/>
            <a:ext cx="3225800" cy="355600"/>
          </a:xfrm>
          <a:prstGeom prst="rect">
            <a:avLst/>
          </a:prstGeom>
        </p:spPr>
      </p:pic>
      <p:sp>
        <p:nvSpPr>
          <p:cNvPr id="20" name="TextBox 19"/>
          <p:cNvSpPr txBox="1"/>
          <p:nvPr/>
        </p:nvSpPr>
        <p:spPr>
          <a:xfrm>
            <a:off x="285750" y="6127690"/>
            <a:ext cx="8307883" cy="707886"/>
          </a:xfrm>
          <a:prstGeom prst="rect">
            <a:avLst/>
          </a:prstGeom>
          <a:noFill/>
        </p:spPr>
        <p:txBody>
          <a:bodyPr wrap="none" rtlCol="0">
            <a:spAutoFit/>
          </a:bodyPr>
          <a:lstStyle/>
          <a:p>
            <a:r>
              <a:rPr lang="en-GB" sz="2000" dirty="0" smtClean="0">
                <a:solidFill>
                  <a:srgbClr val="FF0000"/>
                </a:solidFill>
              </a:rPr>
              <a:t>Non-spin-flip scattering is sensitive to magnetization parallel to neutron spin.</a:t>
            </a:r>
          </a:p>
          <a:p>
            <a:r>
              <a:rPr lang="en-GB" sz="2000" dirty="0" smtClean="0">
                <a:solidFill>
                  <a:srgbClr val="FF0000"/>
                </a:solidFill>
              </a:rPr>
              <a:t>Spin-flip scattering is sensitive to magnetization perpendicular to neutron spin.</a:t>
            </a:r>
            <a:endParaRPr lang="en-GB"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err="1" smtClean="0"/>
              <a:t>Coherent/Incoherent</a:t>
            </a:r>
            <a:r>
              <a:rPr lang="fr-FR" sz="4000" dirty="0" smtClean="0"/>
              <a:t> </a:t>
            </a:r>
            <a:r>
              <a:rPr lang="fr-FR" sz="4000" dirty="0" err="1" smtClean="0"/>
              <a:t>Scattering</a:t>
            </a:r>
            <a:endParaRPr lang="fr-FR" sz="4000" dirty="0"/>
          </a:p>
        </p:txBody>
      </p:sp>
      <p:sp>
        <p:nvSpPr>
          <p:cNvPr id="11" name="Rectangle 3"/>
          <p:cNvSpPr>
            <a:spLocks/>
          </p:cNvSpPr>
          <p:nvPr/>
        </p:nvSpPr>
        <p:spPr bwMode="auto">
          <a:xfrm>
            <a:off x="258963" y="1607822"/>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Spin-incoherence:</a:t>
            </a:r>
            <a:endParaRPr lang="en-US" sz="2100" b="1" dirty="0">
              <a:solidFill>
                <a:srgbClr val="000000"/>
              </a:solidFill>
              <a:ea typeface="Gill Sans" pitchFamily="-112" charset="0"/>
              <a:cs typeface="Gill Sans" pitchFamily="-112" charset="0"/>
              <a:sym typeface="Gill Sans" pitchFamily="-112" charset="0"/>
            </a:endParaRPr>
          </a:p>
        </p:txBody>
      </p:sp>
      <p:sp>
        <p:nvSpPr>
          <p:cNvPr id="12" name="Rectangle 3"/>
          <p:cNvSpPr>
            <a:spLocks/>
          </p:cNvSpPr>
          <p:nvPr/>
        </p:nvSpPr>
        <p:spPr bwMode="auto">
          <a:xfrm>
            <a:off x="46608" y="2109986"/>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Neutron Spin:</a:t>
            </a:r>
            <a:endParaRPr lang="en-US" sz="2100" dirty="0">
              <a:solidFill>
                <a:srgbClr val="000000"/>
              </a:solidFill>
              <a:ea typeface="Gill Sans" pitchFamily="-112" charset="0"/>
              <a:cs typeface="Gill Sans" pitchFamily="-112" charset="0"/>
              <a:sym typeface="Gill Sans" pitchFamily="-112" charset="0"/>
            </a:endParaRPr>
          </a:p>
        </p:txBody>
      </p:sp>
      <p:pic>
        <p:nvPicPr>
          <p:cNvPr id="13" name="Picture 12" descr="latex-image-1.pdf"/>
          <p:cNvPicPr>
            <a:picLocks noChangeAspect="1"/>
          </p:cNvPicPr>
          <p:nvPr/>
        </p:nvPicPr>
        <p:blipFill>
          <a:blip r:embed="rId2"/>
          <a:stretch>
            <a:fillRect/>
          </a:stretch>
        </p:blipFill>
        <p:spPr>
          <a:xfrm>
            <a:off x="2235068" y="2189163"/>
            <a:ext cx="635000" cy="304800"/>
          </a:xfrm>
          <a:prstGeom prst="rect">
            <a:avLst/>
          </a:prstGeom>
        </p:spPr>
      </p:pic>
      <p:sp>
        <p:nvSpPr>
          <p:cNvPr id="14" name="Rectangle 3"/>
          <p:cNvSpPr>
            <a:spLocks/>
          </p:cNvSpPr>
          <p:nvPr/>
        </p:nvSpPr>
        <p:spPr bwMode="auto">
          <a:xfrm>
            <a:off x="3336045" y="2109986"/>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Neutron+</a:t>
            </a:r>
          </a:p>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(random) nucleus spin:</a:t>
            </a:r>
            <a:endParaRPr lang="en-US" sz="2100" dirty="0">
              <a:solidFill>
                <a:srgbClr val="000000"/>
              </a:solidFill>
              <a:ea typeface="Gill Sans" pitchFamily="-112" charset="0"/>
              <a:cs typeface="Gill Sans" pitchFamily="-112" charset="0"/>
              <a:sym typeface="Gill Sans" pitchFamily="-112" charset="0"/>
            </a:endParaRPr>
          </a:p>
        </p:txBody>
      </p:sp>
      <p:pic>
        <p:nvPicPr>
          <p:cNvPr id="15" name="Picture 14" descr="latex-image-1.pdf"/>
          <p:cNvPicPr>
            <a:picLocks noChangeAspect="1"/>
          </p:cNvPicPr>
          <p:nvPr/>
        </p:nvPicPr>
        <p:blipFill>
          <a:blip r:embed="rId3"/>
          <a:stretch>
            <a:fillRect/>
          </a:stretch>
        </p:blipFill>
        <p:spPr>
          <a:xfrm>
            <a:off x="6354763" y="1991799"/>
            <a:ext cx="927100" cy="723900"/>
          </a:xfrm>
          <a:prstGeom prst="rect">
            <a:avLst/>
          </a:prstGeom>
        </p:spPr>
      </p:pic>
      <p:pic>
        <p:nvPicPr>
          <p:cNvPr id="16" name="Picture 15" descr="latex-image-1.pdf"/>
          <p:cNvPicPr>
            <a:picLocks noChangeAspect="1"/>
          </p:cNvPicPr>
          <p:nvPr/>
        </p:nvPicPr>
        <p:blipFill>
          <a:blip r:embed="rId4"/>
          <a:stretch>
            <a:fillRect/>
          </a:stretch>
        </p:blipFill>
        <p:spPr>
          <a:xfrm>
            <a:off x="8004175" y="1998663"/>
            <a:ext cx="304800" cy="685800"/>
          </a:xfrm>
          <a:prstGeom prst="rect">
            <a:avLst/>
          </a:prstGeom>
        </p:spPr>
      </p:pic>
      <p:sp>
        <p:nvSpPr>
          <p:cNvPr id="18" name="Rectangle 3"/>
          <p:cNvSpPr>
            <a:spLocks/>
          </p:cNvSpPr>
          <p:nvPr/>
        </p:nvSpPr>
        <p:spPr bwMode="auto">
          <a:xfrm>
            <a:off x="7281863" y="1568233"/>
            <a:ext cx="1649412"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Probability</a:t>
            </a:r>
            <a:endParaRPr lang="en-US" sz="2100" dirty="0">
              <a:solidFill>
                <a:srgbClr val="000000"/>
              </a:solidFill>
              <a:ea typeface="Gill Sans" pitchFamily="-112" charset="0"/>
              <a:cs typeface="Gill Sans" pitchFamily="-112" charset="0"/>
              <a:sym typeface="Gill Sans" pitchFamily="-112" charset="0"/>
            </a:endParaRPr>
          </a:p>
        </p:txBody>
      </p:sp>
      <p:sp>
        <p:nvSpPr>
          <p:cNvPr id="19" name="Rectangle 3"/>
          <p:cNvSpPr>
            <a:spLocks/>
          </p:cNvSpPr>
          <p:nvPr/>
        </p:nvSpPr>
        <p:spPr bwMode="auto">
          <a:xfrm>
            <a:off x="258963" y="3151312"/>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Average (coherent) scattering length:</a:t>
            </a:r>
            <a:endParaRPr lang="en-US" sz="2100" dirty="0">
              <a:solidFill>
                <a:srgbClr val="000000"/>
              </a:solidFill>
              <a:ea typeface="Gill Sans" pitchFamily="-112" charset="0"/>
              <a:cs typeface="Gill Sans" pitchFamily="-112" charset="0"/>
              <a:sym typeface="Gill Sans" pitchFamily="-112" charset="0"/>
            </a:endParaRPr>
          </a:p>
        </p:txBody>
      </p:sp>
      <p:pic>
        <p:nvPicPr>
          <p:cNvPr id="20" name="Picture 19" descr="latex-image-1.pdf"/>
          <p:cNvPicPr>
            <a:picLocks noChangeAspect="1"/>
          </p:cNvPicPr>
          <p:nvPr/>
        </p:nvPicPr>
        <p:blipFill>
          <a:blip r:embed="rId5"/>
          <a:stretch>
            <a:fillRect/>
          </a:stretch>
        </p:blipFill>
        <p:spPr>
          <a:xfrm>
            <a:off x="4743450" y="3197225"/>
            <a:ext cx="3213100" cy="317500"/>
          </a:xfrm>
          <a:prstGeom prst="rect">
            <a:avLst/>
          </a:prstGeom>
        </p:spPr>
      </p:pic>
      <p:sp>
        <p:nvSpPr>
          <p:cNvPr id="22" name="Rectangle 3"/>
          <p:cNvSpPr>
            <a:spLocks/>
          </p:cNvSpPr>
          <p:nvPr/>
        </p:nvSpPr>
        <p:spPr bwMode="auto">
          <a:xfrm>
            <a:off x="119139" y="3687689"/>
            <a:ext cx="5905008"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err="1" smtClean="0">
                <a:solidFill>
                  <a:srgbClr val="000000"/>
                </a:solidFill>
                <a:ea typeface="Gill Sans" pitchFamily="-112" charset="0"/>
                <a:cs typeface="Gill Sans" pitchFamily="-112" charset="0"/>
                <a:sym typeface="Gill Sans" pitchFamily="-112" charset="0"/>
              </a:rPr>
              <a:t>Strandard</a:t>
            </a:r>
            <a:r>
              <a:rPr lang="en-US" sz="2100" dirty="0" smtClean="0">
                <a:solidFill>
                  <a:srgbClr val="000000"/>
                </a:solidFill>
                <a:ea typeface="Gill Sans" pitchFamily="-112" charset="0"/>
                <a:cs typeface="Gill Sans" pitchFamily="-112" charset="0"/>
                <a:sym typeface="Gill Sans" pitchFamily="-112" charset="0"/>
              </a:rPr>
              <a:t> variation (incoherent) scattering length:</a:t>
            </a:r>
            <a:endParaRPr lang="en-US" sz="2100" dirty="0">
              <a:solidFill>
                <a:srgbClr val="000000"/>
              </a:solidFill>
              <a:ea typeface="Gill Sans" pitchFamily="-112" charset="0"/>
              <a:cs typeface="Gill Sans" pitchFamily="-112" charset="0"/>
              <a:sym typeface="Gill Sans" pitchFamily="-112" charset="0"/>
            </a:endParaRPr>
          </a:p>
        </p:txBody>
      </p:sp>
      <p:pic>
        <p:nvPicPr>
          <p:cNvPr id="23" name="Picture 22" descr="latex-image-1.pdf"/>
          <p:cNvPicPr>
            <a:picLocks noChangeAspect="1"/>
          </p:cNvPicPr>
          <p:nvPr/>
        </p:nvPicPr>
        <p:blipFill>
          <a:blip r:embed="rId6"/>
          <a:stretch>
            <a:fillRect/>
          </a:stretch>
        </p:blipFill>
        <p:spPr>
          <a:xfrm>
            <a:off x="5899150" y="3690938"/>
            <a:ext cx="2882900" cy="355600"/>
          </a:xfrm>
          <a:prstGeom prst="rect">
            <a:avLst/>
          </a:prstGeom>
        </p:spPr>
      </p:pic>
      <p:sp>
        <p:nvSpPr>
          <p:cNvPr id="24" name="Rectangle 3"/>
          <p:cNvSpPr>
            <a:spLocks/>
          </p:cNvSpPr>
          <p:nvPr/>
        </p:nvSpPr>
        <p:spPr bwMode="auto">
          <a:xfrm>
            <a:off x="119138" y="4416054"/>
            <a:ext cx="8662911"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Same for natural distribution of isotopes (isotope incoherence)</a:t>
            </a:r>
            <a:endParaRPr lang="en-US" sz="2100" b="1" dirty="0">
              <a:solidFill>
                <a:srgbClr val="000000"/>
              </a:solidFill>
              <a:ea typeface="Gill Sans" pitchFamily="-112" charset="0"/>
              <a:cs typeface="Gill Sans" pitchFamily="-112" charset="0"/>
              <a:sym typeface="Gill Sans" pitchFamily="-112" charset="0"/>
            </a:endParaRPr>
          </a:p>
        </p:txBody>
      </p:sp>
      <p:pic>
        <p:nvPicPr>
          <p:cNvPr id="25" name="Picture 24" descr="latex-image-1.pdf"/>
          <p:cNvPicPr>
            <a:picLocks noChangeAspect="1"/>
          </p:cNvPicPr>
          <p:nvPr/>
        </p:nvPicPr>
        <p:blipFill>
          <a:blip r:embed="rId7"/>
          <a:stretch>
            <a:fillRect/>
          </a:stretch>
        </p:blipFill>
        <p:spPr>
          <a:xfrm>
            <a:off x="376238" y="5872044"/>
            <a:ext cx="8242300" cy="635000"/>
          </a:xfrm>
          <a:prstGeom prst="rect">
            <a:avLst/>
          </a:prstGeom>
        </p:spPr>
      </p:pic>
      <p:sp>
        <p:nvSpPr>
          <p:cNvPr id="26" name="Rectangle 3"/>
          <p:cNvSpPr>
            <a:spLocks/>
          </p:cNvSpPr>
          <p:nvPr/>
        </p:nvSpPr>
        <p:spPr bwMode="auto">
          <a:xfrm>
            <a:off x="3022468" y="5289500"/>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Total cross section:</a:t>
            </a:r>
            <a:endParaRPr lang="en-US" sz="2100" b="1" dirty="0">
              <a:solidFill>
                <a:srgbClr val="000000"/>
              </a:solidFill>
              <a:ea typeface="Gill Sans" pitchFamily="-112" charset="0"/>
              <a:cs typeface="Gill Sans" pitchFamily="-112" charset="0"/>
              <a:sym typeface="Gill Sans" pitchFamily="-112"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156669" y="442735"/>
          <a:ext cx="8819939" cy="6185728"/>
        </p:xfrm>
        <a:graphic>
          <a:graphicData uri="http://schemas.openxmlformats.org/presentationml/2006/ole">
            <mc:AlternateContent xmlns:mc="http://schemas.openxmlformats.org/markup-compatibility/2006">
              <mc:Choice xmlns:v="urn:schemas-microsoft-com:vml" Requires="v">
                <p:oleObj spid="_x0000_s1052" name="Document" r:id="rId4" imgW="4940808" imgH="3465576" progId="Word.Document.8">
                  <p:embed/>
                </p:oleObj>
              </mc:Choice>
              <mc:Fallback>
                <p:oleObj name="Document" r:id="rId4" imgW="4940808" imgH="346557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69" y="442735"/>
                        <a:ext cx="8819939" cy="61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5" name="Rectangle 2"/>
          <p:cNvSpPr>
            <a:spLocks noChangeArrowheads="1"/>
          </p:cNvSpPr>
          <p:nvPr/>
        </p:nvSpPr>
        <p:spPr bwMode="auto">
          <a:xfrm>
            <a:off x="6858000" y="6400800"/>
            <a:ext cx="2346325" cy="457200"/>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000" b="1">
                <a:solidFill>
                  <a:schemeClr val="bg2"/>
                </a:solidFill>
                <a:latin typeface="Century Gothic" pitchFamily="-112" charset="0"/>
                <a:ea typeface="Century Gothic" pitchFamily="-112" charset="0"/>
                <a:cs typeface="Century Gothic" pitchFamily="-112" charset="0"/>
              </a:rPr>
              <a:t>_________________________________</a:t>
            </a:r>
          </a:p>
          <a:p>
            <a:pPr>
              <a:lnSpc>
                <a:spcPct val="120000"/>
              </a:lnSpc>
            </a:pPr>
            <a:r>
              <a:rPr lang="en-US" sz="1000" b="1">
                <a:solidFill>
                  <a:schemeClr val="bg2"/>
                </a:solidFill>
                <a:latin typeface="Century Gothic" pitchFamily="-112" charset="0"/>
                <a:ea typeface="Century Gothic" pitchFamily="-112" charset="0"/>
                <a:cs typeface="Century Gothic" pitchFamily="-112" charset="0"/>
              </a:rPr>
              <a:t>Giovanna Fragneto HERCULES 2012</a:t>
            </a:r>
          </a:p>
        </p:txBody>
      </p:sp>
    </p:spTree>
    <p:extLst>
      <p:ext uri="{BB962C8B-B14F-4D97-AF65-F5344CB8AC3E}">
        <p14:creationId xmlns:p14="http://schemas.microsoft.com/office/powerpoint/2010/main" val="2031996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a:t>Neutron </a:t>
            </a:r>
            <a:r>
              <a:rPr lang="en-US" sz="4000" dirty="0" smtClean="0"/>
              <a:t>Scattering Cross Sections</a:t>
            </a:r>
            <a:endParaRPr lang="en-US" sz="4000" dirty="0"/>
          </a:p>
        </p:txBody>
      </p:sp>
      <p:sp>
        <p:nvSpPr>
          <p:cNvPr id="1031171" name="Rectangle 2"/>
          <p:cNvSpPr>
            <a:spLocks noGrp="1" noChangeArrowheads="1"/>
          </p:cNvSpPr>
          <p:nvPr>
            <p:ph type="body" idx="1"/>
          </p:nvPr>
        </p:nvSpPr>
        <p:spPr>
          <a:xfrm>
            <a:off x="5393531" y="1696641"/>
            <a:ext cx="3187898" cy="4652367"/>
          </a:xfrm>
        </p:spPr>
        <p:txBody>
          <a:bodyPr/>
          <a:lstStyle/>
          <a:p>
            <a:pPr marL="622824" eaLnBrk="1" hangingPunct="1"/>
            <a:r>
              <a:rPr lang="en-US" sz="2100" dirty="0"/>
              <a:t>Scattering at nuclei</a:t>
            </a:r>
          </a:p>
          <a:p>
            <a:pPr marL="622824" eaLnBrk="1" hangingPunct="1"/>
            <a:r>
              <a:rPr lang="en-US" sz="2100" dirty="0"/>
              <a:t>Typical Wavelengths (cold neutrons) 2 Å - 30 Å</a:t>
            </a:r>
          </a:p>
          <a:p>
            <a:pPr marL="622824" eaLnBrk="1" hangingPunct="1"/>
            <a:r>
              <a:rPr lang="en-US" sz="2100" dirty="0"/>
              <a:t>No charge, thus deeply penetrating matter</a:t>
            </a:r>
          </a:p>
          <a:p>
            <a:pPr marL="622824" eaLnBrk="1" hangingPunct="1"/>
            <a:r>
              <a:rPr lang="en-US" sz="2100" dirty="0"/>
              <a:t>Possible contrast tuning by exchanging isotopes, especially Protons with Deuterons</a:t>
            </a:r>
          </a:p>
        </p:txBody>
      </p:sp>
      <p:pic>
        <p:nvPicPr>
          <p:cNvPr id="1031172" name="Picture 3"/>
          <p:cNvPicPr>
            <a:picLocks noChangeAspect="1" noChangeArrowheads="1"/>
          </p:cNvPicPr>
          <p:nvPr/>
        </p:nvPicPr>
        <p:blipFill>
          <a:blip r:embed="rId3"/>
          <a:srcRect/>
          <a:stretch>
            <a:fillRect/>
          </a:stretch>
        </p:blipFill>
        <p:spPr bwMode="auto">
          <a:xfrm>
            <a:off x="455414" y="1696641"/>
            <a:ext cx="4027289" cy="465236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X-ray (Thomson) Scattering</a:t>
            </a:r>
            <a:endParaRPr lang="en-US" sz="4000" dirty="0"/>
          </a:p>
        </p:txBody>
      </p:sp>
      <p:sp>
        <p:nvSpPr>
          <p:cNvPr id="6" name="Rectangle 3"/>
          <p:cNvSpPr>
            <a:spLocks/>
          </p:cNvSpPr>
          <p:nvPr/>
        </p:nvSpPr>
        <p:spPr bwMode="auto">
          <a:xfrm>
            <a:off x="0" y="2195940"/>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X-ray scattering on one free electron</a:t>
            </a:r>
          </a:p>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with classical radius </a:t>
            </a:r>
            <a:r>
              <a:rPr lang="en-US" sz="2100" i="1" dirty="0" smtClean="0">
                <a:solidFill>
                  <a:srgbClr val="000000"/>
                </a:solidFill>
                <a:ea typeface="Gill Sans" pitchFamily="-112" charset="0"/>
                <a:cs typeface="Gill Sans" pitchFamily="-112" charset="0"/>
                <a:sym typeface="Gill Sans" pitchFamily="-112" charset="0"/>
              </a:rPr>
              <a:t>r</a:t>
            </a:r>
            <a:r>
              <a:rPr lang="en-US" sz="2100" i="1" baseline="-25000" dirty="0" smtClean="0">
                <a:solidFill>
                  <a:srgbClr val="000000"/>
                </a:solidFill>
                <a:ea typeface="Gill Sans" pitchFamily="-112" charset="0"/>
                <a:cs typeface="Gill Sans" pitchFamily="-112" charset="0"/>
                <a:sym typeface="Gill Sans" pitchFamily="-112" charset="0"/>
              </a:rPr>
              <a:t>0</a:t>
            </a:r>
            <a:r>
              <a:rPr lang="en-US" sz="2100" dirty="0" smtClean="0">
                <a:solidFill>
                  <a:srgbClr val="000000"/>
                </a:solidFill>
                <a:ea typeface="Gill Sans" pitchFamily="-112" charset="0"/>
                <a:cs typeface="Gill Sans" pitchFamily="-112" charset="0"/>
                <a:sym typeface="Gill Sans" pitchFamily="-112" charset="0"/>
              </a:rPr>
              <a:t>:</a:t>
            </a:r>
            <a:endParaRPr lang="en-US" sz="2100" dirty="0">
              <a:solidFill>
                <a:srgbClr val="000000"/>
              </a:solidFill>
              <a:ea typeface="Gill Sans" pitchFamily="-112" charset="0"/>
              <a:cs typeface="Gill Sans" pitchFamily="-112" charset="0"/>
              <a:sym typeface="Gill Sans" pitchFamily="-112" charset="0"/>
            </a:endParaRPr>
          </a:p>
        </p:txBody>
      </p:sp>
      <p:pic>
        <p:nvPicPr>
          <p:cNvPr id="7" name="Picture 6" descr="ThomsonScat.pdf"/>
          <p:cNvPicPr>
            <a:picLocks noChangeAspect="1"/>
          </p:cNvPicPr>
          <p:nvPr/>
        </p:nvPicPr>
        <p:blipFill>
          <a:blip r:embed="rId2"/>
          <a:stretch>
            <a:fillRect/>
          </a:stretch>
        </p:blipFill>
        <p:spPr>
          <a:xfrm>
            <a:off x="4707402" y="1634133"/>
            <a:ext cx="3309255" cy="2114938"/>
          </a:xfrm>
          <a:prstGeom prst="rect">
            <a:avLst/>
          </a:prstGeom>
        </p:spPr>
      </p:pic>
      <p:pic>
        <p:nvPicPr>
          <p:cNvPr id="8" name="Picture 7" descr="latex-image-1.pdf"/>
          <p:cNvPicPr>
            <a:picLocks noChangeAspect="1"/>
          </p:cNvPicPr>
          <p:nvPr/>
        </p:nvPicPr>
        <p:blipFill>
          <a:blip r:embed="rId3"/>
          <a:stretch>
            <a:fillRect/>
          </a:stretch>
        </p:blipFill>
        <p:spPr>
          <a:xfrm>
            <a:off x="892969" y="5627376"/>
            <a:ext cx="7404100" cy="1028700"/>
          </a:xfrm>
          <a:prstGeom prst="rect">
            <a:avLst/>
          </a:prstGeom>
        </p:spPr>
      </p:pic>
      <p:sp>
        <p:nvSpPr>
          <p:cNvPr id="9" name="Rectangle 3"/>
          <p:cNvSpPr>
            <a:spLocks/>
          </p:cNvSpPr>
          <p:nvPr/>
        </p:nvSpPr>
        <p:spPr bwMode="auto">
          <a:xfrm>
            <a:off x="2136394" y="4928323"/>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Polarization:</a:t>
            </a:r>
            <a:endParaRPr lang="en-US" sz="2100" dirty="0">
              <a:solidFill>
                <a:srgbClr val="000000"/>
              </a:solidFill>
              <a:ea typeface="Gill Sans" pitchFamily="-112" charset="0"/>
              <a:cs typeface="Gill Sans" pitchFamily="-112" charset="0"/>
              <a:sym typeface="Gill Sans" pitchFamily="-112" charset="0"/>
            </a:endParaRPr>
          </a:p>
        </p:txBody>
      </p:sp>
      <p:pic>
        <p:nvPicPr>
          <p:cNvPr id="10" name="Picture 9" descr="latex-image-1.pdf"/>
          <p:cNvPicPr>
            <a:picLocks noChangeAspect="1"/>
          </p:cNvPicPr>
          <p:nvPr/>
        </p:nvPicPr>
        <p:blipFill>
          <a:blip r:embed="rId4"/>
          <a:stretch>
            <a:fillRect/>
          </a:stretch>
        </p:blipFill>
        <p:spPr>
          <a:xfrm>
            <a:off x="1485900" y="3450621"/>
            <a:ext cx="1270000" cy="5969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X-ray Atomic Form Factor</a:t>
            </a:r>
            <a:endParaRPr lang="en-US" sz="4000" dirty="0"/>
          </a:p>
        </p:txBody>
      </p:sp>
      <p:sp>
        <p:nvSpPr>
          <p:cNvPr id="6" name="Rectangle 3"/>
          <p:cNvSpPr>
            <a:spLocks/>
          </p:cNvSpPr>
          <p:nvPr/>
        </p:nvSpPr>
        <p:spPr bwMode="auto">
          <a:xfrm>
            <a:off x="0" y="2195940"/>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X-ray scattering on a cloud of free electrons (classical atom shell):</a:t>
            </a:r>
            <a:endParaRPr lang="en-US" sz="2100" dirty="0">
              <a:solidFill>
                <a:srgbClr val="000000"/>
              </a:solidFill>
              <a:ea typeface="Gill Sans" pitchFamily="-112" charset="0"/>
              <a:cs typeface="Gill Sans" pitchFamily="-112" charset="0"/>
              <a:sym typeface="Gill Sans" pitchFamily="-112" charset="0"/>
            </a:endParaRPr>
          </a:p>
        </p:txBody>
      </p:sp>
      <p:pic>
        <p:nvPicPr>
          <p:cNvPr id="7" name="Picture 6" descr="ThomsonScat.pdf"/>
          <p:cNvPicPr>
            <a:picLocks noChangeAspect="1"/>
          </p:cNvPicPr>
          <p:nvPr/>
        </p:nvPicPr>
        <p:blipFill>
          <a:blip r:embed="rId2"/>
          <a:stretch>
            <a:fillRect/>
          </a:stretch>
        </p:blipFill>
        <p:spPr>
          <a:xfrm>
            <a:off x="4707402" y="1634133"/>
            <a:ext cx="3309255" cy="2114938"/>
          </a:xfrm>
          <a:prstGeom prst="rect">
            <a:avLst/>
          </a:prstGeom>
        </p:spPr>
      </p:pic>
      <p:pic>
        <p:nvPicPr>
          <p:cNvPr id="11" name="Picture 10" descr="latex-image-1.pdf"/>
          <p:cNvPicPr>
            <a:picLocks noChangeAspect="1"/>
          </p:cNvPicPr>
          <p:nvPr/>
        </p:nvPicPr>
        <p:blipFill>
          <a:blip r:embed="rId3"/>
          <a:stretch>
            <a:fillRect/>
          </a:stretch>
        </p:blipFill>
        <p:spPr>
          <a:xfrm>
            <a:off x="279400" y="3883025"/>
            <a:ext cx="5943600" cy="762000"/>
          </a:xfrm>
          <a:prstGeom prst="rect">
            <a:avLst/>
          </a:prstGeom>
        </p:spPr>
      </p:pic>
      <p:sp>
        <p:nvSpPr>
          <p:cNvPr id="12" name="Rectangle 3"/>
          <p:cNvSpPr>
            <a:spLocks/>
          </p:cNvSpPr>
          <p:nvPr/>
        </p:nvSpPr>
        <p:spPr bwMode="auto">
          <a:xfrm>
            <a:off x="279400" y="4846767"/>
            <a:ext cx="8413080" cy="792260"/>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In reality electrons are bound in orbits, thus energy dependent correction </a:t>
            </a:r>
            <a:r>
              <a:rPr lang="en-US" sz="2100" i="1" dirty="0" err="1" smtClean="0">
                <a:solidFill>
                  <a:srgbClr val="000000"/>
                </a:solidFill>
                <a:ea typeface="Gill Sans" pitchFamily="-112" charset="0"/>
                <a:cs typeface="Gill Sans" pitchFamily="-112" charset="0"/>
                <a:sym typeface="Gill Sans" pitchFamily="-112" charset="0"/>
              </a:rPr>
              <a:t>f’(E</a:t>
            </a:r>
            <a:r>
              <a:rPr lang="en-US" sz="2100" i="1" dirty="0" smtClean="0">
                <a:solidFill>
                  <a:srgbClr val="000000"/>
                </a:solidFill>
                <a:ea typeface="Gill Sans" pitchFamily="-112" charset="0"/>
                <a:cs typeface="Gill Sans" pitchFamily="-112" charset="0"/>
                <a:sym typeface="Gill Sans" pitchFamily="-112" charset="0"/>
              </a:rPr>
              <a:t>) </a:t>
            </a:r>
            <a:r>
              <a:rPr lang="en-US" sz="2100" dirty="0" smtClean="0">
                <a:solidFill>
                  <a:srgbClr val="000000"/>
                </a:solidFill>
                <a:ea typeface="Gill Sans" pitchFamily="-112" charset="0"/>
                <a:cs typeface="Gill Sans" pitchFamily="-112" charset="0"/>
                <a:sym typeface="Gill Sans" pitchFamily="-112" charset="0"/>
              </a:rPr>
              <a:t>+ absorption/inelastic scattering correction </a:t>
            </a:r>
            <a:r>
              <a:rPr lang="en-US" sz="2100" i="1" dirty="0" err="1" smtClean="0">
                <a:solidFill>
                  <a:srgbClr val="000000"/>
                </a:solidFill>
                <a:ea typeface="Gill Sans" pitchFamily="-112" charset="0"/>
                <a:cs typeface="Gill Sans" pitchFamily="-112" charset="0"/>
                <a:sym typeface="Gill Sans" pitchFamily="-112" charset="0"/>
              </a:rPr>
              <a:t>if’’(E</a:t>
            </a:r>
            <a:r>
              <a:rPr lang="en-US" sz="2100" i="1" dirty="0" smtClean="0">
                <a:solidFill>
                  <a:srgbClr val="000000"/>
                </a:solidFill>
                <a:ea typeface="Gill Sans" pitchFamily="-112" charset="0"/>
                <a:cs typeface="Gill Sans" pitchFamily="-112" charset="0"/>
                <a:sym typeface="Gill Sans" pitchFamily="-112" charset="0"/>
              </a:rPr>
              <a:t>).</a:t>
            </a:r>
            <a:endParaRPr lang="en-US" sz="2100" i="1" dirty="0">
              <a:solidFill>
                <a:srgbClr val="000000"/>
              </a:solidFill>
              <a:ea typeface="Gill Sans" pitchFamily="-112" charset="0"/>
              <a:cs typeface="Gill Sans" pitchFamily="-112" charset="0"/>
              <a:sym typeface="Gill Sans" pitchFamily="-112" charset="0"/>
            </a:endParaRPr>
          </a:p>
        </p:txBody>
      </p:sp>
      <p:pic>
        <p:nvPicPr>
          <p:cNvPr id="13" name="Picture 12" descr="latex-image-1.pdf"/>
          <p:cNvPicPr>
            <a:picLocks noChangeAspect="1"/>
          </p:cNvPicPr>
          <p:nvPr/>
        </p:nvPicPr>
        <p:blipFill>
          <a:blip r:embed="rId4"/>
          <a:stretch>
            <a:fillRect/>
          </a:stretch>
        </p:blipFill>
        <p:spPr>
          <a:xfrm>
            <a:off x="4160838" y="6073775"/>
            <a:ext cx="4076700" cy="342900"/>
          </a:xfrm>
          <a:prstGeom prst="rect">
            <a:avLst/>
          </a:prstGeom>
        </p:spPr>
      </p:pic>
      <p:sp>
        <p:nvSpPr>
          <p:cNvPr id="14" name="Rectangle 3"/>
          <p:cNvSpPr>
            <a:spLocks/>
          </p:cNvSpPr>
          <p:nvPr/>
        </p:nvSpPr>
        <p:spPr bwMode="auto">
          <a:xfrm>
            <a:off x="680394" y="6073775"/>
            <a:ext cx="2652113"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Atomic form factor:</a:t>
            </a:r>
            <a:endParaRPr lang="en-US" sz="2100" dirty="0">
              <a:solidFill>
                <a:srgbClr val="000000"/>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X-ray Atomic Form Factor</a:t>
            </a:r>
            <a:endParaRPr lang="en-US" sz="4000" dirty="0"/>
          </a:p>
        </p:txBody>
      </p:sp>
      <p:sp>
        <p:nvSpPr>
          <p:cNvPr id="12" name="Rectangle 3"/>
          <p:cNvSpPr>
            <a:spLocks/>
          </p:cNvSpPr>
          <p:nvPr/>
        </p:nvSpPr>
        <p:spPr bwMode="auto">
          <a:xfrm>
            <a:off x="374324" y="2132111"/>
            <a:ext cx="1037289" cy="792260"/>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a:t>
            </a:r>
            <a:r>
              <a:rPr lang="en-US" sz="2100" baseline="30000" dirty="0" smtClean="0">
                <a:solidFill>
                  <a:srgbClr val="000000"/>
                </a:solidFill>
                <a:ea typeface="Gill Sans" pitchFamily="-112" charset="0"/>
                <a:cs typeface="Gill Sans" pitchFamily="-112" charset="0"/>
                <a:sym typeface="Gill Sans" pitchFamily="-112" charset="0"/>
              </a:rPr>
              <a:t>0</a:t>
            </a:r>
            <a:r>
              <a:rPr lang="en-US" sz="2100" dirty="0" smtClean="0">
                <a:solidFill>
                  <a:srgbClr val="000000"/>
                </a:solidFill>
                <a:ea typeface="Gill Sans" pitchFamily="-112" charset="0"/>
                <a:cs typeface="Gill Sans" pitchFamily="-112" charset="0"/>
                <a:sym typeface="Gill Sans" pitchFamily="-112" charset="0"/>
              </a:rPr>
              <a:t>(q):</a:t>
            </a:r>
            <a:endParaRPr lang="en-US" sz="2100" i="1" dirty="0">
              <a:solidFill>
                <a:srgbClr val="000000"/>
              </a:solidFill>
              <a:ea typeface="Gill Sans" pitchFamily="-112" charset="0"/>
              <a:cs typeface="Gill Sans" pitchFamily="-112" charset="0"/>
              <a:sym typeface="Gill Sans" pitchFamily="-112" charset="0"/>
            </a:endParaRPr>
          </a:p>
        </p:txBody>
      </p:sp>
      <p:pic>
        <p:nvPicPr>
          <p:cNvPr id="13" name="Picture 12" descr="latex-image-1.pdf"/>
          <p:cNvPicPr>
            <a:picLocks noChangeAspect="1"/>
          </p:cNvPicPr>
          <p:nvPr/>
        </p:nvPicPr>
        <p:blipFill>
          <a:blip r:embed="rId2"/>
          <a:stretch>
            <a:fillRect/>
          </a:stretch>
        </p:blipFill>
        <p:spPr>
          <a:xfrm>
            <a:off x="4160838" y="6073775"/>
            <a:ext cx="4076700" cy="342900"/>
          </a:xfrm>
          <a:prstGeom prst="rect">
            <a:avLst/>
          </a:prstGeom>
        </p:spPr>
      </p:pic>
      <p:sp>
        <p:nvSpPr>
          <p:cNvPr id="14" name="Rectangle 3"/>
          <p:cNvSpPr>
            <a:spLocks/>
          </p:cNvSpPr>
          <p:nvPr/>
        </p:nvSpPr>
        <p:spPr bwMode="auto">
          <a:xfrm>
            <a:off x="680394" y="6073775"/>
            <a:ext cx="2652113"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Atomic form factor:</a:t>
            </a:r>
            <a:endParaRPr lang="en-US" sz="2100" dirty="0">
              <a:solidFill>
                <a:srgbClr val="000000"/>
              </a:solidFill>
              <a:ea typeface="Gill Sans" pitchFamily="-112" charset="0"/>
              <a:cs typeface="Gill Sans" pitchFamily="-112" charset="0"/>
              <a:sym typeface="Gill Sans" pitchFamily="-112" charset="0"/>
            </a:endParaRPr>
          </a:p>
        </p:txBody>
      </p:sp>
      <p:pic>
        <p:nvPicPr>
          <p:cNvPr id="9" name="Picture 8" descr="XRAtomicFormFactor.tiff"/>
          <p:cNvPicPr>
            <a:picLocks noChangeAspect="1"/>
          </p:cNvPicPr>
          <p:nvPr/>
        </p:nvPicPr>
        <p:blipFill>
          <a:blip r:embed="rId3"/>
          <a:stretch>
            <a:fillRect/>
          </a:stretch>
        </p:blipFill>
        <p:spPr>
          <a:xfrm>
            <a:off x="1745445" y="1324177"/>
            <a:ext cx="6492093" cy="4749598"/>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X-ray Atomic Form Factor</a:t>
            </a:r>
            <a:endParaRPr lang="en-US" sz="4000" dirty="0"/>
          </a:p>
        </p:txBody>
      </p:sp>
      <p:pic>
        <p:nvPicPr>
          <p:cNvPr id="13" name="Picture 12" descr="latex-image-1.pdf"/>
          <p:cNvPicPr>
            <a:picLocks noChangeAspect="1"/>
          </p:cNvPicPr>
          <p:nvPr/>
        </p:nvPicPr>
        <p:blipFill>
          <a:blip r:embed="rId2"/>
          <a:stretch>
            <a:fillRect/>
          </a:stretch>
        </p:blipFill>
        <p:spPr>
          <a:xfrm>
            <a:off x="4160838" y="6073775"/>
            <a:ext cx="4076700" cy="342900"/>
          </a:xfrm>
          <a:prstGeom prst="rect">
            <a:avLst/>
          </a:prstGeom>
        </p:spPr>
      </p:pic>
      <p:sp>
        <p:nvSpPr>
          <p:cNvPr id="14" name="Rectangle 3"/>
          <p:cNvSpPr>
            <a:spLocks/>
          </p:cNvSpPr>
          <p:nvPr/>
        </p:nvSpPr>
        <p:spPr bwMode="auto">
          <a:xfrm>
            <a:off x="680394" y="6073775"/>
            <a:ext cx="2652113"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Atomic form factor:</a:t>
            </a:r>
            <a:endParaRPr lang="en-US" sz="2100" dirty="0">
              <a:solidFill>
                <a:srgbClr val="000000"/>
              </a:solidFill>
              <a:ea typeface="Gill Sans" pitchFamily="-112" charset="0"/>
              <a:cs typeface="Gill Sans" pitchFamily="-112" charset="0"/>
              <a:sym typeface="Gill Sans" pitchFamily="-112" charset="0"/>
            </a:endParaRPr>
          </a:p>
        </p:txBody>
      </p:sp>
      <p:pic>
        <p:nvPicPr>
          <p:cNvPr id="7" name="Picture 6" descr="InelasticPhotonScatt.tiff"/>
          <p:cNvPicPr>
            <a:picLocks noChangeAspect="1"/>
          </p:cNvPicPr>
          <p:nvPr/>
        </p:nvPicPr>
        <p:blipFill>
          <a:blip r:embed="rId3"/>
          <a:stretch>
            <a:fillRect/>
          </a:stretch>
        </p:blipFill>
        <p:spPr>
          <a:xfrm>
            <a:off x="1695325" y="1201384"/>
            <a:ext cx="6043979" cy="4752456"/>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X-ray Atomic Form Factor</a:t>
            </a:r>
            <a:endParaRPr lang="en-US" sz="4000" dirty="0"/>
          </a:p>
        </p:txBody>
      </p:sp>
      <p:sp>
        <p:nvSpPr>
          <p:cNvPr id="6" name="Rectangle 3"/>
          <p:cNvSpPr>
            <a:spLocks/>
          </p:cNvSpPr>
          <p:nvPr/>
        </p:nvSpPr>
        <p:spPr bwMode="auto">
          <a:xfrm>
            <a:off x="0" y="1442144"/>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Atomic scattering functions:</a:t>
            </a:r>
            <a:endParaRPr lang="en-US" sz="2100" dirty="0">
              <a:solidFill>
                <a:srgbClr val="000000"/>
              </a:solidFill>
              <a:ea typeface="Gill Sans" pitchFamily="-112" charset="0"/>
              <a:cs typeface="Gill Sans" pitchFamily="-112" charset="0"/>
              <a:sym typeface="Gill Sans" pitchFamily="-112" charset="0"/>
            </a:endParaRPr>
          </a:p>
        </p:txBody>
      </p:sp>
      <p:pic>
        <p:nvPicPr>
          <p:cNvPr id="9" name="Picture 8" descr="AtScatFunctC.pdf"/>
          <p:cNvPicPr>
            <a:picLocks noChangeAspect="1"/>
          </p:cNvPicPr>
          <p:nvPr/>
        </p:nvPicPr>
        <p:blipFill>
          <a:blip r:embed="rId2"/>
          <a:stretch>
            <a:fillRect/>
          </a:stretch>
        </p:blipFill>
        <p:spPr>
          <a:xfrm>
            <a:off x="4272789" y="1904818"/>
            <a:ext cx="3978244" cy="3978244"/>
          </a:xfrm>
          <a:prstGeom prst="rect">
            <a:avLst/>
          </a:prstGeom>
        </p:spPr>
      </p:pic>
      <p:pic>
        <p:nvPicPr>
          <p:cNvPr id="10" name="Picture 9" descr="AtScatFunctH.pdf"/>
          <p:cNvPicPr>
            <a:picLocks noChangeAspect="1"/>
          </p:cNvPicPr>
          <p:nvPr/>
        </p:nvPicPr>
        <p:blipFill>
          <a:blip r:embed="rId3"/>
          <a:stretch>
            <a:fillRect/>
          </a:stretch>
        </p:blipFill>
        <p:spPr>
          <a:xfrm>
            <a:off x="290769" y="1892608"/>
            <a:ext cx="3982019" cy="3982019"/>
          </a:xfrm>
          <a:prstGeom prst="rect">
            <a:avLst/>
          </a:prstGeom>
        </p:spPr>
      </p:pic>
      <p:sp>
        <p:nvSpPr>
          <p:cNvPr id="17" name="Rectangle 3"/>
          <p:cNvSpPr>
            <a:spLocks/>
          </p:cNvSpPr>
          <p:nvPr/>
        </p:nvSpPr>
        <p:spPr bwMode="auto">
          <a:xfrm>
            <a:off x="6347790" y="2790637"/>
            <a:ext cx="1762086"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inelastic scattering</a:t>
            </a:r>
          </a:p>
        </p:txBody>
      </p:sp>
      <p:cxnSp>
        <p:nvCxnSpPr>
          <p:cNvPr id="19" name="Straight Arrow Connector 18"/>
          <p:cNvCxnSpPr/>
          <p:nvPr/>
        </p:nvCxnSpPr>
        <p:spPr bwMode="auto">
          <a:xfrm rot="5400000">
            <a:off x="6267559" y="3062862"/>
            <a:ext cx="442731" cy="282265"/>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cxnSp>
        <p:nvCxnSpPr>
          <p:cNvPr id="11" name="Straight Arrow Connector 10"/>
          <p:cNvCxnSpPr/>
          <p:nvPr/>
        </p:nvCxnSpPr>
        <p:spPr bwMode="auto">
          <a:xfrm rot="5400000" flipH="1" flipV="1">
            <a:off x="885625" y="5347742"/>
            <a:ext cx="1176738" cy="221392"/>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15" name="Rectangle 3"/>
          <p:cNvSpPr>
            <a:spLocks/>
          </p:cNvSpPr>
          <p:nvPr/>
        </p:nvSpPr>
        <p:spPr bwMode="auto">
          <a:xfrm>
            <a:off x="570953" y="6106501"/>
            <a:ext cx="1584690"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err="1" smtClean="0">
                <a:solidFill>
                  <a:srgbClr val="000000"/>
                </a:solidFill>
                <a:ea typeface="Gill Sans" pitchFamily="-112" charset="0"/>
                <a:cs typeface="Gill Sans" pitchFamily="-112" charset="0"/>
                <a:sym typeface="Gill Sans" pitchFamily="-112" charset="0"/>
              </a:rPr>
              <a:t>Photoeffect</a:t>
            </a:r>
            <a:endParaRPr lang="en-US" sz="2100" dirty="0">
              <a:solidFill>
                <a:srgbClr val="000000"/>
              </a:solidFill>
              <a:ea typeface="Gill Sans" pitchFamily="-112" charset="0"/>
              <a:cs typeface="Gill Sans" pitchFamily="-112" charset="0"/>
              <a:sym typeface="Gill Sans" pitchFamily="-112" charset="0"/>
            </a:endParaRPr>
          </a:p>
        </p:txBody>
      </p:sp>
      <p:sp>
        <p:nvSpPr>
          <p:cNvPr id="16" name="Rectangle 3"/>
          <p:cNvSpPr>
            <a:spLocks/>
          </p:cNvSpPr>
          <p:nvPr/>
        </p:nvSpPr>
        <p:spPr bwMode="auto">
          <a:xfrm>
            <a:off x="5089359" y="2376780"/>
            <a:ext cx="969742" cy="191989"/>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1600" dirty="0" smtClean="0">
                <a:solidFill>
                  <a:srgbClr val="000000"/>
                </a:solidFill>
                <a:ea typeface="Gill Sans" pitchFamily="-112" charset="0"/>
                <a:cs typeface="Gill Sans" pitchFamily="-112" charset="0"/>
                <a:sym typeface="Gill Sans" pitchFamily="-112" charset="0"/>
              </a:rPr>
              <a:t>Rayleigh</a:t>
            </a:r>
            <a:endParaRPr lang="en-US" sz="1600" dirty="0">
              <a:solidFill>
                <a:srgbClr val="000000"/>
              </a:solidFill>
              <a:ea typeface="Gill Sans" pitchFamily="-112" charset="0"/>
              <a:cs typeface="Gill Sans" pitchFamily="-112" charset="0"/>
              <a:sym typeface="Gill Sans" pitchFamily="-112" charset="0"/>
            </a:endParaRPr>
          </a:p>
        </p:txBody>
      </p:sp>
      <p:sp>
        <p:nvSpPr>
          <p:cNvPr id="18" name="Rectangle 3"/>
          <p:cNvSpPr>
            <a:spLocks/>
          </p:cNvSpPr>
          <p:nvPr/>
        </p:nvSpPr>
        <p:spPr bwMode="auto">
          <a:xfrm>
            <a:off x="7140134" y="2280785"/>
            <a:ext cx="969742" cy="191989"/>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1600" dirty="0" smtClean="0">
                <a:solidFill>
                  <a:srgbClr val="000000"/>
                </a:solidFill>
                <a:ea typeface="Gill Sans" pitchFamily="-112" charset="0"/>
                <a:cs typeface="Gill Sans" pitchFamily="-112" charset="0"/>
                <a:sym typeface="Gill Sans" pitchFamily="-112" charset="0"/>
              </a:rPr>
              <a:t>Thomson</a:t>
            </a:r>
            <a:endParaRPr lang="en-US" sz="1600" dirty="0">
              <a:solidFill>
                <a:srgbClr val="000000"/>
              </a:solidFill>
              <a:ea typeface="Gill Sans" pitchFamily="-112" charset="0"/>
              <a:cs typeface="Gill Sans" pitchFamily="-112" charset="0"/>
              <a:sym typeface="Gill Sans" pitchFamily="-112" charset="0"/>
            </a:endParaRPr>
          </a:p>
        </p:txBody>
      </p:sp>
      <p:sp>
        <p:nvSpPr>
          <p:cNvPr id="12" name="Rectangle 3"/>
          <p:cNvSpPr>
            <a:spLocks/>
          </p:cNvSpPr>
          <p:nvPr/>
        </p:nvSpPr>
        <p:spPr bwMode="auto">
          <a:xfrm>
            <a:off x="2155643" y="2796212"/>
            <a:ext cx="1037289" cy="792260"/>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err="1" smtClean="0">
                <a:solidFill>
                  <a:srgbClr val="000000"/>
                </a:solidFill>
                <a:ea typeface="Gill Sans" pitchFamily="-112" charset="0"/>
                <a:cs typeface="Gill Sans" pitchFamily="-112" charset="0"/>
                <a:sym typeface="Gill Sans" pitchFamily="-112" charset="0"/>
              </a:rPr>
              <a:t>f’(E</a:t>
            </a:r>
            <a:r>
              <a:rPr lang="en-US" sz="2100" dirty="0" smtClean="0">
                <a:solidFill>
                  <a:srgbClr val="000000"/>
                </a:solidFill>
                <a:ea typeface="Gill Sans" pitchFamily="-112" charset="0"/>
                <a:cs typeface="Gill Sans" pitchFamily="-112" charset="0"/>
                <a:sym typeface="Gill Sans" pitchFamily="-112" charset="0"/>
              </a:rPr>
              <a:t>)</a:t>
            </a:r>
            <a:endParaRPr lang="en-US" sz="2100" i="1" dirty="0">
              <a:solidFill>
                <a:srgbClr val="000000"/>
              </a:solidFill>
              <a:ea typeface="Gill Sans" pitchFamily="-112" charset="0"/>
              <a:cs typeface="Gill Sans" pitchFamily="-112" charset="0"/>
              <a:sym typeface="Gill Sans" pitchFamily="-112" charset="0"/>
            </a:endParaRPr>
          </a:p>
        </p:txBody>
      </p:sp>
      <p:sp>
        <p:nvSpPr>
          <p:cNvPr id="13" name="Rectangle 3"/>
          <p:cNvSpPr>
            <a:spLocks/>
          </p:cNvSpPr>
          <p:nvPr/>
        </p:nvSpPr>
        <p:spPr bwMode="auto">
          <a:xfrm>
            <a:off x="2674287" y="4077809"/>
            <a:ext cx="1037289" cy="792260"/>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err="1" smtClean="0">
                <a:solidFill>
                  <a:srgbClr val="000000"/>
                </a:solidFill>
                <a:ea typeface="Gill Sans" pitchFamily="-112" charset="0"/>
                <a:cs typeface="Gill Sans" pitchFamily="-112" charset="0"/>
                <a:sym typeface="Gill Sans" pitchFamily="-112" charset="0"/>
              </a:rPr>
              <a:t>f’’(E</a:t>
            </a:r>
            <a:r>
              <a:rPr lang="en-US" sz="2100" dirty="0" smtClean="0">
                <a:solidFill>
                  <a:srgbClr val="000000"/>
                </a:solidFill>
                <a:ea typeface="Gill Sans" pitchFamily="-112" charset="0"/>
                <a:cs typeface="Gill Sans" pitchFamily="-112" charset="0"/>
                <a:sym typeface="Gill Sans" pitchFamily="-112" charset="0"/>
              </a:rPr>
              <a:t>)</a:t>
            </a:r>
            <a:endParaRPr lang="en-US" sz="2100" i="1" dirty="0">
              <a:solidFill>
                <a:srgbClr val="000000"/>
              </a:solidFill>
              <a:ea typeface="Gill Sans" pitchFamily="-112" charset="0"/>
              <a:cs typeface="Gill Sans" pitchFamily="-112" charset="0"/>
              <a:sym typeface="Gill Sans" pitchFamily="-112" charset="0"/>
            </a:endParaRPr>
          </a:p>
        </p:txBody>
      </p:sp>
      <p:pic>
        <p:nvPicPr>
          <p:cNvPr id="14" name="Picture 13" descr="latex-image-1.pdf"/>
          <p:cNvPicPr>
            <a:picLocks noChangeAspect="1"/>
          </p:cNvPicPr>
          <p:nvPr/>
        </p:nvPicPr>
        <p:blipFill>
          <a:blip r:embed="rId5"/>
          <a:stretch>
            <a:fillRect/>
          </a:stretch>
        </p:blipFill>
        <p:spPr>
          <a:xfrm>
            <a:off x="4160838" y="6073775"/>
            <a:ext cx="4076700" cy="3429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smtClean="0"/>
              <a:t>Elastic Magnetic X-ray Scattering</a:t>
            </a:r>
            <a:endParaRPr lang="en-US" sz="4000" dirty="0"/>
          </a:p>
        </p:txBody>
      </p:sp>
      <p:sp>
        <p:nvSpPr>
          <p:cNvPr id="6" name="Rectangle 3"/>
          <p:cNvSpPr>
            <a:spLocks/>
          </p:cNvSpPr>
          <p:nvPr/>
        </p:nvSpPr>
        <p:spPr bwMode="auto">
          <a:xfrm>
            <a:off x="0" y="1442144"/>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Only unbound electrons</a:t>
            </a:r>
          </a:p>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contribute and relativistic</a:t>
            </a:r>
          </a:p>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correction:</a:t>
            </a:r>
            <a:endParaRPr lang="en-US" sz="2100" dirty="0">
              <a:solidFill>
                <a:srgbClr val="000000"/>
              </a:solidFill>
              <a:ea typeface="Gill Sans" pitchFamily="-112" charset="0"/>
              <a:cs typeface="Gill Sans" pitchFamily="-112" charset="0"/>
              <a:sym typeface="Gill Sans" pitchFamily="-112" charset="0"/>
            </a:endParaRPr>
          </a:p>
        </p:txBody>
      </p:sp>
      <p:pic>
        <p:nvPicPr>
          <p:cNvPr id="12" name="Picture 11" descr="ElasticMagneticXrayScatt.tiff"/>
          <p:cNvPicPr>
            <a:picLocks noChangeAspect="1"/>
          </p:cNvPicPr>
          <p:nvPr/>
        </p:nvPicPr>
        <p:blipFill>
          <a:blip r:embed="rId3"/>
          <a:stretch>
            <a:fillRect/>
          </a:stretch>
        </p:blipFill>
        <p:spPr>
          <a:xfrm>
            <a:off x="3775284" y="1279030"/>
            <a:ext cx="5048182" cy="5557632"/>
          </a:xfrm>
          <a:prstGeom prst="rect">
            <a:avLst/>
          </a:prstGeom>
        </p:spPr>
      </p:pic>
      <p:cxnSp>
        <p:nvCxnSpPr>
          <p:cNvPr id="14" name="Straight Arrow Connector 13"/>
          <p:cNvCxnSpPr/>
          <p:nvPr/>
        </p:nvCxnSpPr>
        <p:spPr bwMode="auto">
          <a:xfrm>
            <a:off x="152400" y="2458336"/>
            <a:ext cx="353808" cy="1588"/>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20" name="Rectangle 3"/>
          <p:cNvSpPr>
            <a:spLocks/>
          </p:cNvSpPr>
          <p:nvPr/>
        </p:nvSpPr>
        <p:spPr bwMode="auto">
          <a:xfrm>
            <a:off x="152400" y="2267935"/>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Very weak (10</a:t>
            </a:r>
            <a:r>
              <a:rPr lang="en-US" sz="2100" baseline="30000" dirty="0" smtClean="0">
                <a:solidFill>
                  <a:srgbClr val="000000"/>
                </a:solidFill>
                <a:ea typeface="Gill Sans" pitchFamily="-112" charset="0"/>
                <a:cs typeface="Gill Sans" pitchFamily="-112" charset="0"/>
                <a:sym typeface="Gill Sans" pitchFamily="-112" charset="0"/>
              </a:rPr>
              <a:t>-4</a:t>
            </a:r>
            <a:r>
              <a:rPr lang="en-US" sz="2100" dirty="0" smtClean="0">
                <a:solidFill>
                  <a:srgbClr val="000000"/>
                </a:solidFill>
                <a:ea typeface="Gill Sans" pitchFamily="-112" charset="0"/>
                <a:cs typeface="Gill Sans" pitchFamily="-112" charset="0"/>
                <a:sym typeface="Gill Sans" pitchFamily="-112" charset="0"/>
              </a:rPr>
              <a:t> of Thomson)</a:t>
            </a:r>
          </a:p>
        </p:txBody>
      </p:sp>
      <p:sp>
        <p:nvSpPr>
          <p:cNvPr id="22" name="Rectangle 3"/>
          <p:cNvSpPr>
            <a:spLocks/>
          </p:cNvSpPr>
          <p:nvPr/>
        </p:nvSpPr>
        <p:spPr bwMode="auto">
          <a:xfrm>
            <a:off x="0" y="3623424"/>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Other possibilities:</a:t>
            </a:r>
          </a:p>
          <a:p>
            <a:pPr algn="ctr" defTabSz="642915" fontAlgn="base">
              <a:spcBef>
                <a:spcPct val="0"/>
              </a:spcBef>
              <a:spcAft>
                <a:spcPct val="0"/>
              </a:spcAft>
              <a:buFontTx/>
              <a:buChar char="-"/>
            </a:pPr>
            <a:r>
              <a:rPr lang="en-US" sz="2100" dirty="0" smtClean="0">
                <a:solidFill>
                  <a:srgbClr val="000000"/>
                </a:solidFill>
                <a:ea typeface="Gill Sans" pitchFamily="-112" charset="0"/>
                <a:cs typeface="Gill Sans" pitchFamily="-112" charset="0"/>
                <a:sym typeface="Gill Sans" pitchFamily="-112" charset="0"/>
              </a:rPr>
              <a:t>magnetic circular </a:t>
            </a:r>
            <a:r>
              <a:rPr lang="en-US" sz="2100" dirty="0" err="1" smtClean="0">
                <a:solidFill>
                  <a:srgbClr val="000000"/>
                </a:solidFill>
                <a:ea typeface="Gill Sans" pitchFamily="-112" charset="0"/>
                <a:cs typeface="Gill Sans" pitchFamily="-112" charset="0"/>
                <a:sym typeface="Gill Sans" pitchFamily="-112" charset="0"/>
              </a:rPr>
              <a:t>dichroism</a:t>
            </a:r>
            <a:endParaRPr lang="en-US" sz="2100" dirty="0" smtClean="0">
              <a:solidFill>
                <a:srgbClr val="000000"/>
              </a:solidFill>
              <a:ea typeface="Gill Sans" pitchFamily="-112" charset="0"/>
              <a:cs typeface="Gill Sans" pitchFamily="-112" charset="0"/>
              <a:sym typeface="Gill Sans" pitchFamily="-112" charset="0"/>
            </a:endParaRPr>
          </a:p>
          <a:p>
            <a:pPr algn="ctr" defTabSz="642915" fontAlgn="base">
              <a:spcBef>
                <a:spcPct val="0"/>
              </a:spcBef>
              <a:spcAft>
                <a:spcPct val="0"/>
              </a:spcAft>
              <a:buFontTx/>
              <a:buChar char="-"/>
            </a:pPr>
            <a:r>
              <a:rPr lang="en-US" sz="2100" dirty="0" smtClean="0">
                <a:solidFill>
                  <a:srgbClr val="000000"/>
                </a:solidFill>
                <a:ea typeface="Gill Sans" pitchFamily="-112" charset="0"/>
                <a:cs typeface="Gill Sans" pitchFamily="-112" charset="0"/>
                <a:sym typeface="Gill Sans" pitchFamily="-112" charset="0"/>
              </a:rPr>
              <a:t>resonant magnetic scattering</a:t>
            </a:r>
            <a:endParaRPr lang="en-US" sz="2100" dirty="0">
              <a:solidFill>
                <a:srgbClr val="000000"/>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105549" y="1447726"/>
            <a:ext cx="3733726" cy="4114354"/>
          </a:xfrm>
        </p:spPr>
        <p:txBody>
          <a:bodyPr lIns="91298" tIns="45649" rIns="91298" bIns="45649">
            <a:normAutofit fontScale="92500" lnSpcReduction="20000"/>
          </a:bodyPr>
          <a:lstStyle/>
          <a:p>
            <a:pPr>
              <a:defRPr/>
            </a:pPr>
            <a:r>
              <a:rPr lang="en-US" sz="2400" dirty="0"/>
              <a:t>Origins of scattering differ for the different methods. </a:t>
            </a:r>
          </a:p>
          <a:p>
            <a:pPr>
              <a:defRPr/>
            </a:pPr>
            <a:r>
              <a:rPr lang="en-US" sz="2400" dirty="0">
                <a:solidFill>
                  <a:srgbClr val="FF3300"/>
                </a:solidFill>
              </a:rPr>
              <a:t>X-rays</a:t>
            </a:r>
            <a:r>
              <a:rPr lang="en-US" sz="2400" dirty="0"/>
              <a:t> dominated by number of </a:t>
            </a:r>
            <a:r>
              <a:rPr lang="en-US" sz="2400" dirty="0">
                <a:solidFill>
                  <a:srgbClr val="FF3300"/>
                </a:solidFill>
              </a:rPr>
              <a:t>electrons</a:t>
            </a:r>
            <a:r>
              <a:rPr lang="en-US" sz="2400" dirty="0"/>
              <a:t>: </a:t>
            </a:r>
          </a:p>
          <a:p>
            <a:pPr>
              <a:defRPr/>
            </a:pPr>
            <a:r>
              <a:rPr lang="en-US" sz="2400" dirty="0">
                <a:solidFill>
                  <a:srgbClr val="FF3300"/>
                </a:solidFill>
              </a:rPr>
              <a:t>Neutrons</a:t>
            </a:r>
            <a:r>
              <a:rPr lang="en-US" sz="2400" dirty="0"/>
              <a:t> rely on contrast of </a:t>
            </a:r>
            <a:r>
              <a:rPr lang="en-US" sz="2400" dirty="0">
                <a:solidFill>
                  <a:srgbClr val="FF3300"/>
                </a:solidFill>
              </a:rPr>
              <a:t>nucleus</a:t>
            </a:r>
            <a:r>
              <a:rPr lang="en-US" sz="2400" dirty="0"/>
              <a:t>: similar for many different elements, but show </a:t>
            </a:r>
            <a:r>
              <a:rPr lang="en-US" sz="2400" dirty="0">
                <a:solidFill>
                  <a:schemeClr val="accent2"/>
                </a:solidFill>
              </a:rPr>
              <a:t>strong variations from </a:t>
            </a:r>
            <a:r>
              <a:rPr lang="en-US" sz="2400" dirty="0">
                <a:solidFill>
                  <a:srgbClr val="FF3300"/>
                </a:solidFill>
              </a:rPr>
              <a:t>different isotopes</a:t>
            </a:r>
            <a:r>
              <a:rPr lang="en-US" sz="2400" dirty="0">
                <a:solidFill>
                  <a:schemeClr val="accent2"/>
                </a:solidFill>
              </a:rPr>
              <a:t> of same element, especially </a:t>
            </a:r>
            <a:r>
              <a:rPr lang="en-US" sz="2400" dirty="0">
                <a:solidFill>
                  <a:srgbClr val="FF3300"/>
                </a:solidFill>
              </a:rPr>
              <a:t>hydrogen</a:t>
            </a:r>
            <a:r>
              <a:rPr lang="en-US" dirty="0"/>
              <a:t>. </a:t>
            </a:r>
          </a:p>
        </p:txBody>
      </p:sp>
      <p:pic>
        <p:nvPicPr>
          <p:cNvPr id="905219" name="Picture 4"/>
          <p:cNvPicPr>
            <a:picLocks noChangeArrowheads="1"/>
          </p:cNvPicPr>
          <p:nvPr/>
        </p:nvPicPr>
        <p:blipFill>
          <a:blip r:embed="rId2"/>
          <a:srcRect/>
          <a:stretch>
            <a:fillRect/>
          </a:stretch>
        </p:blipFill>
        <p:spPr bwMode="auto">
          <a:xfrm>
            <a:off x="457647" y="1447726"/>
            <a:ext cx="4489400" cy="3619872"/>
          </a:xfrm>
          <a:prstGeom prst="rect">
            <a:avLst/>
          </a:prstGeom>
          <a:noFill/>
          <a:ln w="9525">
            <a:noFill/>
            <a:miter lim="800000"/>
            <a:headEnd/>
            <a:tailEnd/>
          </a:ln>
        </p:spPr>
      </p:pic>
      <p:sp>
        <p:nvSpPr>
          <p:cNvPr id="905220" name="Rectangle 7"/>
          <p:cNvSpPr>
            <a:spLocks/>
          </p:cNvSpPr>
          <p:nvPr/>
        </p:nvSpPr>
        <p:spPr bwMode="auto">
          <a:xfrm>
            <a:off x="142875" y="89326"/>
            <a:ext cx="8858250" cy="839391"/>
          </a:xfrm>
          <a:prstGeom prst="rect">
            <a:avLst/>
          </a:prstGeom>
          <a:noFill/>
          <a:ln w="12700">
            <a:noFill/>
            <a:miter lim="800000"/>
            <a:headEnd/>
            <a:tailEnd/>
          </a:ln>
        </p:spPr>
        <p:txBody>
          <a:bodyPr lIns="0" tIns="0" rIns="0" bIns="0" anchor="ctr">
            <a:prstTxWarp prst="textNoShape">
              <a:avLst/>
            </a:prstTxWarp>
          </a:bodyPr>
          <a:lstStyle/>
          <a:p>
            <a:pPr algn="ctr" defTabSz="641991" fontAlgn="base">
              <a:spcBef>
                <a:spcPct val="0"/>
              </a:spcBef>
              <a:spcAft>
                <a:spcPct val="0"/>
              </a:spcAft>
            </a:pPr>
            <a:r>
              <a:rPr lang="en-US" sz="3400" dirty="0">
                <a:solidFill>
                  <a:srgbClr val="0044FE"/>
                </a:solidFill>
                <a:ea typeface="Gill Sans" pitchFamily="-109" charset="0"/>
                <a:cs typeface="Gill Sans" pitchFamily="-109" charset="0"/>
                <a:sym typeface="Gill Sans" pitchFamily="-109" charset="0"/>
              </a:rPr>
              <a:t>Scattering cross sections for neutrons and X-rays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ctangle 221"/>
          <p:cNvSpPr/>
          <p:nvPr/>
        </p:nvSpPr>
        <p:spPr>
          <a:xfrm>
            <a:off x="572617" y="1454423"/>
            <a:ext cx="4050014" cy="4596916"/>
          </a:xfrm>
          <a:prstGeom prst="rect">
            <a:avLst/>
          </a:prstGeom>
        </p:spPr>
        <p:txBody>
          <a:bodyPr wrap="square" lIns="64277" tIns="32139" rIns="64277" bIns="32139">
            <a:spAutoFit/>
          </a:bodyPr>
          <a:lstStyle/>
          <a:p>
            <a:pPr>
              <a:spcBef>
                <a:spcPts val="703"/>
              </a:spcBef>
              <a:buClr>
                <a:srgbClr val="57ABE7"/>
              </a:buClr>
              <a:buSzPct val="125000"/>
              <a:defRPr/>
            </a:pPr>
            <a:r>
              <a:rPr lang="en-US" sz="2200" kern="0" dirty="0">
                <a:solidFill>
                  <a:schemeClr val="accent1">
                    <a:lumMod val="50000"/>
                  </a:schemeClr>
                </a:solidFill>
                <a:latin typeface="TitilliumText14L Bold"/>
                <a:ea typeface="ヒラギノ角ゴ ProN W6"/>
                <a:cs typeface="ヒラギノ角ゴ ProN W6"/>
                <a:sym typeface="TitilliumText14L Bold" charset="0"/>
              </a:rPr>
              <a:t>X-rays</a:t>
            </a: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High </a:t>
            </a:r>
            <a:r>
              <a:rPr lang="en-US" sz="2200" kern="0" dirty="0" smtClean="0">
                <a:ea typeface="ヒラギノ角ゴ ProN W6"/>
                <a:cs typeface="ヒラギノ角ゴ ProN W6"/>
                <a:sym typeface="TitilliumText14L Bold" charset="0"/>
              </a:rPr>
              <a:t>energy (</a:t>
            </a:r>
            <a:r>
              <a:rPr lang="en-US" sz="2200" kern="0" dirty="0" err="1" smtClean="0">
                <a:solidFill>
                  <a:srgbClr val="FF0000"/>
                </a:solidFill>
                <a:ea typeface="ヒラギノ角ゴ ProN W6"/>
                <a:cs typeface="ヒラギノ角ゴ ProN W6"/>
                <a:sym typeface="TitilliumText14L Bold" charset="0"/>
              </a:rPr>
              <a:t>keV</a:t>
            </a:r>
            <a:r>
              <a:rPr lang="en-US" sz="2200" kern="0" dirty="0" smtClean="0">
                <a:ea typeface="ヒラギノ角ゴ ProN W6"/>
                <a:cs typeface="ヒラギノ角ゴ ProN W6"/>
                <a:sym typeface="TitilliumText14L Bold" charset="0"/>
              </a:rPr>
              <a:t>)</a:t>
            </a:r>
            <a:endParaRPr lang="en-US" sz="2200" kern="0" dirty="0">
              <a:ea typeface="ヒラギノ角ゴ ProN W6"/>
              <a:cs typeface="ヒラギノ角ゴ ProN W6"/>
              <a:sym typeface="TitilliumText14L Bold" charset="0"/>
            </a:endParaRP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High flux (synchrotron</a:t>
            </a:r>
            <a:r>
              <a:rPr lang="en-US" sz="2200" kern="0" dirty="0" smtClean="0">
                <a:ea typeface="ヒラギノ角ゴ ProN W6"/>
                <a:cs typeface="ヒラギノ角ゴ ProN W6"/>
                <a:sym typeface="TitilliumText14L Bold" charset="0"/>
              </a:rPr>
              <a:t>) or lab</a:t>
            </a:r>
          </a:p>
          <a:p>
            <a:pPr marL="321391" indent="-321391">
              <a:spcBef>
                <a:spcPts val="703"/>
              </a:spcBef>
              <a:buClr>
                <a:srgbClr val="57ABE7"/>
              </a:buClr>
              <a:buSzPct val="125000"/>
              <a:buFont typeface="Lucida Grande"/>
              <a:buChar char="−"/>
              <a:defRPr/>
            </a:pPr>
            <a:r>
              <a:rPr lang="en-US" sz="2200" kern="0" dirty="0" smtClean="0">
                <a:solidFill>
                  <a:srgbClr val="008000"/>
                </a:solidFill>
                <a:ea typeface="ヒラギノ角ゴ ProN W6"/>
                <a:cs typeface="ヒラギノ角ゴ ProN W6"/>
                <a:sym typeface="TitilliumText14L Bold" charset="0"/>
              </a:rPr>
              <a:t>0.5Å </a:t>
            </a:r>
            <a:r>
              <a:rPr lang="en-US" sz="2200" kern="0" dirty="0">
                <a:solidFill>
                  <a:srgbClr val="008000"/>
                </a:solidFill>
                <a:ea typeface="ヒラギノ角ゴ ProN W6"/>
                <a:cs typeface="ヒラギノ角ゴ ProN W6"/>
                <a:sym typeface="TitilliumText14L Bold" charset="0"/>
              </a:rPr>
              <a:t>&gt; </a:t>
            </a:r>
            <a:r>
              <a:rPr lang="en-US" sz="2200" kern="0" dirty="0" err="1">
                <a:solidFill>
                  <a:srgbClr val="008000"/>
                </a:solidFill>
                <a:latin typeface="TitilliumText14L Bold"/>
                <a:ea typeface="ヒラギノ角ゴ ProN W6"/>
                <a:cs typeface="ヒラギノ角ゴ ProN W6"/>
                <a:sym typeface="TitilliumText14L Bold" charset="0"/>
              </a:rPr>
              <a:t>λ</a:t>
            </a:r>
            <a:r>
              <a:rPr lang="en-US" sz="2200" kern="0" dirty="0">
                <a:solidFill>
                  <a:srgbClr val="008000"/>
                </a:solidFill>
                <a:latin typeface="TitilliumText14L Bold"/>
                <a:ea typeface="ヒラギノ角ゴ ProN W6"/>
                <a:cs typeface="ヒラギノ角ゴ ProN W6"/>
                <a:sym typeface="TitilliumText14L Bold" charset="0"/>
              </a:rPr>
              <a:t> &gt;</a:t>
            </a:r>
            <a:r>
              <a:rPr lang="en-US" sz="2200" kern="0" dirty="0">
                <a:solidFill>
                  <a:srgbClr val="008000"/>
                </a:solidFill>
                <a:ea typeface="ヒラギノ角ゴ ProN W6"/>
                <a:cs typeface="ヒラギノ角ゴ ProN W6"/>
                <a:sym typeface="TitilliumText14L Bold" charset="0"/>
              </a:rPr>
              <a:t>15Å</a:t>
            </a: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energy </a:t>
            </a:r>
            <a:r>
              <a:rPr lang="en-US" sz="2200" kern="0" dirty="0" smtClean="0">
                <a:ea typeface="ヒラギノ角ゴ ProN W6"/>
                <a:cs typeface="ヒラギノ角ゴ ProN W6"/>
                <a:sym typeface="TitilliumText14L Bold" charset="0"/>
              </a:rPr>
              <a:t>radiation damage</a:t>
            </a:r>
          </a:p>
          <a:p>
            <a:pPr marL="321391" indent="-321391">
              <a:spcBef>
                <a:spcPts val="703"/>
              </a:spcBef>
              <a:buClr>
                <a:srgbClr val="57ABE7"/>
              </a:buClr>
              <a:buSzPct val="125000"/>
              <a:buFont typeface="Lucida Grande"/>
              <a:buChar char="−"/>
              <a:defRPr/>
            </a:pPr>
            <a:r>
              <a:rPr lang="en-US" sz="2200" kern="0" dirty="0" smtClean="0">
                <a:ea typeface="ヒラギノ角ゴ ProN W6"/>
                <a:cs typeface="ヒラギノ角ゴ ProN W6"/>
                <a:sym typeface="TitilliumText14L Bold" charset="0"/>
              </a:rPr>
              <a:t>Small samples</a:t>
            </a:r>
            <a:endParaRPr lang="en-US" sz="2200" kern="0" dirty="0">
              <a:ea typeface="ヒラギノ角ゴ ProN W6"/>
              <a:cs typeface="ヒラギノ角ゴ ProN W6"/>
              <a:sym typeface="TitilliumText14L Bold" charset="0"/>
            </a:endParaRP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Measure electron </a:t>
            </a:r>
            <a:r>
              <a:rPr lang="en-US" sz="2200" kern="0" dirty="0" smtClean="0">
                <a:ea typeface="ヒラギノ角ゴ ProN W6"/>
                <a:cs typeface="ヒラギノ角ゴ ProN W6"/>
                <a:sym typeface="TitilliumText14L Bold" charset="0"/>
              </a:rPr>
              <a:t>density and X-ray polarization</a:t>
            </a:r>
            <a:endParaRPr lang="en-US" sz="2200" kern="0" dirty="0">
              <a:ea typeface="ヒラギノ角ゴ ProN W6"/>
              <a:cs typeface="ヒラギノ角ゴ ProN W6"/>
              <a:sym typeface="TitilliumText14L Bold" charset="0"/>
            </a:endParaRP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Can’t see hydrogen</a:t>
            </a:r>
          </a:p>
          <a:p>
            <a:pPr marL="321391" indent="-321391">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surface specific (soft X</a:t>
            </a:r>
            <a:r>
              <a:rPr lang="en-US" sz="2200" kern="0" dirty="0" smtClean="0">
                <a:ea typeface="ヒラギノ角ゴ ProN W6"/>
                <a:cs typeface="ヒラギノ角ゴ ProN W6"/>
                <a:sym typeface="TitilliumText14L Bold" charset="0"/>
              </a:rPr>
              <a:t>)</a:t>
            </a:r>
          </a:p>
          <a:p>
            <a:pPr marL="321391" indent="-321391">
              <a:spcBef>
                <a:spcPts val="703"/>
              </a:spcBef>
              <a:buClr>
                <a:srgbClr val="57ABE7"/>
              </a:buClr>
              <a:buSzPct val="125000"/>
              <a:buFont typeface="Lucida Grande"/>
              <a:buChar char="−"/>
              <a:defRPr/>
            </a:pPr>
            <a:r>
              <a:rPr lang="en-US" sz="2200" kern="0" dirty="0" smtClean="0">
                <a:ea typeface="ヒラギノ角ゴ ProN W6"/>
                <a:cs typeface="ヒラギノ角ゴ ProN W6"/>
                <a:sym typeface="TitilliumText14L Bold" charset="0"/>
              </a:rPr>
              <a:t>wide </a:t>
            </a:r>
            <a:r>
              <a:rPr lang="en-US" sz="2200" kern="0" dirty="0">
                <a:ea typeface="ヒラギノ角ゴ ProN W6"/>
                <a:cs typeface="ヒラギノ角ゴ ProN W6"/>
                <a:sym typeface="TitilliumText14L Bold" charset="0"/>
              </a:rPr>
              <a:t>q-range = good resolution</a:t>
            </a:r>
          </a:p>
        </p:txBody>
      </p:sp>
      <p:sp>
        <p:nvSpPr>
          <p:cNvPr id="4" name="Rectangle 3"/>
          <p:cNvSpPr/>
          <p:nvPr/>
        </p:nvSpPr>
        <p:spPr>
          <a:xfrm>
            <a:off x="4723892" y="1454423"/>
            <a:ext cx="4050014" cy="4935470"/>
          </a:xfrm>
          <a:prstGeom prst="rect">
            <a:avLst/>
          </a:prstGeom>
        </p:spPr>
        <p:txBody>
          <a:bodyPr wrap="square" lIns="64277" tIns="32139" rIns="64277" bIns="32139">
            <a:spAutoFit/>
          </a:bodyPr>
          <a:lstStyle/>
          <a:p>
            <a:pPr>
              <a:spcBef>
                <a:spcPts val="703"/>
              </a:spcBef>
              <a:buClr>
                <a:srgbClr val="57ABE7"/>
              </a:buClr>
              <a:buSzPct val="125000"/>
              <a:defRPr/>
            </a:pPr>
            <a:r>
              <a:rPr lang="en-US" sz="2200" kern="0" dirty="0">
                <a:solidFill>
                  <a:srgbClr val="3C8C93"/>
                </a:solidFill>
                <a:latin typeface="TitilliumText14L Bold"/>
                <a:ea typeface="ヒラギノ角ゴ ProN W6"/>
                <a:cs typeface="ヒラギノ角ゴ ProN W6"/>
                <a:sym typeface="TitilliumText14L Bold" charset="0"/>
              </a:rPr>
              <a:t>Neutrons</a:t>
            </a:r>
          </a:p>
          <a:p>
            <a:pPr marL="361564" indent="-361564">
              <a:spcBef>
                <a:spcPts val="703"/>
              </a:spcBef>
              <a:buClr>
                <a:srgbClr val="57ABE7"/>
              </a:buClr>
              <a:buSzPct val="125000"/>
              <a:buFont typeface="Lucida Grande"/>
              <a:buChar char="−"/>
              <a:defRPr/>
            </a:pPr>
            <a:r>
              <a:rPr lang="en-US" sz="2200" kern="0" dirty="0">
                <a:latin typeface="TitilliumText14L Bold"/>
                <a:ea typeface="ヒラギノ角ゴ ProN W6"/>
                <a:cs typeface="ヒラギノ角ゴ ProN W6"/>
                <a:sym typeface="TitilliumText14L Bold" charset="0"/>
              </a:rPr>
              <a:t>Low </a:t>
            </a:r>
            <a:r>
              <a:rPr lang="en-US" sz="2200" kern="0" dirty="0" smtClean="0">
                <a:latin typeface="TitilliumText14L Bold"/>
                <a:ea typeface="ヒラギノ角ゴ ProN W6"/>
                <a:cs typeface="ヒラギノ角ゴ ProN W6"/>
                <a:sym typeface="TitilliumText14L Bold" charset="0"/>
              </a:rPr>
              <a:t>energy (</a:t>
            </a:r>
            <a:r>
              <a:rPr lang="en-US" sz="2200" kern="0" dirty="0" err="1" smtClean="0">
                <a:solidFill>
                  <a:srgbClr val="3366FF"/>
                </a:solidFill>
                <a:latin typeface="TitilliumText14L Bold"/>
                <a:ea typeface="ヒラギノ角ゴ ProN W6"/>
                <a:cs typeface="ヒラギノ角ゴ ProN W6"/>
                <a:sym typeface="TitilliumText14L Bold" charset="0"/>
              </a:rPr>
              <a:t>meV</a:t>
            </a:r>
            <a:r>
              <a:rPr lang="en-US" sz="2200" kern="0" dirty="0" smtClean="0">
                <a:latin typeface="TitilliumText14L Bold"/>
                <a:ea typeface="ヒラギノ角ゴ ProN W6"/>
                <a:cs typeface="ヒラギノ角ゴ ProN W6"/>
                <a:sym typeface="TitilliumText14L Bold" charset="0"/>
              </a:rPr>
              <a:t>)</a:t>
            </a:r>
            <a:endParaRPr lang="en-US" sz="2200" kern="0" dirty="0">
              <a:latin typeface="TitilliumText14L Bold"/>
              <a:ea typeface="ヒラギノ角ゴ ProN W6"/>
              <a:cs typeface="ヒラギノ角ゴ ProN W6"/>
              <a:sym typeface="TitilliumText14L Bold" charset="0"/>
            </a:endParaRPr>
          </a:p>
          <a:p>
            <a:pPr marL="361564" indent="-361564">
              <a:spcBef>
                <a:spcPts val="703"/>
              </a:spcBef>
              <a:buClr>
                <a:srgbClr val="57ABE7"/>
              </a:buClr>
              <a:buSzPct val="125000"/>
              <a:buFont typeface="Lucida Grande"/>
              <a:buChar char="−"/>
              <a:defRPr/>
            </a:pPr>
            <a:r>
              <a:rPr lang="en-US" sz="2200" kern="0" dirty="0">
                <a:latin typeface="TitilliumText14L Bold"/>
                <a:ea typeface="ヒラギノ角ゴ ProN W6"/>
                <a:cs typeface="ヒラギノ角ゴ ProN W6"/>
                <a:sym typeface="TitilliumText14L Bold" charset="0"/>
              </a:rPr>
              <a:t>Low flux (reactor,</a:t>
            </a:r>
            <a:r>
              <a:rPr lang="en-US" sz="2200" kern="0" dirty="0" smtClean="0">
                <a:latin typeface="TitilliumText14L Bold"/>
                <a:ea typeface="ヒラギノ角ゴ ProN W6"/>
                <a:cs typeface="ヒラギノ角ゴ ProN W6"/>
                <a:sym typeface="TitilliumText14L Bold" charset="0"/>
              </a:rPr>
              <a:t> </a:t>
            </a:r>
            <a:r>
              <a:rPr lang="en-US" sz="2200" kern="0" dirty="0" err="1" smtClean="0">
                <a:latin typeface="TitilliumText14L Bold"/>
                <a:ea typeface="ヒラギノ角ゴ ProN W6"/>
                <a:cs typeface="ヒラギノ角ゴ ProN W6"/>
                <a:sym typeface="TitilliumText14L Bold" charset="0"/>
              </a:rPr>
              <a:t>spallation</a:t>
            </a:r>
            <a:r>
              <a:rPr lang="en-US" sz="2200" kern="0" dirty="0" smtClean="0">
                <a:latin typeface="TitilliumText14L Bold"/>
                <a:ea typeface="ヒラギノ角ゴ ProN W6"/>
                <a:cs typeface="ヒラギノ角ゴ ProN W6"/>
                <a:sym typeface="TitilliumText14L Bold" charset="0"/>
              </a:rPr>
              <a:t>)</a:t>
            </a:r>
            <a:endParaRPr lang="en-US" sz="2200" kern="0" dirty="0">
              <a:latin typeface="TitilliumText14L Bold"/>
              <a:ea typeface="ヒラギノ角ゴ ProN W6"/>
              <a:cs typeface="ヒラギノ角ゴ ProN W6"/>
              <a:sym typeface="TitilliumText14L Bold" charset="0"/>
            </a:endParaRPr>
          </a:p>
          <a:p>
            <a:pPr marL="361564" indent="-361564">
              <a:spcBef>
                <a:spcPts val="703"/>
              </a:spcBef>
              <a:buClr>
                <a:srgbClr val="57ABE7"/>
              </a:buClr>
              <a:buSzPct val="125000"/>
              <a:buFont typeface="Lucida Grande"/>
              <a:buChar char="−"/>
              <a:defRPr/>
            </a:pPr>
            <a:r>
              <a:rPr lang="en-US" sz="2200" kern="0" dirty="0">
                <a:solidFill>
                  <a:srgbClr val="008000"/>
                </a:solidFill>
                <a:latin typeface="TitilliumText14L Bold"/>
                <a:ea typeface="ヒラギノ角ゴ ProN W6"/>
                <a:cs typeface="ヒラギノ角ゴ ProN W6"/>
                <a:sym typeface="TitilliumText14L Bold" charset="0"/>
              </a:rPr>
              <a:t>1Å &gt; </a:t>
            </a:r>
            <a:r>
              <a:rPr lang="en-US" sz="2200" kern="0" dirty="0" err="1">
                <a:solidFill>
                  <a:srgbClr val="008000"/>
                </a:solidFill>
                <a:latin typeface="TitilliumText14L Bold"/>
                <a:ea typeface="ヒラギノ角ゴ ProN W6"/>
                <a:cs typeface="ヒラギノ角ゴ ProN W6"/>
                <a:sym typeface="TitilliumText14L Bold" charset="0"/>
              </a:rPr>
              <a:t>λ</a:t>
            </a:r>
            <a:r>
              <a:rPr lang="en-US" sz="2200" kern="0" dirty="0">
                <a:solidFill>
                  <a:srgbClr val="008000"/>
                </a:solidFill>
                <a:latin typeface="TitilliumText14L Bold"/>
                <a:ea typeface="ヒラギノ角ゴ ProN W6"/>
                <a:cs typeface="ヒラギノ角ゴ ProN W6"/>
                <a:sym typeface="TitilliumText14L Bold" charset="0"/>
              </a:rPr>
              <a:t> &gt; 30Å</a:t>
            </a:r>
          </a:p>
          <a:p>
            <a:pPr marL="361564" indent="-361564">
              <a:spcBef>
                <a:spcPts val="703"/>
              </a:spcBef>
              <a:buClr>
                <a:srgbClr val="57ABE7"/>
              </a:buClr>
              <a:buSzPct val="125000"/>
              <a:buFont typeface="Lucida Grande"/>
              <a:buChar char="−"/>
              <a:defRPr/>
            </a:pPr>
            <a:r>
              <a:rPr lang="en-US" sz="2200" kern="0" dirty="0">
                <a:latin typeface="TitilliumText14L Bold"/>
                <a:ea typeface="ヒラギノ角ゴ ProN W6"/>
                <a:cs typeface="ヒラギノ角ゴ ProN W6"/>
                <a:sym typeface="TitilliumText14L Bold" charset="0"/>
              </a:rPr>
              <a:t>energy </a:t>
            </a:r>
            <a:r>
              <a:rPr lang="en-US" sz="2200" kern="0" dirty="0" smtClean="0">
                <a:latin typeface="TitilliumText14L Bold"/>
                <a:ea typeface="ヒラギノ角ゴ ProN W6"/>
                <a:cs typeface="ヒラギノ角ゴ ProN W6"/>
                <a:sym typeface="TitilliumText14L Bold" charset="0"/>
              </a:rPr>
              <a:t>Non-damaging</a:t>
            </a:r>
          </a:p>
          <a:p>
            <a:pPr marL="361564" indent="-361564">
              <a:spcBef>
                <a:spcPts val="703"/>
              </a:spcBef>
              <a:buClr>
                <a:srgbClr val="57ABE7"/>
              </a:buClr>
              <a:buSzPct val="125000"/>
              <a:buFont typeface="Lucida Grande"/>
              <a:buChar char="−"/>
              <a:defRPr/>
            </a:pPr>
            <a:r>
              <a:rPr lang="en-US" sz="2200" kern="0" dirty="0" smtClean="0">
                <a:latin typeface="TitilliumText14L Bold"/>
                <a:ea typeface="ヒラギノ角ゴ ProN W6"/>
                <a:cs typeface="ヒラギノ角ゴ ProN W6"/>
                <a:sym typeface="TitilliumText14L Bold" charset="0"/>
              </a:rPr>
              <a:t>Large samples</a:t>
            </a:r>
            <a:endParaRPr lang="en-US" sz="2200" kern="0" dirty="0">
              <a:latin typeface="TitilliumText14L Bold"/>
              <a:ea typeface="ヒラギノ角ゴ ProN W6"/>
              <a:cs typeface="ヒラギノ角ゴ ProN W6"/>
              <a:sym typeface="TitilliumText14L Bold" charset="0"/>
            </a:endParaRPr>
          </a:p>
          <a:p>
            <a:pPr marL="361564" indent="-361564">
              <a:spcBef>
                <a:spcPts val="703"/>
              </a:spcBef>
              <a:buClr>
                <a:srgbClr val="57ABE7"/>
              </a:buClr>
              <a:buSzPct val="125000"/>
              <a:buFont typeface="Lucida Grande"/>
              <a:buChar char="−"/>
              <a:defRPr/>
            </a:pPr>
            <a:r>
              <a:rPr lang="en-US" sz="2200" kern="0" dirty="0">
                <a:latin typeface="TitilliumText14L Bold"/>
                <a:ea typeface="ヒラギノ角ゴ ProN W6"/>
                <a:cs typeface="ヒラギノ角ゴ ProN W6"/>
                <a:sym typeface="TitilliumText14L Bold" charset="0"/>
              </a:rPr>
              <a:t>Nuclear isotope and </a:t>
            </a:r>
            <a:r>
              <a:rPr lang="en-US" sz="2200" kern="0" dirty="0" smtClean="0">
                <a:latin typeface="TitilliumText14L Bold"/>
                <a:ea typeface="ヒラギノ角ゴ ProN W6"/>
                <a:cs typeface="ヒラギノ角ゴ ProN W6"/>
                <a:sym typeface="TitilliumText14L Bold" charset="0"/>
              </a:rPr>
              <a:t>magnetic </a:t>
            </a:r>
            <a:r>
              <a:rPr lang="en-US" sz="2200" kern="0" dirty="0">
                <a:latin typeface="TitilliumText14L Bold"/>
                <a:ea typeface="ヒラギノ角ゴ ProN W6"/>
                <a:cs typeface="ヒラギノ角ゴ ProN W6"/>
                <a:sym typeface="TitilliumText14L Bold" charset="0"/>
              </a:rPr>
              <a:t>moment </a:t>
            </a:r>
            <a:r>
              <a:rPr lang="en-US" sz="2200" kern="0" dirty="0" smtClean="0">
                <a:latin typeface="TitilliumText14L Bold"/>
                <a:ea typeface="ヒラギノ角ゴ ProN W6"/>
                <a:cs typeface="ヒラギノ角ゴ ProN W6"/>
                <a:sym typeface="TitilliumText14L Bold" charset="0"/>
              </a:rPr>
              <a:t>sensitivity</a:t>
            </a:r>
          </a:p>
          <a:p>
            <a:pPr marL="361564" indent="-361564">
              <a:spcBef>
                <a:spcPts val="703"/>
              </a:spcBef>
              <a:buClr>
                <a:srgbClr val="57ABE7"/>
              </a:buClr>
              <a:buSzPct val="125000"/>
              <a:buFont typeface="Lucida Grande"/>
              <a:buChar char="−"/>
              <a:defRPr/>
            </a:pPr>
            <a:r>
              <a:rPr lang="en-US" sz="2200" kern="0" dirty="0" smtClean="0">
                <a:latin typeface="TitilliumText14L Bold"/>
                <a:ea typeface="ヒラギノ角ゴ ProN W6"/>
                <a:cs typeface="ヒラギノ角ゴ ProN W6"/>
                <a:sym typeface="TitilliumText14L Bold" charset="0"/>
              </a:rPr>
              <a:t>Can </a:t>
            </a:r>
            <a:r>
              <a:rPr lang="en-US" sz="2200" kern="0" dirty="0">
                <a:latin typeface="TitilliumText14L Bold"/>
                <a:ea typeface="ヒラギノ角ゴ ProN W6"/>
                <a:cs typeface="ヒラギノ角ゴ ProN W6"/>
                <a:sym typeface="TitilliumText14L Bold" charset="0"/>
              </a:rPr>
              <a:t>see hydrogen</a:t>
            </a:r>
          </a:p>
          <a:p>
            <a:pPr marL="361564" indent="-361564">
              <a:spcBef>
                <a:spcPts val="703"/>
              </a:spcBef>
              <a:buClr>
                <a:srgbClr val="57ABE7"/>
              </a:buClr>
              <a:buSzPct val="125000"/>
              <a:buFont typeface="Lucida Grande"/>
              <a:buChar char="−"/>
              <a:defRPr/>
            </a:pPr>
            <a:r>
              <a:rPr lang="en-US" sz="2200" kern="0" dirty="0" smtClean="0">
                <a:latin typeface="TitilliumText14L Bold"/>
                <a:ea typeface="ヒラギノ角ゴ ProN W6"/>
                <a:cs typeface="ヒラギノ角ゴ ProN W6"/>
                <a:sym typeface="TitilliumText14L Bold" charset="0"/>
              </a:rPr>
              <a:t>Penetrating (buried interfaces)</a:t>
            </a:r>
            <a:endParaRPr lang="en-US" sz="2200" kern="0" dirty="0">
              <a:latin typeface="TitilliumText14L Bold"/>
              <a:ea typeface="ヒラギノ角ゴ ProN W6"/>
              <a:cs typeface="ヒラギノ角ゴ ProN W6"/>
              <a:sym typeface="TitilliumText14L Bold" charset="0"/>
            </a:endParaRPr>
          </a:p>
          <a:p>
            <a:pPr marL="361564" indent="-361564">
              <a:spcBef>
                <a:spcPts val="703"/>
              </a:spcBef>
              <a:buClr>
                <a:srgbClr val="57ABE7"/>
              </a:buClr>
              <a:buSzPct val="125000"/>
              <a:buFont typeface="Lucida Grande"/>
              <a:buChar char="−"/>
              <a:defRPr/>
            </a:pPr>
            <a:r>
              <a:rPr lang="en-US" sz="2200" kern="0" dirty="0">
                <a:ea typeface="ヒラギノ角ゴ ProN W6"/>
                <a:cs typeface="ヒラギノ角ゴ ProN W6"/>
                <a:sym typeface="TitilliumText14L Bold" charset="0"/>
              </a:rPr>
              <a:t>small q-range = lower resolution</a:t>
            </a:r>
          </a:p>
        </p:txBody>
      </p:sp>
      <p:sp>
        <p:nvSpPr>
          <p:cNvPr id="5" name="Rectangle 7"/>
          <p:cNvSpPr>
            <a:spLocks/>
          </p:cNvSpPr>
          <p:nvPr/>
        </p:nvSpPr>
        <p:spPr bwMode="auto">
          <a:xfrm>
            <a:off x="142875" y="89326"/>
            <a:ext cx="8858250" cy="839391"/>
          </a:xfrm>
          <a:prstGeom prst="rect">
            <a:avLst/>
          </a:prstGeom>
          <a:noFill/>
          <a:ln w="12700">
            <a:noFill/>
            <a:miter lim="800000"/>
            <a:headEnd/>
            <a:tailEnd/>
          </a:ln>
        </p:spPr>
        <p:txBody>
          <a:bodyPr lIns="0" tIns="0" rIns="0" bIns="0" anchor="ctr">
            <a:prstTxWarp prst="textNoShape">
              <a:avLst/>
            </a:prstTxWarp>
          </a:bodyPr>
          <a:lstStyle/>
          <a:p>
            <a:pPr algn="ctr" defTabSz="641991" fontAlgn="base">
              <a:spcBef>
                <a:spcPct val="0"/>
              </a:spcBef>
              <a:spcAft>
                <a:spcPct val="0"/>
              </a:spcAft>
            </a:pPr>
            <a:r>
              <a:rPr lang="en-US" sz="3400" dirty="0" smtClean="0">
                <a:solidFill>
                  <a:srgbClr val="0044FE"/>
                </a:solidFill>
                <a:ea typeface="Gill Sans" pitchFamily="-109" charset="0"/>
                <a:cs typeface="Gill Sans" pitchFamily="-109" charset="0"/>
                <a:sym typeface="Gill Sans" pitchFamily="-109" charset="0"/>
              </a:rPr>
              <a:t>Difference of neutrons </a:t>
            </a:r>
            <a:r>
              <a:rPr lang="en-US" sz="3400" dirty="0">
                <a:solidFill>
                  <a:srgbClr val="0044FE"/>
                </a:solidFill>
                <a:ea typeface="Gill Sans" pitchFamily="-109" charset="0"/>
                <a:cs typeface="Gill Sans" pitchFamily="-109" charset="0"/>
                <a:sym typeface="Gill Sans" pitchFamily="-109" charset="0"/>
              </a:rPr>
              <a:t>and X-rays</a:t>
            </a:r>
          </a:p>
        </p:txBody>
      </p:sp>
    </p:spTree>
    <p:extLst>
      <p:ext uri="{BB962C8B-B14F-4D97-AF65-F5344CB8AC3E}">
        <p14:creationId xmlns:p14="http://schemas.microsoft.com/office/powerpoint/2010/main" val="592929567"/>
      </p:ext>
    </p:extLst>
  </p:cSld>
  <p:clrMapOvr>
    <a:masterClrMapping/>
  </p:clrMapOvr>
  <mc:AlternateContent xmlns:mc="http://schemas.openxmlformats.org/markup-compatibility/2006" xmlns:p14="http://schemas.microsoft.com/office/powerpoint/2010/main">
    <mc:Choice Requires="p14">
      <p:transition p14:dur="10">
        <p:dissolve/>
      </p:transition>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1"/>
          <p:cNvSpPr>
            <a:spLocks noGrp="1" noChangeArrowheads="1"/>
          </p:cNvSpPr>
          <p:nvPr>
            <p:ph type="title"/>
          </p:nvPr>
        </p:nvSpPr>
        <p:spPr>
          <a:xfrm>
            <a:off x="-17859" y="2455664"/>
            <a:ext cx="9170789" cy="1937742"/>
          </a:xfrm>
        </p:spPr>
        <p:txBody>
          <a:bodyPr/>
          <a:lstStyle/>
          <a:p>
            <a:pPr eaLnBrk="1" hangingPunct="1"/>
            <a:r>
              <a:rPr lang="en-US" sz="5000" dirty="0"/>
              <a:t>2.</a:t>
            </a:r>
            <a:r>
              <a:rPr lang="en-US" sz="5000" dirty="0" smtClean="0"/>
              <a:t> Small Angle </a:t>
            </a:r>
            <a:r>
              <a:rPr lang="en-US" sz="5000" dirty="0"/>
              <a:t>Scattering</a:t>
            </a:r>
            <a:r>
              <a:rPr lang="en-US" sz="5000" dirty="0" smtClean="0"/>
              <a:t/>
            </a:r>
            <a:br>
              <a:rPr lang="en-US" sz="5000" dirty="0" smtClean="0"/>
            </a:br>
            <a:r>
              <a:rPr lang="en-US" sz="5000" dirty="0" smtClean="0"/>
              <a:t>Regime</a:t>
            </a:r>
            <a:endParaRPr lang="en-US" sz="50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body" idx="1"/>
          </p:nvPr>
        </p:nvSpPr>
        <p:spPr>
          <a:xfrm>
            <a:off x="107156" y="1017984"/>
            <a:ext cx="8885039" cy="5840016"/>
          </a:xfrm>
        </p:spPr>
        <p:txBody>
          <a:bodyPr/>
          <a:lstStyle/>
          <a:p>
            <a:pPr marL="935128" lvl="1" eaLnBrk="1" hangingPunct="1">
              <a:buSzPct val="99000"/>
              <a:buFont typeface="Wingdings 2" pitchFamily="-112" charset="2"/>
              <a:buAutoNum type="arabicPeriod"/>
            </a:pPr>
            <a:r>
              <a:rPr lang="en-US" sz="2300" dirty="0" smtClean="0"/>
              <a:t>Fundamental Scattering Theory (Neutrons and X-rays)</a:t>
            </a:r>
          </a:p>
          <a:p>
            <a:pPr marL="935128" lvl="1" eaLnBrk="1" hangingPunct="1">
              <a:buSzPct val="99000"/>
              <a:buFont typeface="Wingdings 2" pitchFamily="-112" charset="2"/>
              <a:buAutoNum type="arabicPeriod"/>
            </a:pPr>
            <a:r>
              <a:rPr lang="en-US" sz="2300" dirty="0" smtClean="0"/>
              <a:t>Small Angle Scattering Regime</a:t>
            </a:r>
          </a:p>
          <a:p>
            <a:pPr marL="935128" lvl="1" eaLnBrk="1" hangingPunct="1">
              <a:buSzPct val="99000"/>
              <a:buFont typeface="Wingdings 2" pitchFamily="-112" charset="2"/>
              <a:buAutoNum type="arabicPeriod"/>
            </a:pPr>
            <a:r>
              <a:rPr lang="en-US" sz="2300" dirty="0"/>
              <a:t>References</a:t>
            </a:r>
          </a:p>
          <a:p>
            <a:pPr marL="935128" lvl="1" eaLnBrk="1" hangingPunct="1">
              <a:buSzPct val="99000"/>
              <a:buFont typeface="Wingdings 2" pitchFamily="-112" charset="2"/>
              <a:buAutoNum type="arabicPeriod"/>
            </a:pPr>
            <a:r>
              <a:rPr lang="en-US" sz="2300" dirty="0" smtClean="0"/>
              <a:t>Instrumentation </a:t>
            </a:r>
          </a:p>
        </p:txBody>
      </p:sp>
      <p:sp>
        <p:nvSpPr>
          <p:cNvPr id="969731" name="Rectangle 1"/>
          <p:cNvSpPr>
            <a:spLocks noGrp="1" noChangeArrowheads="1"/>
          </p:cNvSpPr>
          <p:nvPr>
            <p:ph type="title"/>
          </p:nvPr>
        </p:nvSpPr>
        <p:spPr>
          <a:xfrm>
            <a:off x="258966" y="312544"/>
            <a:ext cx="8304609" cy="759023"/>
          </a:xfrm>
        </p:spPr>
        <p:txBody>
          <a:bodyPr/>
          <a:lstStyle/>
          <a:p>
            <a:pPr eaLnBrk="1" hangingPunct="1"/>
            <a:r>
              <a:rPr lang="en-US" sz="5000" dirty="0" smtClean="0"/>
              <a:t>Outline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7858" name="Rectangle 1"/>
          <p:cNvSpPr>
            <a:spLocks noGrp="1" noChangeArrowheads="1"/>
          </p:cNvSpPr>
          <p:nvPr>
            <p:ph type="title"/>
          </p:nvPr>
        </p:nvSpPr>
        <p:spPr>
          <a:xfrm>
            <a:off x="258961" y="312539"/>
            <a:ext cx="8304609" cy="759023"/>
          </a:xfrm>
        </p:spPr>
        <p:txBody>
          <a:bodyPr/>
          <a:lstStyle/>
          <a:p>
            <a:pPr eaLnBrk="1" hangingPunct="1"/>
            <a:r>
              <a:rPr lang="en-US" sz="4000" dirty="0" smtClean="0"/>
              <a:t>Exact solution of step potential (QM)</a:t>
            </a:r>
          </a:p>
        </p:txBody>
      </p:sp>
      <p:sp>
        <p:nvSpPr>
          <p:cNvPr id="1017859" name="Rectangle 4"/>
          <p:cNvSpPr>
            <a:spLocks/>
          </p:cNvSpPr>
          <p:nvPr/>
        </p:nvSpPr>
        <p:spPr bwMode="auto">
          <a:xfrm>
            <a:off x="5392416" y="1708919"/>
            <a:ext cx="2743646" cy="40071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ea typeface="Gill Sans" pitchFamily="-112" charset="0"/>
                <a:cs typeface="Gill Sans" pitchFamily="-112" charset="0"/>
              </a:rPr>
              <a:t>Helmholtz equation:</a:t>
            </a:r>
          </a:p>
        </p:txBody>
      </p:sp>
      <p:pic>
        <p:nvPicPr>
          <p:cNvPr id="1017861" name="Picture 10" descr="latex-image-1.pdf"/>
          <p:cNvPicPr>
            <a:picLocks noChangeAspect="1"/>
          </p:cNvPicPr>
          <p:nvPr/>
        </p:nvPicPr>
        <p:blipFill>
          <a:blip r:embed="rId3"/>
          <a:srcRect/>
          <a:stretch>
            <a:fillRect/>
          </a:stretch>
        </p:blipFill>
        <p:spPr bwMode="auto">
          <a:xfrm>
            <a:off x="5132338" y="2319486"/>
            <a:ext cx="2946797" cy="375047"/>
          </a:xfrm>
          <a:prstGeom prst="rect">
            <a:avLst/>
          </a:prstGeom>
          <a:noFill/>
          <a:ln w="9525">
            <a:noFill/>
            <a:miter lim="800000"/>
            <a:headEnd/>
            <a:tailEnd/>
          </a:ln>
        </p:spPr>
      </p:pic>
      <p:pic>
        <p:nvPicPr>
          <p:cNvPr id="1017862" name="Picture 11" descr="latex-image-1.pdf"/>
          <p:cNvPicPr>
            <a:picLocks noChangeAspect="1"/>
          </p:cNvPicPr>
          <p:nvPr/>
        </p:nvPicPr>
        <p:blipFill>
          <a:blip r:embed="rId4"/>
          <a:srcRect/>
          <a:stretch>
            <a:fillRect/>
          </a:stretch>
        </p:blipFill>
        <p:spPr bwMode="auto">
          <a:xfrm>
            <a:off x="5089922" y="3088556"/>
            <a:ext cx="3420070" cy="669727"/>
          </a:xfrm>
          <a:prstGeom prst="rect">
            <a:avLst/>
          </a:prstGeom>
          <a:noFill/>
          <a:ln w="9525">
            <a:noFill/>
            <a:miter lim="800000"/>
            <a:headEnd/>
            <a:tailEnd/>
          </a:ln>
        </p:spPr>
      </p:pic>
      <p:sp>
        <p:nvSpPr>
          <p:cNvPr id="1017864" name="Rectangle 6"/>
          <p:cNvSpPr>
            <a:spLocks/>
          </p:cNvSpPr>
          <p:nvPr/>
        </p:nvSpPr>
        <p:spPr bwMode="auto">
          <a:xfrm>
            <a:off x="5214937" y="4816451"/>
            <a:ext cx="2626445" cy="40071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ea typeface="Gill Sans" pitchFamily="-112" charset="0"/>
                <a:cs typeface="Gill Sans" pitchFamily="-112" charset="0"/>
              </a:rPr>
              <a:t>Complete Solution:</a:t>
            </a:r>
          </a:p>
        </p:txBody>
      </p:sp>
      <p:pic>
        <p:nvPicPr>
          <p:cNvPr id="1017865" name="Picture 15" descr="latex-image-1.pdf"/>
          <p:cNvPicPr>
            <a:picLocks noChangeAspect="1"/>
          </p:cNvPicPr>
          <p:nvPr/>
        </p:nvPicPr>
        <p:blipFill>
          <a:blip r:embed="rId5"/>
          <a:srcRect/>
          <a:stretch>
            <a:fillRect/>
          </a:stretch>
        </p:blipFill>
        <p:spPr bwMode="auto">
          <a:xfrm>
            <a:off x="392906" y="5786438"/>
            <a:ext cx="1803797" cy="714375"/>
          </a:xfrm>
          <a:prstGeom prst="rect">
            <a:avLst/>
          </a:prstGeom>
          <a:noFill/>
          <a:ln w="9525">
            <a:noFill/>
            <a:miter lim="800000"/>
            <a:headEnd/>
            <a:tailEnd/>
          </a:ln>
        </p:spPr>
      </p:pic>
      <p:pic>
        <p:nvPicPr>
          <p:cNvPr id="1017866" name="Picture 16" descr="latex-image-1.pdf"/>
          <p:cNvPicPr>
            <a:picLocks noChangeAspect="1"/>
          </p:cNvPicPr>
          <p:nvPr/>
        </p:nvPicPr>
        <p:blipFill>
          <a:blip r:embed="rId6"/>
          <a:srcRect/>
          <a:stretch>
            <a:fillRect/>
          </a:stretch>
        </p:blipFill>
        <p:spPr bwMode="auto">
          <a:xfrm>
            <a:off x="3381003" y="5668119"/>
            <a:ext cx="5509617" cy="982266"/>
          </a:xfrm>
          <a:prstGeom prst="rect">
            <a:avLst/>
          </a:prstGeom>
          <a:noFill/>
          <a:ln w="9525">
            <a:noFill/>
            <a:miter lim="800000"/>
            <a:headEnd/>
            <a:tailEnd/>
          </a:ln>
        </p:spPr>
      </p:pic>
      <p:pic>
        <p:nvPicPr>
          <p:cNvPr id="1017867" name="Picture 11" descr="StepPotential.ai"/>
          <p:cNvPicPr>
            <a:picLocks noChangeAspect="1"/>
          </p:cNvPicPr>
          <p:nvPr/>
        </p:nvPicPr>
        <p:blipFill>
          <a:blip r:embed="rId7"/>
          <a:srcRect/>
          <a:stretch>
            <a:fillRect/>
          </a:stretch>
        </p:blipFill>
        <p:spPr bwMode="auto">
          <a:xfrm>
            <a:off x="446485" y="1339453"/>
            <a:ext cx="3964781" cy="1982391"/>
          </a:xfrm>
          <a:prstGeom prst="rect">
            <a:avLst/>
          </a:prstGeom>
          <a:noFill/>
          <a:ln w="9525">
            <a:noFill/>
            <a:miter lim="800000"/>
            <a:headEnd/>
            <a:tailEnd/>
          </a:ln>
        </p:spPr>
      </p:pic>
      <p:sp>
        <p:nvSpPr>
          <p:cNvPr id="12" name="Rectangle 6"/>
          <p:cNvSpPr>
            <a:spLocks/>
          </p:cNvSpPr>
          <p:nvPr/>
        </p:nvSpPr>
        <p:spPr bwMode="auto">
          <a:xfrm>
            <a:off x="822524" y="3539302"/>
            <a:ext cx="2360998"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solidFill>
                  <a:schemeClr val="tx1"/>
                </a:solidFill>
                <a:ea typeface="Gill Sans" pitchFamily="-109" charset="0"/>
                <a:cs typeface="Gill Sans" pitchFamily="-109" charset="0"/>
              </a:rPr>
              <a:t>Fresnel functions:</a:t>
            </a:r>
          </a:p>
        </p:txBody>
      </p:sp>
      <p:pic>
        <p:nvPicPr>
          <p:cNvPr id="13" name="Picture 12" descr="latex-image-1.pdf"/>
          <p:cNvPicPr>
            <a:picLocks noChangeAspect="1"/>
          </p:cNvPicPr>
          <p:nvPr/>
        </p:nvPicPr>
        <p:blipFill>
          <a:blip r:embed="rId8"/>
          <a:srcRect/>
          <a:stretch>
            <a:fillRect/>
          </a:stretch>
        </p:blipFill>
        <p:spPr bwMode="auto">
          <a:xfrm>
            <a:off x="258961" y="4224472"/>
            <a:ext cx="4152305" cy="11839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1"/>
          <p:cNvSpPr>
            <a:spLocks noGrp="1" noChangeArrowheads="1"/>
          </p:cNvSpPr>
          <p:nvPr>
            <p:ph type="title"/>
          </p:nvPr>
        </p:nvSpPr>
        <p:spPr>
          <a:xfrm>
            <a:off x="437557" y="312542"/>
            <a:ext cx="8099227" cy="759023"/>
          </a:xfrm>
        </p:spPr>
        <p:txBody>
          <a:bodyPr/>
          <a:lstStyle/>
          <a:p>
            <a:pPr eaLnBrk="1" hangingPunct="1"/>
            <a:r>
              <a:rPr lang="en-US" sz="5000" dirty="0"/>
              <a:t>Scattering length density</a:t>
            </a:r>
          </a:p>
        </p:txBody>
      </p:sp>
      <p:sp>
        <p:nvSpPr>
          <p:cNvPr id="978947" name="Rectangle 6"/>
          <p:cNvSpPr>
            <a:spLocks/>
          </p:cNvSpPr>
          <p:nvPr/>
        </p:nvSpPr>
        <p:spPr bwMode="auto">
          <a:xfrm>
            <a:off x="607221" y="1828886"/>
            <a:ext cx="7929563" cy="620613"/>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1900" dirty="0" smtClean="0">
                <a:solidFill>
                  <a:srgbClr val="000000"/>
                </a:solidFill>
                <a:ea typeface="Gill Sans" pitchFamily="-112" charset="0"/>
                <a:cs typeface="Gill Sans" pitchFamily="-112" charset="0"/>
                <a:sym typeface="Gill Sans" pitchFamily="-112" charset="0"/>
              </a:rPr>
              <a:t>For small angle scattering the positions of individual atoms are not resolved,</a:t>
            </a:r>
          </a:p>
          <a:p>
            <a:pPr algn="ctr" defTabSz="642915" fontAlgn="base">
              <a:spcBef>
                <a:spcPct val="0"/>
              </a:spcBef>
              <a:spcAft>
                <a:spcPct val="0"/>
              </a:spcAft>
            </a:pPr>
            <a:r>
              <a:rPr lang="en-US" sz="1900" dirty="0" smtClean="0">
                <a:solidFill>
                  <a:srgbClr val="000000"/>
                </a:solidFill>
                <a:ea typeface="Gill Sans" pitchFamily="-112" charset="0"/>
                <a:cs typeface="Gill Sans" pitchFamily="-112" charset="0"/>
                <a:sym typeface="Gill Sans" pitchFamily="-112" charset="0"/>
              </a:rPr>
              <a:t>Therefore the mean scattering length density (SLD) </a:t>
            </a:r>
            <a:r>
              <a:rPr lang="en-US" sz="1900" dirty="0" err="1" smtClean="0">
                <a:solidFill>
                  <a:srgbClr val="000000"/>
                </a:solidFill>
                <a:ea typeface="Gill Sans" pitchFamily="-112" charset="0"/>
                <a:cs typeface="Gill Sans" pitchFamily="-112" charset="0"/>
                <a:sym typeface="Gill Sans" pitchFamily="-112" charset="0"/>
              </a:rPr>
              <a:t>N</a:t>
            </a:r>
            <a:r>
              <a:rPr lang="en-US" sz="1900" baseline="-25000" dirty="0" err="1" smtClean="0">
                <a:solidFill>
                  <a:srgbClr val="000000"/>
                </a:solidFill>
                <a:ea typeface="Gill Sans" pitchFamily="-112" charset="0"/>
                <a:cs typeface="Gill Sans" pitchFamily="-112" charset="0"/>
                <a:sym typeface="Gill Sans" pitchFamily="-112" charset="0"/>
              </a:rPr>
              <a:t>b</a:t>
            </a:r>
            <a:r>
              <a:rPr lang="en-US" sz="1900" dirty="0" smtClean="0">
                <a:solidFill>
                  <a:srgbClr val="000000"/>
                </a:solidFill>
                <a:ea typeface="Gill Sans" pitchFamily="-112" charset="0"/>
                <a:cs typeface="Gill Sans" pitchFamily="-112" charset="0"/>
                <a:sym typeface="Gill Sans" pitchFamily="-112" charset="0"/>
              </a:rPr>
              <a:t> is seen:</a:t>
            </a:r>
          </a:p>
        </p:txBody>
      </p:sp>
      <p:sp>
        <p:nvSpPr>
          <p:cNvPr id="978948" name="Rectangle 6"/>
          <p:cNvSpPr>
            <a:spLocks/>
          </p:cNvSpPr>
          <p:nvPr/>
        </p:nvSpPr>
        <p:spPr bwMode="auto">
          <a:xfrm>
            <a:off x="450311" y="2486479"/>
            <a:ext cx="3000375" cy="620613"/>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1900" dirty="0" smtClean="0">
                <a:solidFill>
                  <a:srgbClr val="000000"/>
                </a:solidFill>
                <a:ea typeface="Gill Sans" pitchFamily="-112" charset="0"/>
                <a:cs typeface="Gill Sans" pitchFamily="-112" charset="0"/>
                <a:sym typeface="Gill Sans" pitchFamily="-112" charset="0"/>
              </a:rPr>
              <a:t>Optical refractive index:</a:t>
            </a:r>
          </a:p>
        </p:txBody>
      </p:sp>
      <p:pic>
        <p:nvPicPr>
          <p:cNvPr id="978949" name="Picture 8" descr="latex-image-1.pdf"/>
          <p:cNvPicPr>
            <a:picLocks noChangeAspect="1"/>
          </p:cNvPicPr>
          <p:nvPr/>
        </p:nvPicPr>
        <p:blipFill>
          <a:blip r:embed="rId3"/>
          <a:srcRect/>
          <a:stretch>
            <a:fillRect/>
          </a:stretch>
        </p:blipFill>
        <p:spPr bwMode="auto">
          <a:xfrm>
            <a:off x="4373962" y="3269471"/>
            <a:ext cx="3125391" cy="723305"/>
          </a:xfrm>
          <a:prstGeom prst="rect">
            <a:avLst/>
          </a:prstGeom>
          <a:noFill/>
          <a:ln w="9525">
            <a:noFill/>
            <a:miter lim="800000"/>
            <a:headEnd/>
            <a:tailEnd/>
          </a:ln>
        </p:spPr>
      </p:pic>
      <p:cxnSp>
        <p:nvCxnSpPr>
          <p:cNvPr id="978951" name="Straight Arrow Connector 12"/>
          <p:cNvCxnSpPr>
            <a:cxnSpLocks noChangeShapeType="1"/>
          </p:cNvCxnSpPr>
          <p:nvPr/>
        </p:nvCxnSpPr>
        <p:spPr bwMode="auto">
          <a:xfrm flipH="1" flipV="1">
            <a:off x="7499353" y="3840718"/>
            <a:ext cx="262769" cy="407479"/>
          </a:xfrm>
          <a:prstGeom prst="straightConnector1">
            <a:avLst/>
          </a:prstGeom>
          <a:noFill/>
          <a:ln w="25400">
            <a:solidFill>
              <a:srgbClr val="000000"/>
            </a:solidFill>
            <a:round/>
            <a:headEnd/>
            <a:tailEnd type="arrow" w="med" len="med"/>
          </a:ln>
        </p:spPr>
      </p:cxnSp>
      <p:sp>
        <p:nvSpPr>
          <p:cNvPr id="978952" name="Rectangle 4"/>
          <p:cNvSpPr>
            <a:spLocks/>
          </p:cNvSpPr>
          <p:nvPr/>
        </p:nvSpPr>
        <p:spPr bwMode="auto">
          <a:xfrm>
            <a:off x="6272637" y="4350927"/>
            <a:ext cx="2453432" cy="324818"/>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Absorption coefficient</a:t>
            </a:r>
          </a:p>
        </p:txBody>
      </p:sp>
      <p:cxnSp>
        <p:nvCxnSpPr>
          <p:cNvPr id="978953" name="Straight Arrow Connector 21"/>
          <p:cNvCxnSpPr>
            <a:cxnSpLocks noChangeShapeType="1"/>
          </p:cNvCxnSpPr>
          <p:nvPr/>
        </p:nvCxnSpPr>
        <p:spPr bwMode="auto">
          <a:xfrm rot="10800000" flipV="1">
            <a:off x="6249194" y="3135527"/>
            <a:ext cx="428625" cy="321469"/>
          </a:xfrm>
          <a:prstGeom prst="straightConnector1">
            <a:avLst/>
          </a:prstGeom>
          <a:noFill/>
          <a:ln w="25400">
            <a:solidFill>
              <a:srgbClr val="000000"/>
            </a:solidFill>
            <a:round/>
            <a:headEnd/>
            <a:tailEnd type="arrow" w="med" len="med"/>
          </a:ln>
        </p:spPr>
      </p:cxnSp>
      <p:sp>
        <p:nvSpPr>
          <p:cNvPr id="978954" name="Rectangle 4"/>
          <p:cNvSpPr>
            <a:spLocks/>
          </p:cNvSpPr>
          <p:nvPr/>
        </p:nvSpPr>
        <p:spPr bwMode="auto">
          <a:xfrm>
            <a:off x="6731398" y="2921214"/>
            <a:ext cx="459879" cy="324818"/>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SLD</a:t>
            </a:r>
          </a:p>
        </p:txBody>
      </p:sp>
      <p:pic>
        <p:nvPicPr>
          <p:cNvPr id="978955" name="Picture 29" descr="latex-image-1.pdf"/>
          <p:cNvPicPr>
            <a:picLocks noChangeAspect="1"/>
          </p:cNvPicPr>
          <p:nvPr/>
        </p:nvPicPr>
        <p:blipFill>
          <a:blip r:embed="rId4"/>
          <a:srcRect/>
          <a:stretch>
            <a:fillRect/>
          </a:stretch>
        </p:blipFill>
        <p:spPr bwMode="auto">
          <a:xfrm>
            <a:off x="691412" y="3275114"/>
            <a:ext cx="2518172" cy="803672"/>
          </a:xfrm>
          <a:prstGeom prst="rect">
            <a:avLst/>
          </a:prstGeom>
          <a:noFill/>
          <a:ln w="9525">
            <a:noFill/>
            <a:miter lim="800000"/>
            <a:headEnd/>
            <a:tailEnd/>
          </a:ln>
        </p:spPr>
      </p:pic>
      <p:pic>
        <p:nvPicPr>
          <p:cNvPr id="12" name="Picture 11" descr="latex-image-1.pdf"/>
          <p:cNvPicPr>
            <a:picLocks noChangeAspect="1"/>
          </p:cNvPicPr>
          <p:nvPr/>
        </p:nvPicPr>
        <p:blipFill>
          <a:blip r:embed="rId5"/>
          <a:stretch>
            <a:fillRect/>
          </a:stretch>
        </p:blipFill>
        <p:spPr>
          <a:xfrm>
            <a:off x="805262" y="6338888"/>
            <a:ext cx="3568700" cy="304800"/>
          </a:xfrm>
          <a:prstGeom prst="rect">
            <a:avLst/>
          </a:prstGeom>
        </p:spPr>
      </p:pic>
      <p:sp>
        <p:nvSpPr>
          <p:cNvPr id="13" name="Rectangle 4"/>
          <p:cNvSpPr>
            <a:spLocks/>
          </p:cNvSpPr>
          <p:nvPr/>
        </p:nvSpPr>
        <p:spPr bwMode="auto">
          <a:xfrm>
            <a:off x="2034894" y="5464711"/>
            <a:ext cx="1109435"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Neutrons:</a:t>
            </a:r>
          </a:p>
        </p:txBody>
      </p:sp>
      <p:sp>
        <p:nvSpPr>
          <p:cNvPr id="14" name="Rectangle 4"/>
          <p:cNvSpPr>
            <a:spLocks/>
          </p:cNvSpPr>
          <p:nvPr/>
        </p:nvSpPr>
        <p:spPr bwMode="auto">
          <a:xfrm>
            <a:off x="6571160" y="5464711"/>
            <a:ext cx="771493"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X-rays:</a:t>
            </a:r>
          </a:p>
        </p:txBody>
      </p:sp>
      <p:pic>
        <p:nvPicPr>
          <p:cNvPr id="15" name="Picture 14" descr="latex-image-1.pdf"/>
          <p:cNvPicPr>
            <a:picLocks noChangeAspect="1"/>
          </p:cNvPicPr>
          <p:nvPr/>
        </p:nvPicPr>
        <p:blipFill>
          <a:blip r:embed="rId6"/>
          <a:stretch>
            <a:fillRect/>
          </a:stretch>
        </p:blipFill>
        <p:spPr>
          <a:xfrm>
            <a:off x="5715003" y="6338888"/>
            <a:ext cx="2565400" cy="304800"/>
          </a:xfrm>
          <a:prstGeom prst="rect">
            <a:avLst/>
          </a:prstGeom>
        </p:spPr>
      </p:pic>
      <p:sp>
        <p:nvSpPr>
          <p:cNvPr id="16" name="Rectangle 4"/>
          <p:cNvSpPr>
            <a:spLocks/>
          </p:cNvSpPr>
          <p:nvPr/>
        </p:nvSpPr>
        <p:spPr bwMode="auto">
          <a:xfrm>
            <a:off x="971110" y="1105644"/>
            <a:ext cx="6987465" cy="615553"/>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b="1" dirty="0" smtClean="0">
                <a:solidFill>
                  <a:srgbClr val="0000FF"/>
                </a:solidFill>
                <a:ea typeface="Gill Sans" pitchFamily="-112" charset="0"/>
                <a:cs typeface="Gill Sans" pitchFamily="-112" charset="0"/>
                <a:sym typeface="Gill Sans" pitchFamily="-112" charset="0"/>
              </a:rPr>
              <a:t>Neutron, X-rays and light scattering at small angles</a:t>
            </a:r>
          </a:p>
          <a:p>
            <a:pPr algn="ctr" defTabSz="642915" fontAlgn="base">
              <a:spcBef>
                <a:spcPct val="0"/>
              </a:spcBef>
              <a:spcAft>
                <a:spcPct val="0"/>
              </a:spcAft>
            </a:pPr>
            <a:r>
              <a:rPr lang="en-US" sz="2000" b="1" dirty="0" smtClean="0">
                <a:solidFill>
                  <a:srgbClr val="0000FF"/>
                </a:solidFill>
                <a:ea typeface="Gill Sans" pitchFamily="-112" charset="0"/>
                <a:cs typeface="Gill Sans" pitchFamily="-112" charset="0"/>
                <a:sym typeface="Gill Sans" pitchFamily="-112" charset="0"/>
              </a:rPr>
              <a:t>can be described by the same mathematical equation!</a:t>
            </a:r>
            <a:endParaRPr lang="en-US" sz="2000" b="1" dirty="0">
              <a:solidFill>
                <a:srgbClr val="0000FF"/>
              </a:solidFill>
              <a:ea typeface="Gill Sans" pitchFamily="-112" charset="0"/>
              <a:cs typeface="Gill Sans" pitchFamily="-112" charset="0"/>
              <a:sym typeface="Gill Sans" pitchFamily="-112" charset="0"/>
            </a:endParaRPr>
          </a:p>
        </p:txBody>
      </p:sp>
      <p:pic>
        <p:nvPicPr>
          <p:cNvPr id="2" name="Picture 1"/>
          <p:cNvPicPr>
            <a:picLocks noChangeAspect="1"/>
          </p:cNvPicPr>
          <p:nvPr/>
        </p:nvPicPr>
        <p:blipFill>
          <a:blip r:embed="rId7"/>
          <a:stretch>
            <a:fillRect/>
          </a:stretch>
        </p:blipFill>
        <p:spPr>
          <a:xfrm>
            <a:off x="805262" y="5871608"/>
            <a:ext cx="2095500" cy="266700"/>
          </a:xfrm>
          <a:prstGeom prst="rect">
            <a:avLst/>
          </a:prstGeom>
        </p:spPr>
      </p:pic>
      <p:pic>
        <p:nvPicPr>
          <p:cNvPr id="3" name="Picture 2"/>
          <p:cNvPicPr>
            <a:picLocks noChangeAspect="1"/>
          </p:cNvPicPr>
          <p:nvPr/>
        </p:nvPicPr>
        <p:blipFill>
          <a:blip r:embed="rId8"/>
          <a:stretch>
            <a:fillRect/>
          </a:stretch>
        </p:blipFill>
        <p:spPr>
          <a:xfrm>
            <a:off x="5588985" y="5828629"/>
            <a:ext cx="2489200" cy="304800"/>
          </a:xfrm>
          <a:prstGeom prst="rect">
            <a:avLst/>
          </a:prstGeom>
        </p:spPr>
      </p:pic>
      <p:cxnSp>
        <p:nvCxnSpPr>
          <p:cNvPr id="20" name="Straight Arrow Connector 12"/>
          <p:cNvCxnSpPr>
            <a:cxnSpLocks noChangeShapeType="1"/>
          </p:cNvCxnSpPr>
          <p:nvPr/>
        </p:nvCxnSpPr>
        <p:spPr bwMode="auto">
          <a:xfrm>
            <a:off x="5882366" y="5166732"/>
            <a:ext cx="619972" cy="681169"/>
          </a:xfrm>
          <a:prstGeom prst="straightConnector1">
            <a:avLst/>
          </a:prstGeom>
          <a:noFill/>
          <a:ln w="25400">
            <a:solidFill>
              <a:srgbClr val="000000"/>
            </a:solidFill>
            <a:round/>
            <a:headEnd/>
            <a:tailEnd type="arrow" w="med" len="med"/>
          </a:ln>
        </p:spPr>
      </p:cxnSp>
      <p:sp>
        <p:nvSpPr>
          <p:cNvPr id="23" name="Rectangle 4"/>
          <p:cNvSpPr>
            <a:spLocks/>
          </p:cNvSpPr>
          <p:nvPr/>
        </p:nvSpPr>
        <p:spPr bwMode="auto">
          <a:xfrm>
            <a:off x="2958234" y="4896052"/>
            <a:ext cx="2978423" cy="323165"/>
          </a:xfrm>
          <a:prstGeom prst="rect">
            <a:avLst/>
          </a:prstGeom>
          <a:noFill/>
          <a:ln w="12700">
            <a:noFill/>
            <a:miter lim="800000"/>
            <a:headEnd/>
            <a:tailEnd/>
          </a:ln>
        </p:spPr>
        <p:txBody>
          <a:bodyPr wrap="square" lIns="0" tIns="0" rIns="0" bIns="0" anchor="ctr">
            <a:prstTxWarp prst="textNoShape">
              <a:avLst/>
            </a:prstTxWarp>
            <a:spAutoFit/>
          </a:bodyPr>
          <a:lstStyle/>
          <a:p>
            <a:pPr algn="ctr" defTabSz="642915"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Classical electron radius</a:t>
            </a:r>
            <a:endParaRPr lang="en-US" sz="2100" dirty="0" smtClean="0">
              <a:solidFill>
                <a:srgbClr val="000000"/>
              </a:solidFill>
              <a:ea typeface="Gill Sans" pitchFamily="-112" charset="0"/>
              <a:cs typeface="Gill Sans" pitchFamily="-112" charset="0"/>
              <a:sym typeface="Gill Sans" pitchFamily="-112" charset="0"/>
            </a:endParaRPr>
          </a:p>
        </p:txBody>
      </p:sp>
      <p:cxnSp>
        <p:nvCxnSpPr>
          <p:cNvPr id="24" name="Straight Arrow Connector 12"/>
          <p:cNvCxnSpPr>
            <a:cxnSpLocks noChangeShapeType="1"/>
          </p:cNvCxnSpPr>
          <p:nvPr/>
        </p:nvCxnSpPr>
        <p:spPr bwMode="auto">
          <a:xfrm flipH="1">
            <a:off x="8023839" y="5380932"/>
            <a:ext cx="54346" cy="348045"/>
          </a:xfrm>
          <a:prstGeom prst="straightConnector1">
            <a:avLst/>
          </a:prstGeom>
          <a:noFill/>
          <a:ln w="25400">
            <a:solidFill>
              <a:srgbClr val="000000"/>
            </a:solidFill>
            <a:round/>
            <a:headEnd/>
            <a:tailEnd type="arrow" w="med" len="med"/>
          </a:ln>
        </p:spPr>
      </p:cxnSp>
      <p:sp>
        <p:nvSpPr>
          <p:cNvPr id="27" name="Rectangle 4"/>
          <p:cNvSpPr>
            <a:spLocks/>
          </p:cNvSpPr>
          <p:nvPr/>
        </p:nvSpPr>
        <p:spPr bwMode="auto">
          <a:xfrm>
            <a:off x="7055509" y="4888401"/>
            <a:ext cx="1936660" cy="330816"/>
          </a:xfrm>
          <a:prstGeom prst="rect">
            <a:avLst/>
          </a:prstGeom>
          <a:noFill/>
          <a:ln w="12700">
            <a:noFill/>
            <a:miter lim="800000"/>
            <a:headEnd/>
            <a:tailEnd/>
          </a:ln>
        </p:spPr>
        <p:txBody>
          <a:bodyPr wrap="square" lIns="0" tIns="0" rIns="0" bIns="0" anchor="ctr">
            <a:prstTxWarp prst="textNoShape">
              <a:avLst/>
            </a:prstTxWarp>
            <a:spAutoFit/>
          </a:bodyPr>
          <a:lstStyle/>
          <a:p>
            <a:pPr algn="ctr" defTabSz="642915"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Atomic number</a:t>
            </a:r>
            <a:endParaRPr lang="en-US" sz="2100" dirty="0" smtClean="0">
              <a:solidFill>
                <a:srgbClr val="000000"/>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1"/>
          <p:cNvSpPr>
            <a:spLocks noGrp="1" noChangeArrowheads="1"/>
          </p:cNvSpPr>
          <p:nvPr>
            <p:ph type="title"/>
          </p:nvPr>
        </p:nvSpPr>
        <p:spPr>
          <a:xfrm>
            <a:off x="437557" y="312542"/>
            <a:ext cx="8099227" cy="759023"/>
          </a:xfrm>
        </p:spPr>
        <p:txBody>
          <a:bodyPr/>
          <a:lstStyle/>
          <a:p>
            <a:pPr eaLnBrk="1" hangingPunct="1"/>
            <a:r>
              <a:rPr lang="en-US" sz="5000" dirty="0" smtClean="0"/>
              <a:t>Total Reflection</a:t>
            </a:r>
            <a:endParaRPr lang="en-US" sz="5000" dirty="0"/>
          </a:p>
        </p:txBody>
      </p:sp>
      <p:sp>
        <p:nvSpPr>
          <p:cNvPr id="12" name="Text Box 2"/>
          <p:cNvSpPr txBox="1">
            <a:spLocks noChangeArrowheads="1"/>
          </p:cNvSpPr>
          <p:nvPr/>
        </p:nvSpPr>
        <p:spPr bwMode="auto">
          <a:xfrm>
            <a:off x="533400" y="1577975"/>
            <a:ext cx="7924800" cy="646113"/>
          </a:xfrm>
          <a:prstGeom prst="rect">
            <a:avLst/>
          </a:prstGeom>
          <a:noFill/>
          <a:ln w="9525">
            <a:noFill/>
            <a:miter lim="800000"/>
            <a:headEnd/>
            <a:tailEnd/>
          </a:ln>
        </p:spPr>
        <p:txBody>
          <a:bodyPr>
            <a:prstTxWarp prst="textNoShape">
              <a:avLst/>
            </a:prstTxWarp>
            <a:spAutoFit/>
          </a:bodyPr>
          <a:lstStyle/>
          <a:p>
            <a:r>
              <a:rPr lang="en-GB" dirty="0">
                <a:solidFill>
                  <a:srgbClr val="000000"/>
                </a:solidFill>
                <a:ea typeface="Century Gothic" pitchFamily="-112" charset="0"/>
                <a:cs typeface="Century Gothic" pitchFamily="-112" charset="0"/>
              </a:rPr>
              <a:t>For both kinds of radiation the refractive index is a function of the scattering length density and wavelength.</a:t>
            </a:r>
          </a:p>
        </p:txBody>
      </p:sp>
      <p:sp>
        <p:nvSpPr>
          <p:cNvPr id="13" name="Text Box 3"/>
          <p:cNvSpPr txBox="1">
            <a:spLocks noChangeArrowheads="1"/>
          </p:cNvSpPr>
          <p:nvPr/>
        </p:nvSpPr>
        <p:spPr bwMode="auto">
          <a:xfrm>
            <a:off x="288925" y="5768975"/>
            <a:ext cx="8626475" cy="708025"/>
          </a:xfrm>
          <a:prstGeom prst="rect">
            <a:avLst/>
          </a:prstGeom>
          <a:noFill/>
          <a:ln w="9525">
            <a:noFill/>
            <a:miter lim="800000"/>
            <a:headEnd/>
            <a:tailEnd/>
          </a:ln>
        </p:spPr>
        <p:txBody>
          <a:bodyPr>
            <a:prstTxWarp prst="textNoShape">
              <a:avLst/>
            </a:prstTxWarp>
            <a:spAutoFit/>
          </a:bodyPr>
          <a:lstStyle/>
          <a:p>
            <a:r>
              <a:rPr lang="en-GB" sz="2000" dirty="0">
                <a:solidFill>
                  <a:srgbClr val="000000"/>
                </a:solidFill>
                <a:ea typeface="Times" pitchFamily="-112" charset="0"/>
                <a:cs typeface="Times" pitchFamily="-112" charset="0"/>
              </a:rPr>
              <a:t>As with light, total reflection may occur when neutrons pass from a medium of higher refractive index to one of lower refractive index.</a:t>
            </a:r>
            <a:endParaRPr lang="en-GB" sz="2000" b="1" i="1" dirty="0">
              <a:solidFill>
                <a:srgbClr val="000000"/>
              </a:solidFill>
              <a:ea typeface="Times" pitchFamily="-112" charset="0"/>
              <a:cs typeface="Times" pitchFamily="-112" charset="0"/>
            </a:endParaRPr>
          </a:p>
        </p:txBody>
      </p:sp>
      <p:pic>
        <p:nvPicPr>
          <p:cNvPr id="14" name="Picture 4" descr="Total_internal_reflection"/>
          <p:cNvPicPr>
            <a:picLocks noChangeAspect="1" noChangeArrowheads="1"/>
          </p:cNvPicPr>
          <p:nvPr/>
        </p:nvPicPr>
        <p:blipFill>
          <a:blip r:embed="rId2"/>
          <a:srcRect/>
          <a:stretch>
            <a:fillRect/>
          </a:stretch>
        </p:blipFill>
        <p:spPr bwMode="auto">
          <a:xfrm>
            <a:off x="748811" y="2568575"/>
            <a:ext cx="4079875" cy="3008313"/>
          </a:xfrm>
          <a:prstGeom prst="rect">
            <a:avLst/>
          </a:prstGeom>
          <a:noFill/>
          <a:ln w="9525">
            <a:noFill/>
            <a:miter lim="800000"/>
            <a:headEnd/>
            <a:tailEnd/>
          </a:ln>
        </p:spPr>
      </p:pic>
      <p:sp>
        <p:nvSpPr>
          <p:cNvPr id="6" name="Text Box 2"/>
          <p:cNvSpPr txBox="1">
            <a:spLocks noChangeArrowheads="1"/>
          </p:cNvSpPr>
          <p:nvPr/>
        </p:nvSpPr>
        <p:spPr bwMode="auto">
          <a:xfrm>
            <a:off x="4986961" y="2224088"/>
            <a:ext cx="3928439" cy="923330"/>
          </a:xfrm>
          <a:prstGeom prst="rect">
            <a:avLst/>
          </a:prstGeom>
          <a:noFill/>
          <a:ln w="9525">
            <a:noFill/>
            <a:miter lim="800000"/>
            <a:headEnd/>
            <a:tailEnd/>
          </a:ln>
        </p:spPr>
        <p:txBody>
          <a:bodyPr wrap="square">
            <a:prstTxWarp prst="textNoShape">
              <a:avLst/>
            </a:prstTxWarp>
            <a:spAutoFit/>
          </a:bodyPr>
          <a:lstStyle/>
          <a:p>
            <a:r>
              <a:rPr lang="en-GB" dirty="0" smtClean="0">
                <a:solidFill>
                  <a:srgbClr val="000000"/>
                </a:solidFill>
                <a:ea typeface="Century Gothic" pitchFamily="-112" charset="0"/>
                <a:cs typeface="Century Gothic" pitchFamily="-112" charset="0"/>
              </a:rPr>
              <a:t>Total Reflection of neutrons was first observed in </a:t>
            </a:r>
            <a:r>
              <a:rPr lang="en-GB" b="1" dirty="0" smtClean="0">
                <a:solidFill>
                  <a:srgbClr val="000000"/>
                </a:solidFill>
                <a:ea typeface="Century Gothic" pitchFamily="-112" charset="0"/>
                <a:cs typeface="Century Gothic" pitchFamily="-112" charset="0"/>
              </a:rPr>
              <a:t>1944 </a:t>
            </a:r>
            <a:r>
              <a:rPr lang="en-GB" dirty="0" smtClean="0">
                <a:solidFill>
                  <a:srgbClr val="000000"/>
                </a:solidFill>
                <a:ea typeface="Century Gothic" pitchFamily="-112" charset="0"/>
                <a:cs typeface="Century Gothic" pitchFamily="-112" charset="0"/>
              </a:rPr>
              <a:t>by Fermi and </a:t>
            </a:r>
            <a:r>
              <a:rPr lang="en-GB" dirty="0" err="1" smtClean="0">
                <a:solidFill>
                  <a:srgbClr val="000000"/>
                </a:solidFill>
                <a:ea typeface="Century Gothic" pitchFamily="-112" charset="0"/>
                <a:cs typeface="Century Gothic" pitchFamily="-112" charset="0"/>
              </a:rPr>
              <a:t>Zinn</a:t>
            </a:r>
            <a:r>
              <a:rPr lang="en-GB" dirty="0" smtClean="0">
                <a:solidFill>
                  <a:srgbClr val="000000"/>
                </a:solidFill>
                <a:ea typeface="Century Gothic" pitchFamily="-112" charset="0"/>
                <a:cs typeface="Century Gothic" pitchFamily="-112" charset="0"/>
              </a:rPr>
              <a:t> (</a:t>
            </a:r>
            <a:r>
              <a:rPr lang="en-US" dirty="0" smtClean="0"/>
              <a:t>Phys. Rev. 70, 103 (1946)</a:t>
            </a:r>
            <a:r>
              <a:rPr lang="en-GB" dirty="0" smtClean="0">
                <a:solidFill>
                  <a:srgbClr val="000000"/>
                </a:solidFill>
                <a:ea typeface="Century Gothic" pitchFamily="-112" charset="0"/>
                <a:cs typeface="Century Gothic" pitchFamily="-112" charset="0"/>
              </a:rPr>
              <a:t>)</a:t>
            </a:r>
            <a:endParaRPr lang="en-GB" dirty="0">
              <a:solidFill>
                <a:srgbClr val="000000"/>
              </a:solidFill>
              <a:ea typeface="Century Gothic" pitchFamily="-112" charset="0"/>
              <a:cs typeface="Century Gothic" pitchFamily="-112" charset="0"/>
            </a:endParaRPr>
          </a:p>
        </p:txBody>
      </p:sp>
      <p:pic>
        <p:nvPicPr>
          <p:cNvPr id="7" name="Picture 7"/>
          <p:cNvPicPr>
            <a:picLocks noChangeAspect="1" noChangeArrowheads="1"/>
          </p:cNvPicPr>
          <p:nvPr/>
        </p:nvPicPr>
        <p:blipFill>
          <a:blip r:embed="rId3"/>
          <a:srcRect/>
          <a:stretch>
            <a:fillRect/>
          </a:stretch>
        </p:blipFill>
        <p:spPr bwMode="auto">
          <a:xfrm>
            <a:off x="6824663" y="3260669"/>
            <a:ext cx="2090737"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1"/>
          <p:cNvSpPr>
            <a:spLocks noGrp="1" noChangeArrowheads="1"/>
          </p:cNvSpPr>
          <p:nvPr>
            <p:ph type="title"/>
          </p:nvPr>
        </p:nvSpPr>
        <p:spPr>
          <a:xfrm>
            <a:off x="348260" y="161399"/>
            <a:ext cx="8304609" cy="759023"/>
          </a:xfrm>
        </p:spPr>
        <p:txBody>
          <a:bodyPr/>
          <a:lstStyle/>
          <a:p>
            <a:pPr eaLnBrk="1" hangingPunct="1"/>
            <a:r>
              <a:rPr lang="en-US" sz="3200" dirty="0" smtClean="0"/>
              <a:t>Scattering Function from an assembly of particles</a:t>
            </a:r>
          </a:p>
        </p:txBody>
      </p:sp>
      <p:sp>
        <p:nvSpPr>
          <p:cNvPr id="12" name="Line 47"/>
          <p:cNvSpPr>
            <a:spLocks noChangeShapeType="1"/>
          </p:cNvSpPr>
          <p:nvPr/>
        </p:nvSpPr>
        <p:spPr bwMode="auto">
          <a:xfrm flipV="1">
            <a:off x="3348038" y="2787652"/>
            <a:ext cx="431800" cy="1476375"/>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13" name="Line 48"/>
          <p:cNvSpPr>
            <a:spLocks noChangeShapeType="1"/>
          </p:cNvSpPr>
          <p:nvPr/>
        </p:nvSpPr>
        <p:spPr bwMode="auto">
          <a:xfrm flipV="1">
            <a:off x="2663826" y="2787650"/>
            <a:ext cx="792163" cy="647700"/>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14" name="Line 49"/>
          <p:cNvSpPr>
            <a:spLocks noChangeShapeType="1"/>
          </p:cNvSpPr>
          <p:nvPr/>
        </p:nvSpPr>
        <p:spPr bwMode="auto">
          <a:xfrm flipH="1" flipV="1">
            <a:off x="4352997" y="2785079"/>
            <a:ext cx="147567" cy="2666396"/>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0" name="Line 50"/>
          <p:cNvSpPr>
            <a:spLocks noChangeShapeType="1"/>
          </p:cNvSpPr>
          <p:nvPr/>
        </p:nvSpPr>
        <p:spPr bwMode="auto">
          <a:xfrm flipH="1" flipV="1">
            <a:off x="5562869" y="2785079"/>
            <a:ext cx="304529" cy="2055211"/>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1" name="Line 51"/>
          <p:cNvSpPr>
            <a:spLocks noChangeShapeType="1"/>
          </p:cNvSpPr>
          <p:nvPr/>
        </p:nvSpPr>
        <p:spPr bwMode="auto">
          <a:xfrm flipH="1" flipV="1">
            <a:off x="6337535" y="2785079"/>
            <a:ext cx="106129" cy="939197"/>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2" name="Text Box 52"/>
          <p:cNvSpPr txBox="1">
            <a:spLocks noChangeArrowheads="1"/>
          </p:cNvSpPr>
          <p:nvPr/>
        </p:nvSpPr>
        <p:spPr bwMode="auto">
          <a:xfrm>
            <a:off x="6084889" y="3832225"/>
            <a:ext cx="2048729"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a:solidFill>
                  <a:srgbClr val="000000"/>
                </a:solidFill>
              </a:rPr>
              <a:t>Particle form factor</a:t>
            </a:r>
          </a:p>
        </p:txBody>
      </p:sp>
      <p:sp>
        <p:nvSpPr>
          <p:cNvPr id="23" name="Text Box 53"/>
          <p:cNvSpPr txBox="1">
            <a:spLocks noChangeArrowheads="1"/>
          </p:cNvSpPr>
          <p:nvPr/>
        </p:nvSpPr>
        <p:spPr bwMode="auto">
          <a:xfrm>
            <a:off x="5003800" y="4875213"/>
            <a:ext cx="2466210"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a:solidFill>
                  <a:srgbClr val="000000"/>
                </a:solidFill>
              </a:rPr>
              <a:t>Particle structure factor</a:t>
            </a:r>
          </a:p>
        </p:txBody>
      </p:sp>
      <p:sp>
        <p:nvSpPr>
          <p:cNvPr id="24" name="Text Box 54"/>
          <p:cNvSpPr txBox="1">
            <a:spLocks noChangeArrowheads="1"/>
          </p:cNvSpPr>
          <p:nvPr/>
        </p:nvSpPr>
        <p:spPr bwMode="auto">
          <a:xfrm>
            <a:off x="2546117" y="5524500"/>
            <a:ext cx="3791419"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Difference of length scattering density </a:t>
            </a:r>
          </a:p>
          <a:p>
            <a:pPr algn="ctr" defTabSz="457082"/>
            <a:r>
              <a:rPr lang="fr-FR">
                <a:solidFill>
                  <a:srgbClr val="000000"/>
                </a:solidFill>
              </a:rPr>
              <a:t>between particle and solvent</a:t>
            </a:r>
          </a:p>
        </p:txBody>
      </p:sp>
      <p:sp>
        <p:nvSpPr>
          <p:cNvPr id="25" name="Text Box 55"/>
          <p:cNvSpPr txBox="1">
            <a:spLocks noChangeArrowheads="1"/>
          </p:cNvSpPr>
          <p:nvPr/>
        </p:nvSpPr>
        <p:spPr bwMode="auto">
          <a:xfrm>
            <a:off x="2154280" y="4298950"/>
            <a:ext cx="2093831"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Volume of individual</a:t>
            </a:r>
          </a:p>
          <a:p>
            <a:pPr algn="ctr" defTabSz="457082"/>
            <a:r>
              <a:rPr lang="fr-FR">
                <a:solidFill>
                  <a:srgbClr val="000000"/>
                </a:solidFill>
              </a:rPr>
              <a:t>particle</a:t>
            </a:r>
          </a:p>
        </p:txBody>
      </p:sp>
      <p:sp>
        <p:nvSpPr>
          <p:cNvPr id="26" name="Text Box 56"/>
          <p:cNvSpPr txBox="1">
            <a:spLocks noChangeArrowheads="1"/>
          </p:cNvSpPr>
          <p:nvPr/>
        </p:nvSpPr>
        <p:spPr bwMode="auto">
          <a:xfrm>
            <a:off x="992152" y="3435350"/>
            <a:ext cx="1689172"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Volume fraction </a:t>
            </a:r>
          </a:p>
          <a:p>
            <a:pPr algn="ctr" defTabSz="457082"/>
            <a:r>
              <a:rPr lang="fr-FR">
                <a:solidFill>
                  <a:srgbClr val="000000"/>
                </a:solidFill>
              </a:rPr>
              <a:t>of particles</a:t>
            </a:r>
          </a:p>
        </p:txBody>
      </p:sp>
      <p:sp>
        <p:nvSpPr>
          <p:cNvPr id="27" name="Text Box 57"/>
          <p:cNvSpPr txBox="1">
            <a:spLocks noChangeArrowheads="1"/>
          </p:cNvSpPr>
          <p:nvPr/>
        </p:nvSpPr>
        <p:spPr bwMode="auto">
          <a:xfrm>
            <a:off x="320676" y="1071567"/>
            <a:ext cx="8120063" cy="707878"/>
          </a:xfrm>
          <a:prstGeom prst="rect">
            <a:avLst/>
          </a:prstGeom>
          <a:noFill/>
          <a:ln w="9525">
            <a:noFill/>
            <a:miter lim="800000"/>
            <a:headEnd/>
            <a:tailEnd/>
          </a:ln>
          <a:effectLst/>
        </p:spPr>
        <p:txBody>
          <a:bodyPr lIns="91430" tIns="45716" rIns="91430" bIns="45716">
            <a:prstTxWarp prst="textNoShape">
              <a:avLst/>
            </a:prstTxWarp>
            <a:spAutoFit/>
          </a:bodyPr>
          <a:lstStyle/>
          <a:p>
            <a:pPr defTabSz="457082"/>
            <a:r>
              <a:rPr lang="en-GB" sz="2000" dirty="0">
                <a:solidFill>
                  <a:srgbClr val="000000"/>
                </a:solidFill>
              </a:rPr>
              <a:t>The scattered  intensity per unit volume V of an assembly of isotropic </a:t>
            </a:r>
            <a:r>
              <a:rPr lang="en-GB" sz="2000" dirty="0" err="1">
                <a:solidFill>
                  <a:srgbClr val="000000"/>
                </a:solidFill>
              </a:rPr>
              <a:t>scatterers</a:t>
            </a:r>
            <a:r>
              <a:rPr lang="en-GB" sz="2000" dirty="0">
                <a:solidFill>
                  <a:srgbClr val="000000"/>
                </a:solidFill>
              </a:rPr>
              <a:t> of individual volume </a:t>
            </a:r>
            <a:r>
              <a:rPr lang="en-GB" sz="2000" dirty="0" err="1">
                <a:solidFill>
                  <a:srgbClr val="000000"/>
                </a:solidFill>
              </a:rPr>
              <a:t>Vp</a:t>
            </a:r>
            <a:r>
              <a:rPr lang="en-GB" sz="2000" dirty="0">
                <a:solidFill>
                  <a:srgbClr val="000000"/>
                </a:solidFill>
              </a:rPr>
              <a:t> and volume fraction </a:t>
            </a:r>
            <a:r>
              <a:rPr lang="en-GB" sz="2000" dirty="0">
                <a:solidFill>
                  <a:srgbClr val="000000"/>
                </a:solidFill>
                <a:latin typeface="Symbol" pitchFamily="-105" charset="2"/>
              </a:rPr>
              <a:t>F</a:t>
            </a:r>
            <a:r>
              <a:rPr lang="en-GB" sz="2000" dirty="0">
                <a:solidFill>
                  <a:srgbClr val="000000"/>
                </a:solidFill>
              </a:rPr>
              <a:t> is:</a:t>
            </a:r>
          </a:p>
        </p:txBody>
      </p:sp>
      <p:pic>
        <p:nvPicPr>
          <p:cNvPr id="2" name="Picture 1"/>
          <p:cNvPicPr>
            <a:picLocks noChangeAspect="1"/>
          </p:cNvPicPr>
          <p:nvPr/>
        </p:nvPicPr>
        <p:blipFill>
          <a:blip r:embed="rId3"/>
          <a:stretch>
            <a:fillRect/>
          </a:stretch>
        </p:blipFill>
        <p:spPr>
          <a:xfrm>
            <a:off x="1956323" y="2176625"/>
            <a:ext cx="4942434" cy="535430"/>
          </a:xfrm>
          <a:prstGeom prst="rect">
            <a:avLst/>
          </a:prstGeom>
        </p:spPr>
      </p:pic>
    </p:spTree>
    <p:extLst>
      <p:ext uri="{BB962C8B-B14F-4D97-AF65-F5344CB8AC3E}">
        <p14:creationId xmlns:p14="http://schemas.microsoft.com/office/powerpoint/2010/main" val="141546469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1"/>
          <p:cNvSpPr>
            <a:spLocks noGrp="1" noChangeArrowheads="1"/>
          </p:cNvSpPr>
          <p:nvPr>
            <p:ph type="title"/>
          </p:nvPr>
        </p:nvSpPr>
        <p:spPr>
          <a:xfrm>
            <a:off x="258970" y="312548"/>
            <a:ext cx="8304609" cy="759023"/>
          </a:xfrm>
        </p:spPr>
        <p:txBody>
          <a:bodyPr/>
          <a:lstStyle/>
          <a:p>
            <a:pPr eaLnBrk="1" hangingPunct="1"/>
            <a:r>
              <a:rPr lang="en-US" sz="4600" dirty="0" smtClean="0"/>
              <a:t>Scattering from Polymer melts</a:t>
            </a:r>
            <a:endParaRPr lang="en-US" sz="4600" dirty="0"/>
          </a:p>
        </p:txBody>
      </p:sp>
      <p:sp>
        <p:nvSpPr>
          <p:cNvPr id="975875" name="Rectangle 3"/>
          <p:cNvSpPr>
            <a:spLocks/>
          </p:cNvSpPr>
          <p:nvPr/>
        </p:nvSpPr>
        <p:spPr bwMode="auto">
          <a:xfrm>
            <a:off x="553641" y="1232306"/>
            <a:ext cx="4270336" cy="61214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SANS from mixture of deuterated and protonated polymers:</a:t>
            </a:r>
            <a:endParaRPr lang="en-US" sz="2100" dirty="0">
              <a:solidFill>
                <a:srgbClr val="000000"/>
              </a:solidFill>
              <a:ea typeface="Gill Sans" pitchFamily="-112" charset="0"/>
              <a:cs typeface="Gill Sans" pitchFamily="-112" charset="0"/>
              <a:sym typeface="Gill Sans" pitchFamily="-112" charset="0"/>
            </a:endParaRPr>
          </a:p>
        </p:txBody>
      </p:sp>
      <p:sp>
        <p:nvSpPr>
          <p:cNvPr id="975877" name="Rectangle 6"/>
          <p:cNvSpPr>
            <a:spLocks/>
          </p:cNvSpPr>
          <p:nvPr/>
        </p:nvSpPr>
        <p:spPr bwMode="auto">
          <a:xfrm>
            <a:off x="-1" y="4276712"/>
            <a:ext cx="2207173" cy="815550"/>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SLD difference between deuterated </a:t>
            </a:r>
            <a:r>
              <a:rPr lang="en-US" sz="2100" smtClean="0">
                <a:solidFill>
                  <a:srgbClr val="000000"/>
                </a:solidFill>
                <a:ea typeface="Gill Sans" pitchFamily="-112" charset="0"/>
                <a:cs typeface="Gill Sans" pitchFamily="-112" charset="0"/>
                <a:sym typeface="Gill Sans" pitchFamily="-112" charset="0"/>
              </a:rPr>
              <a:t>and protonated monomers</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258970" y="5669259"/>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With </a:t>
            </a:r>
            <a:r>
              <a:rPr lang="en-US" sz="2100" dirty="0" err="1" smtClean="0">
                <a:solidFill>
                  <a:srgbClr val="0000FF"/>
                </a:solidFill>
                <a:ea typeface="Gill Sans" pitchFamily="-112" charset="0"/>
                <a:cs typeface="Gill Sans" pitchFamily="-112" charset="0"/>
                <a:sym typeface="Gill Sans" pitchFamily="-112" charset="0"/>
              </a:rPr>
              <a:t>deuteration</a:t>
            </a:r>
            <a:r>
              <a:rPr lang="en-US" sz="2100" dirty="0" smtClean="0">
                <a:solidFill>
                  <a:srgbClr val="0000FF"/>
                </a:solidFill>
                <a:ea typeface="Gill Sans" pitchFamily="-112" charset="0"/>
                <a:cs typeface="Gill Sans" pitchFamily="-112" charset="0"/>
                <a:sym typeface="Gill Sans" pitchFamily="-112" charset="0"/>
              </a:rPr>
              <a:t> SANS can see individual polymer chains in an entangled melt!</a:t>
            </a:r>
          </a:p>
        </p:txBody>
      </p:sp>
      <p:cxnSp>
        <p:nvCxnSpPr>
          <p:cNvPr id="18" name="Straight Arrow Connector 17"/>
          <p:cNvCxnSpPr/>
          <p:nvPr/>
        </p:nvCxnSpPr>
        <p:spPr bwMode="auto">
          <a:xfrm flipH="1" flipV="1">
            <a:off x="2364828" y="2816810"/>
            <a:ext cx="3554" cy="56381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6"/>
          <p:cNvSpPr>
            <a:spLocks/>
          </p:cNvSpPr>
          <p:nvPr/>
        </p:nvSpPr>
        <p:spPr bwMode="auto">
          <a:xfrm>
            <a:off x="1548575" y="3429747"/>
            <a:ext cx="2000495" cy="60276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Polymerization</a:t>
            </a:r>
            <a:endParaRPr lang="en-US" sz="2100" dirty="0">
              <a:solidFill>
                <a:srgbClr val="000000"/>
              </a:solidFill>
              <a:ea typeface="Gill Sans" pitchFamily="-112" charset="0"/>
              <a:cs typeface="Gill Sans" pitchFamily="-112" charset="0"/>
              <a:sym typeface="Gill Sans" pitchFamily="-112" charset="0"/>
            </a:endParaRPr>
          </a:p>
        </p:txBody>
      </p:sp>
      <p:sp>
        <p:nvSpPr>
          <p:cNvPr id="28" name="Rectangle 6"/>
          <p:cNvSpPr>
            <a:spLocks/>
          </p:cNvSpPr>
          <p:nvPr/>
        </p:nvSpPr>
        <p:spPr bwMode="auto">
          <a:xfrm>
            <a:off x="5345981" y="2324313"/>
            <a:ext cx="2505247" cy="67007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Debye function</a:t>
            </a:r>
            <a:endParaRPr lang="en-US" sz="2100" dirty="0">
              <a:solidFill>
                <a:srgbClr val="000000"/>
              </a:solidFill>
              <a:ea typeface="Gill Sans" pitchFamily="-112" charset="0"/>
              <a:cs typeface="Gill Sans" pitchFamily="-112" charset="0"/>
              <a:sym typeface="Gill Sans" pitchFamily="-112" charset="0"/>
            </a:endParaRPr>
          </a:p>
        </p:txBody>
      </p:sp>
      <p:sp>
        <p:nvSpPr>
          <p:cNvPr id="30" name="Rectangle 6"/>
          <p:cNvSpPr>
            <a:spLocks/>
          </p:cNvSpPr>
          <p:nvPr/>
        </p:nvSpPr>
        <p:spPr bwMode="auto">
          <a:xfrm>
            <a:off x="4542523" y="2949434"/>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Fraction </a:t>
            </a:r>
            <a:r>
              <a:rPr lang="en-US" sz="2100" smtClean="0">
                <a:solidFill>
                  <a:srgbClr val="000000"/>
                </a:solidFill>
                <a:ea typeface="Gill Sans" pitchFamily="-112" charset="0"/>
                <a:cs typeface="Gill Sans" pitchFamily="-112" charset="0"/>
                <a:sym typeface="Gill Sans" pitchFamily="-112" charset="0"/>
              </a:rPr>
              <a:t>of deuterated molecules</a:t>
            </a:r>
            <a:endParaRPr lang="en-US" sz="2100" dirty="0">
              <a:solidFill>
                <a:srgbClr val="000000"/>
              </a:solidFill>
              <a:ea typeface="Gill Sans" pitchFamily="-112" charset="0"/>
              <a:cs typeface="Gill Sans" pitchFamily="-112" charset="0"/>
              <a:sym typeface="Gill Sans" pitchFamily="-112" charset="0"/>
            </a:endParaRPr>
          </a:p>
        </p:txBody>
      </p:sp>
      <p:cxnSp>
        <p:nvCxnSpPr>
          <p:cNvPr id="32" name="Straight Arrow Connector 31"/>
          <p:cNvCxnSpPr/>
          <p:nvPr/>
        </p:nvCxnSpPr>
        <p:spPr bwMode="auto">
          <a:xfrm flipV="1">
            <a:off x="961697" y="2847212"/>
            <a:ext cx="859665" cy="104297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2" name="Picture 1"/>
          <p:cNvPicPr>
            <a:picLocks noChangeAspect="1"/>
          </p:cNvPicPr>
          <p:nvPr/>
        </p:nvPicPr>
        <p:blipFill>
          <a:blip r:embed="rId4"/>
          <a:stretch>
            <a:fillRect/>
          </a:stretch>
        </p:blipFill>
        <p:spPr>
          <a:xfrm>
            <a:off x="686373" y="2282041"/>
            <a:ext cx="3724901" cy="643810"/>
          </a:xfrm>
          <a:prstGeom prst="rect">
            <a:avLst/>
          </a:prstGeom>
        </p:spPr>
      </p:pic>
      <p:cxnSp>
        <p:nvCxnSpPr>
          <p:cNvPr id="31" name="Straight Arrow Connector 30"/>
          <p:cNvCxnSpPr/>
          <p:nvPr/>
        </p:nvCxnSpPr>
        <p:spPr bwMode="auto">
          <a:xfrm flipH="1" flipV="1">
            <a:off x="4542523" y="2650036"/>
            <a:ext cx="1070003" cy="25083"/>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cxnSp>
        <p:nvCxnSpPr>
          <p:cNvPr id="34" name="Straight Arrow Connector 33"/>
          <p:cNvCxnSpPr>
            <a:stCxn id="30" idx="1"/>
          </p:cNvCxnSpPr>
          <p:nvPr/>
        </p:nvCxnSpPr>
        <p:spPr bwMode="auto">
          <a:xfrm flipH="1" flipV="1">
            <a:off x="3634628" y="2875485"/>
            <a:ext cx="907895" cy="422207"/>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274" y="3987699"/>
            <a:ext cx="3456301" cy="2707435"/>
          </a:xfrm>
          <a:prstGeom prst="rect">
            <a:avLst/>
          </a:prstGeom>
        </p:spPr>
      </p:pic>
      <p:sp>
        <p:nvSpPr>
          <p:cNvPr id="36" name="Rectangle 6"/>
          <p:cNvSpPr>
            <a:spLocks/>
          </p:cNvSpPr>
          <p:nvPr/>
        </p:nvSpPr>
        <p:spPr bwMode="auto">
          <a:xfrm>
            <a:off x="6224532" y="4131760"/>
            <a:ext cx="2505247" cy="67007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PDMS melt</a:t>
            </a:r>
            <a:endParaRPr lang="en-US" sz="2100" dirty="0">
              <a:solidFill>
                <a:srgbClr val="000000"/>
              </a:solidFill>
              <a:ea typeface="Gill Sans" pitchFamily="-112" charset="0"/>
              <a:cs typeface="Gill Sans" pitchFamily="-112" charset="0"/>
              <a:sym typeface="Gill Sans" pitchFamily="-112" charset="0"/>
            </a:endParaRPr>
          </a:p>
        </p:txBody>
      </p:sp>
      <p:cxnSp>
        <p:nvCxnSpPr>
          <p:cNvPr id="37" name="Straight Arrow Connector 36"/>
          <p:cNvCxnSpPr/>
          <p:nvPr/>
        </p:nvCxnSpPr>
        <p:spPr bwMode="auto">
          <a:xfrm flipH="1" flipV="1">
            <a:off x="2635507" y="2830484"/>
            <a:ext cx="999122" cy="72781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2" name="Rectangle 6"/>
          <p:cNvSpPr>
            <a:spLocks/>
          </p:cNvSpPr>
          <p:nvPr/>
        </p:nvSpPr>
        <p:spPr bwMode="auto">
          <a:xfrm>
            <a:off x="3688520" y="3422917"/>
            <a:ext cx="2000495" cy="60276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Monomer volume</a:t>
            </a:r>
            <a:endParaRPr lang="en-US" sz="2100" dirty="0">
              <a:solidFill>
                <a:srgbClr val="000000"/>
              </a:solidFill>
              <a:ea typeface="Gill Sans" pitchFamily="-112" charset="0"/>
              <a:cs typeface="Gill Sans" pitchFamily="-112" charset="0"/>
              <a:sym typeface="Gill Sans" pitchFamily="-112" charset="0"/>
            </a:endParaRPr>
          </a:p>
        </p:txBody>
      </p:sp>
    </p:spTree>
    <p:extLst>
      <p:ext uri="{BB962C8B-B14F-4D97-AF65-F5344CB8AC3E}">
        <p14:creationId xmlns:p14="http://schemas.microsoft.com/office/powerpoint/2010/main" val="1337180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Data Analysis</a:t>
            </a:r>
          </a:p>
        </p:txBody>
      </p:sp>
      <p:sp>
        <p:nvSpPr>
          <p:cNvPr id="4" name="Rectangle 3"/>
          <p:cNvSpPr>
            <a:spLocks noChangeArrowheads="1"/>
          </p:cNvSpPr>
          <p:nvPr/>
        </p:nvSpPr>
        <p:spPr bwMode="auto">
          <a:xfrm>
            <a:off x="381000" y="935173"/>
            <a:ext cx="8382000" cy="2195473"/>
          </a:xfrm>
          <a:prstGeom prst="rect">
            <a:avLst/>
          </a:prstGeom>
          <a:noFill/>
          <a:ln w="9525">
            <a:noFill/>
            <a:miter lim="800000"/>
            <a:headEnd/>
            <a:tailEnd/>
          </a:ln>
        </p:spPr>
        <p:txBody>
          <a:bodyPr>
            <a:prstTxWarp prst="textNoShape">
              <a:avLst/>
            </a:prstTxWarp>
            <a:spAutoFit/>
          </a:bodyPr>
          <a:lstStyle/>
          <a:p>
            <a:pPr>
              <a:spcBef>
                <a:spcPts val="500"/>
              </a:spcBef>
              <a:spcAft>
                <a:spcPts val="500"/>
              </a:spcAft>
            </a:pPr>
            <a:r>
              <a:rPr lang="en-GB" sz="2400" dirty="0">
                <a:solidFill>
                  <a:srgbClr val="000000"/>
                </a:solidFill>
                <a:ea typeface="Century Gothic" pitchFamily="-112" charset="0"/>
                <a:cs typeface="Century Gothic" pitchFamily="-112" charset="0"/>
              </a:rPr>
              <a:t>Routine analysis of reflectivity data would </a:t>
            </a:r>
            <a:r>
              <a:rPr lang="en-GB" sz="2400" dirty="0">
                <a:solidFill>
                  <a:srgbClr val="FF0000"/>
                </a:solidFill>
                <a:ea typeface="Century Gothic" pitchFamily="-112" charset="0"/>
                <a:cs typeface="Century Gothic" pitchFamily="-112" charset="0"/>
              </a:rPr>
              <a:t>ideally</a:t>
            </a:r>
            <a:r>
              <a:rPr lang="en-GB" sz="2400" dirty="0">
                <a:solidFill>
                  <a:srgbClr val="000000"/>
                </a:solidFill>
                <a:ea typeface="Century Gothic" pitchFamily="-112" charset="0"/>
                <a:cs typeface="Century Gothic" pitchFamily="-112" charset="0"/>
              </a:rPr>
              <a:t> be solved by </a:t>
            </a:r>
            <a:r>
              <a:rPr lang="en-GB" sz="2400" dirty="0">
                <a:solidFill>
                  <a:srgbClr val="FF0000"/>
                </a:solidFill>
                <a:ea typeface="Century Gothic" pitchFamily="-112" charset="0"/>
                <a:cs typeface="Century Gothic" pitchFamily="-112" charset="0"/>
              </a:rPr>
              <a:t>direct </a:t>
            </a:r>
            <a:r>
              <a:rPr lang="en-GB" sz="2400" dirty="0">
                <a:solidFill>
                  <a:srgbClr val="000000"/>
                </a:solidFill>
                <a:ea typeface="Century Gothic" pitchFamily="-112" charset="0"/>
                <a:cs typeface="Century Gothic" pitchFamily="-112" charset="0"/>
              </a:rPr>
              <a:t>inversion of experimental data into either scattering length density,</a:t>
            </a:r>
            <a:r>
              <a:rPr lang="en-GB" sz="2400" i="1" dirty="0">
                <a:solidFill>
                  <a:srgbClr val="000000"/>
                </a:solidFill>
                <a:ea typeface="Century Gothic" pitchFamily="-112" charset="0"/>
                <a:cs typeface="Century Gothic" pitchFamily="-112" charset="0"/>
              </a:rPr>
              <a:t> </a:t>
            </a:r>
            <a:r>
              <a:rPr lang="en-GB" sz="2400" i="1" dirty="0" err="1">
                <a:solidFill>
                  <a:srgbClr val="000000"/>
                </a:solidFill>
                <a:ea typeface="Century Gothic" pitchFamily="-112" charset="0"/>
                <a:cs typeface="Century Gothic" pitchFamily="-112" charset="0"/>
              </a:rPr>
              <a:t>Nb(z</a:t>
            </a:r>
            <a:r>
              <a:rPr lang="en-GB" sz="2400" i="1" dirty="0">
                <a:solidFill>
                  <a:srgbClr val="000000"/>
                </a:solidFill>
                <a:ea typeface="Century Gothic" pitchFamily="-112" charset="0"/>
                <a:cs typeface="Century Gothic" pitchFamily="-112" charset="0"/>
              </a:rPr>
              <a:t>)</a:t>
            </a:r>
            <a:r>
              <a:rPr lang="en-GB" sz="2400" dirty="0">
                <a:solidFill>
                  <a:srgbClr val="000000"/>
                </a:solidFill>
                <a:ea typeface="Century Gothic" pitchFamily="-112" charset="0"/>
                <a:cs typeface="Century Gothic" pitchFamily="-112" charset="0"/>
              </a:rPr>
              <a:t>, or even volume fraction, </a:t>
            </a:r>
            <a:r>
              <a:rPr lang="en-GB" sz="2400" dirty="0" err="1">
                <a:solidFill>
                  <a:srgbClr val="000000"/>
                </a:solidFill>
                <a:ea typeface="Century Gothic" pitchFamily="-112" charset="0"/>
                <a:cs typeface="Century Gothic" pitchFamily="-112" charset="0"/>
              </a:rPr>
              <a:t>f(</a:t>
            </a:r>
            <a:r>
              <a:rPr lang="en-GB" sz="2400" i="1" dirty="0" err="1">
                <a:solidFill>
                  <a:srgbClr val="000000"/>
                </a:solidFill>
                <a:ea typeface="Century Gothic" pitchFamily="-112" charset="0"/>
                <a:cs typeface="Century Gothic" pitchFamily="-112" charset="0"/>
              </a:rPr>
              <a:t>z</a:t>
            </a:r>
            <a:r>
              <a:rPr lang="en-GB" sz="2400" dirty="0">
                <a:solidFill>
                  <a:srgbClr val="000000"/>
                </a:solidFill>
                <a:ea typeface="Century Gothic" pitchFamily="-112" charset="0"/>
                <a:cs typeface="Century Gothic" pitchFamily="-112" charset="0"/>
              </a:rPr>
              <a:t>), profiles.</a:t>
            </a:r>
          </a:p>
          <a:p>
            <a:pPr>
              <a:spcBef>
                <a:spcPts val="500"/>
              </a:spcBef>
              <a:spcAft>
                <a:spcPts val="500"/>
              </a:spcAft>
            </a:pPr>
            <a:endParaRPr lang="en-GB" sz="2400" dirty="0">
              <a:solidFill>
                <a:srgbClr val="000000"/>
              </a:solidFill>
              <a:ea typeface="Century Gothic" pitchFamily="-112" charset="0"/>
              <a:cs typeface="Century Gothic" pitchFamily="-112" charset="0"/>
            </a:endParaRPr>
          </a:p>
          <a:p>
            <a:pPr>
              <a:spcBef>
                <a:spcPts val="500"/>
              </a:spcBef>
              <a:spcAft>
                <a:spcPts val="500"/>
              </a:spcAft>
            </a:pPr>
            <a:r>
              <a:rPr lang="en-GB" sz="2400" i="1" dirty="0">
                <a:solidFill>
                  <a:srgbClr val="000000"/>
                </a:solidFill>
                <a:ea typeface="Century Gothic" pitchFamily="-112" charset="0"/>
                <a:cs typeface="Century Gothic" pitchFamily="-112" charset="0"/>
              </a:rPr>
              <a:t>Generally, this </a:t>
            </a:r>
            <a:r>
              <a:rPr lang="en-GB" sz="2400" i="1" dirty="0">
                <a:solidFill>
                  <a:srgbClr val="FF0000"/>
                </a:solidFill>
                <a:ea typeface="Century Gothic" pitchFamily="-112" charset="0"/>
                <a:cs typeface="Century Gothic" pitchFamily="-112" charset="0"/>
              </a:rPr>
              <a:t>cannot be achieved</a:t>
            </a:r>
            <a:r>
              <a:rPr lang="en-GB" sz="2400" i="1" dirty="0">
                <a:solidFill>
                  <a:srgbClr val="000000"/>
                </a:solidFill>
                <a:ea typeface="Century Gothic" pitchFamily="-112" charset="0"/>
                <a:cs typeface="Century Gothic" pitchFamily="-112" charset="0"/>
              </a:rPr>
              <a:t> due to the loss of phase </a:t>
            </a:r>
            <a:r>
              <a:rPr lang="en-GB" sz="2400" i="1" dirty="0" smtClean="0">
                <a:solidFill>
                  <a:srgbClr val="000000"/>
                </a:solidFill>
                <a:ea typeface="Century Gothic" pitchFamily="-112" charset="0"/>
                <a:cs typeface="Century Gothic" pitchFamily="-112" charset="0"/>
              </a:rPr>
              <a:t>information.</a:t>
            </a:r>
            <a:endParaRPr lang="en-GB" sz="2400" i="1" dirty="0">
              <a:solidFill>
                <a:srgbClr val="000000"/>
              </a:solidFill>
              <a:ea typeface="Century Gothic" pitchFamily="-112" charset="0"/>
              <a:cs typeface="Century Gothic" pitchFamily="-112" charset="0"/>
            </a:endParaRPr>
          </a:p>
        </p:txBody>
      </p:sp>
      <p:sp>
        <p:nvSpPr>
          <p:cNvPr id="5" name="Rectangle 3"/>
          <p:cNvSpPr txBox="1">
            <a:spLocks noChangeArrowheads="1"/>
          </p:cNvSpPr>
          <p:nvPr/>
        </p:nvSpPr>
        <p:spPr bwMode="auto">
          <a:xfrm>
            <a:off x="685800" y="4609379"/>
            <a:ext cx="7772400" cy="2248621"/>
          </a:xfrm>
          <a:prstGeom prst="rect">
            <a:avLst/>
          </a:prstGeom>
          <a:noFill/>
          <a:ln w="9525">
            <a:noFill/>
            <a:miter lim="800000"/>
            <a:headEnd/>
            <a:tailEnd/>
          </a:ln>
        </p:spPr>
        <p:txBody>
          <a:bodyPr>
            <a:prstTxWarp prst="textNoShape">
              <a:avLst/>
            </a:prstTxWarp>
          </a:bodyPr>
          <a:lstStyle/>
          <a:p>
            <a:pPr marL="273050" indent="-273050">
              <a:spcBef>
                <a:spcPct val="20000"/>
              </a:spcBef>
              <a:buClr>
                <a:srgbClr val="FFFFFF"/>
              </a:buClr>
              <a:buSzPct val="95000"/>
              <a:buFont typeface="Wingdings 2" pitchFamily="-112" charset="2"/>
              <a:buChar char=""/>
            </a:pPr>
            <a:r>
              <a:rPr lang="en-GB" sz="2400" dirty="0">
                <a:solidFill>
                  <a:srgbClr val="000000"/>
                </a:solidFill>
                <a:ea typeface="Verdana" pitchFamily="-112" charset="0"/>
                <a:cs typeface="Verdana" pitchFamily="-112" charset="0"/>
              </a:rPr>
              <a:t>More than one model of </a:t>
            </a:r>
            <a:r>
              <a:rPr lang="en-GB" sz="2400" dirty="0" err="1">
                <a:solidFill>
                  <a:srgbClr val="000000"/>
                </a:solidFill>
                <a:ea typeface="Verdana" pitchFamily="-112" charset="0"/>
                <a:cs typeface="Verdana" pitchFamily="-112" charset="0"/>
                <a:sym typeface="Symbol" pitchFamily="-112" charset="2"/>
              </a:rPr>
              <a:t>N</a:t>
            </a:r>
            <a:r>
              <a:rPr lang="en-GB" sz="2400" baseline="-25000" dirty="0" err="1">
                <a:solidFill>
                  <a:srgbClr val="000000"/>
                </a:solidFill>
                <a:ea typeface="Verdana" pitchFamily="-112" charset="0"/>
                <a:cs typeface="Verdana" pitchFamily="-112" charset="0"/>
                <a:sym typeface="Symbol" pitchFamily="-112" charset="2"/>
              </a:rPr>
              <a:t>b</a:t>
            </a:r>
            <a:r>
              <a:rPr lang="en-GB" sz="2400" dirty="0" err="1">
                <a:solidFill>
                  <a:srgbClr val="000000"/>
                </a:solidFill>
                <a:ea typeface="Verdana" pitchFamily="-112" charset="0"/>
                <a:cs typeface="Verdana" pitchFamily="-112" charset="0"/>
              </a:rPr>
              <a:t>(z</a:t>
            </a:r>
            <a:r>
              <a:rPr lang="en-GB" sz="2400" dirty="0">
                <a:solidFill>
                  <a:srgbClr val="000000"/>
                </a:solidFill>
                <a:ea typeface="Verdana" pitchFamily="-112" charset="0"/>
                <a:cs typeface="Verdana" pitchFamily="-112" charset="0"/>
              </a:rPr>
              <a:t>) may give the same reflectivity profile – phase information is lost</a:t>
            </a:r>
          </a:p>
          <a:p>
            <a:pPr marL="273050" indent="-273050">
              <a:spcBef>
                <a:spcPct val="20000"/>
              </a:spcBef>
              <a:buClr>
                <a:srgbClr val="FFFFFF"/>
              </a:buClr>
              <a:buSzPct val="95000"/>
              <a:buFont typeface="Wingdings 2" pitchFamily="-112" charset="2"/>
              <a:buChar char=""/>
            </a:pPr>
            <a:r>
              <a:rPr lang="en-GB" sz="2400" dirty="0">
                <a:solidFill>
                  <a:srgbClr val="FF0033"/>
                </a:solidFill>
                <a:ea typeface="Verdana" pitchFamily="-112" charset="0"/>
                <a:cs typeface="Verdana" pitchFamily="-112" charset="0"/>
              </a:rPr>
              <a:t>Measurement with multiple ‘contrasts’ normally resolves ambiguity</a:t>
            </a:r>
            <a:endParaRPr lang="en-GB" sz="2400" dirty="0">
              <a:solidFill>
                <a:srgbClr val="000000"/>
              </a:solidFill>
              <a:ea typeface="Verdana" pitchFamily="-112" charset="0"/>
              <a:cs typeface="Verdana" pitchFamily="-112" charset="0"/>
            </a:endParaRPr>
          </a:p>
          <a:p>
            <a:pPr marL="273050" indent="-273050">
              <a:spcBef>
                <a:spcPct val="20000"/>
              </a:spcBef>
              <a:buClr>
                <a:srgbClr val="FFFFFF"/>
              </a:buClr>
              <a:buSzPct val="95000"/>
              <a:buFont typeface="Wingdings 2" pitchFamily="-112" charset="2"/>
              <a:buChar char=""/>
            </a:pPr>
            <a:r>
              <a:rPr lang="en-GB" sz="2400" dirty="0">
                <a:solidFill>
                  <a:srgbClr val="000000"/>
                </a:solidFill>
                <a:ea typeface="Verdana" pitchFamily="-112" charset="0"/>
                <a:cs typeface="Verdana" pitchFamily="-112" charset="0"/>
              </a:rPr>
              <a:t>Physical knowledge of system may define a unique model</a:t>
            </a:r>
          </a:p>
        </p:txBody>
      </p:sp>
      <p:sp>
        <p:nvSpPr>
          <p:cNvPr id="6" name="Rectangle 1"/>
          <p:cNvSpPr txBox="1">
            <a:spLocks noChangeArrowheads="1"/>
          </p:cNvSpPr>
          <p:nvPr/>
        </p:nvSpPr>
        <p:spPr bwMode="auto">
          <a:xfrm>
            <a:off x="258969" y="3850356"/>
            <a:ext cx="8304609" cy="759023"/>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algn="ctr" defTabSz="914400" fontAlgn="base">
              <a:spcBef>
                <a:spcPct val="0"/>
              </a:spcBef>
              <a:spcAft>
                <a:spcPct val="0"/>
              </a:spcAft>
              <a:defRPr/>
            </a:pPr>
            <a:r>
              <a:rPr lang="en-US" sz="3400" kern="0" dirty="0" smtClean="0">
                <a:solidFill>
                  <a:srgbClr val="000000"/>
                </a:solidFill>
                <a:sym typeface="Gill Sans" pitchFamily="-109" charset="0"/>
              </a:rPr>
              <a:t>Contrast Variation</a:t>
            </a:r>
          </a:p>
        </p:txBody>
      </p:sp>
    </p:spTree>
    <p:extLst>
      <p:ext uri="{BB962C8B-B14F-4D97-AF65-F5344CB8AC3E}">
        <p14:creationId xmlns:p14="http://schemas.microsoft.com/office/powerpoint/2010/main" val="161276184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4_cras_rev"/>
          <p:cNvPicPr>
            <a:picLocks noChangeAspect="1" noChangeArrowheads="1"/>
          </p:cNvPicPr>
          <p:nvPr/>
        </p:nvPicPr>
        <p:blipFill>
          <a:blip r:embed="rId2"/>
          <a:srcRect/>
          <a:stretch>
            <a:fillRect/>
          </a:stretch>
        </p:blipFill>
        <p:spPr bwMode="auto">
          <a:xfrm>
            <a:off x="1905000" y="2374900"/>
            <a:ext cx="4876800" cy="4406900"/>
          </a:xfrm>
          <a:prstGeom prst="rect">
            <a:avLst/>
          </a:prstGeom>
          <a:noFill/>
          <a:ln w="9525">
            <a:noFill/>
            <a:miter lim="800000"/>
            <a:headEnd/>
            <a:tailEnd/>
          </a:ln>
        </p:spPr>
      </p:pic>
      <p:pic>
        <p:nvPicPr>
          <p:cNvPr id="9" name="Picture 1026" descr="contrast variation cat                                         00000002Zip 100                        AB89E6CB:"/>
          <p:cNvPicPr>
            <a:picLocks noChangeAspect="1" noChangeArrowheads="1"/>
          </p:cNvPicPr>
          <p:nvPr/>
        </p:nvPicPr>
        <p:blipFill>
          <a:blip r:embed="rId3"/>
          <a:srcRect/>
          <a:stretch>
            <a:fillRect/>
          </a:stretch>
        </p:blipFill>
        <p:spPr bwMode="auto">
          <a:xfrm>
            <a:off x="1066800" y="76200"/>
            <a:ext cx="6570663" cy="1971675"/>
          </a:xfrm>
          <a:prstGeom prst="rect">
            <a:avLst/>
          </a:prstGeom>
          <a:noFill/>
          <a:ln w="9525">
            <a:noFill/>
            <a:miter lim="800000"/>
            <a:headEnd/>
            <a:tailEnd/>
          </a:ln>
        </p:spPr>
      </p:pic>
    </p:spTree>
    <p:extLst>
      <p:ext uri="{BB962C8B-B14F-4D97-AF65-F5344CB8AC3E}">
        <p14:creationId xmlns:p14="http://schemas.microsoft.com/office/powerpoint/2010/main" val="14968606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r="435" b="1653"/>
          <a:stretch>
            <a:fillRect/>
          </a:stretch>
        </p:blipFill>
        <p:spPr bwMode="auto">
          <a:xfrm>
            <a:off x="719959" y="157656"/>
            <a:ext cx="7848600" cy="5438775"/>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503681" y="5403898"/>
            <a:ext cx="4003683" cy="996901"/>
          </a:xfrm>
          <a:prstGeom prst="rect">
            <a:avLst/>
          </a:prstGeom>
        </p:spPr>
      </p:pic>
      <p:sp>
        <p:nvSpPr>
          <p:cNvPr id="4" name="TextBox 3"/>
          <p:cNvSpPr txBox="1"/>
          <p:nvPr/>
        </p:nvSpPr>
        <p:spPr>
          <a:xfrm>
            <a:off x="5479508" y="5915960"/>
            <a:ext cx="3089051" cy="646331"/>
          </a:xfrm>
          <a:prstGeom prst="rect">
            <a:avLst/>
          </a:prstGeom>
          <a:noFill/>
        </p:spPr>
        <p:txBody>
          <a:bodyPr wrap="none" rtlCol="0">
            <a:spAutoFit/>
          </a:bodyPr>
          <a:lstStyle/>
          <a:p>
            <a:r>
              <a:rPr lang="en-US" dirty="0" smtClean="0"/>
              <a:t>P = number of free parameters</a:t>
            </a:r>
          </a:p>
          <a:p>
            <a:r>
              <a:rPr lang="en-US" dirty="0" smtClean="0"/>
              <a:t>N = number of data points</a:t>
            </a:r>
            <a:endParaRPr lang="en-US" dirty="0"/>
          </a:p>
        </p:txBody>
      </p:sp>
    </p:spTree>
    <p:extLst>
      <p:ext uri="{BB962C8B-B14F-4D97-AF65-F5344CB8AC3E}">
        <p14:creationId xmlns:p14="http://schemas.microsoft.com/office/powerpoint/2010/main" val="213373915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1397000"/>
            <a:ext cx="9220200" cy="3722688"/>
          </a:xfrm>
          <a:prstGeom prst="rect">
            <a:avLst/>
          </a:prstGeom>
          <a:noFill/>
          <a:ln w="9525">
            <a:noFill/>
            <a:miter lim="800000"/>
            <a:headEnd/>
            <a:tailEnd/>
          </a:ln>
        </p:spPr>
        <p:txBody>
          <a:bodyPr>
            <a:prstTxWarp prst="textNoShape">
              <a:avLst/>
            </a:prstTxWarp>
            <a:spAutoFit/>
          </a:bodyPr>
          <a:lstStyle/>
          <a:p>
            <a:pPr marL="457200" lvl="1" defTabSz="457200">
              <a:lnSpc>
                <a:spcPct val="130000"/>
              </a:lnSpc>
              <a:buFontTx/>
              <a:buChar char="•"/>
            </a:pPr>
            <a:r>
              <a:rPr lang="en-US" sz="1400" dirty="0">
                <a:solidFill>
                  <a:srgbClr val="000000"/>
                </a:solidFill>
                <a:latin typeface="Century Gothic" pitchFamily="-112" charset="0"/>
                <a:ea typeface="Times" pitchFamily="-112" charset="0"/>
                <a:cs typeface="Times" pitchFamily="-112" charset="0"/>
              </a:rPr>
              <a:t>V. F. Sears  'Neutron Optics', Oxford Press, Oxford (1989)</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Lekner</a:t>
            </a:r>
            <a:r>
              <a:rPr lang="en-US" sz="1400" dirty="0">
                <a:solidFill>
                  <a:srgbClr val="000000"/>
                </a:solidFill>
                <a:latin typeface="Century Gothic" pitchFamily="-112" charset="0"/>
                <a:ea typeface="Times" pitchFamily="-112" charset="0"/>
                <a:cs typeface="Times" pitchFamily="-112" charset="0"/>
              </a:rPr>
              <a:t> J 1987 in: </a:t>
            </a:r>
            <a:r>
              <a:rPr lang="en-US" sz="1400" i="1" dirty="0">
                <a:solidFill>
                  <a:srgbClr val="000000"/>
                </a:solidFill>
                <a:latin typeface="Century Gothic" pitchFamily="-112" charset="0"/>
                <a:ea typeface="Times" pitchFamily="-112" charset="0"/>
                <a:cs typeface="Times" pitchFamily="-112" charset="0"/>
              </a:rPr>
              <a:t>“Theory of Reflection" </a:t>
            </a:r>
            <a:r>
              <a:rPr lang="en-US" sz="1400" dirty="0" err="1">
                <a:solidFill>
                  <a:srgbClr val="000000"/>
                </a:solidFill>
                <a:latin typeface="Century Gothic" pitchFamily="-112" charset="0"/>
                <a:ea typeface="Times" pitchFamily="-112" charset="0"/>
                <a:cs typeface="Times" pitchFamily="-112" charset="0"/>
              </a:rPr>
              <a:t>Martinus</a:t>
            </a:r>
            <a:r>
              <a:rPr lang="en-US" sz="1400" dirty="0">
                <a:solidFill>
                  <a:srgbClr val="000000"/>
                </a:solidFill>
                <a:latin typeface="Century Gothic" pitchFamily="-112" charset="0"/>
                <a:ea typeface="Times" pitchFamily="-112" charset="0"/>
                <a:cs typeface="Times" pitchFamily="-112" charset="0"/>
              </a:rPr>
              <a:t> </a:t>
            </a:r>
            <a:r>
              <a:rPr lang="en-US" sz="1400" dirty="0" err="1">
                <a:solidFill>
                  <a:srgbClr val="000000"/>
                </a:solidFill>
                <a:latin typeface="Century Gothic" pitchFamily="-112" charset="0"/>
                <a:ea typeface="Times" pitchFamily="-112" charset="0"/>
                <a:cs typeface="Times" pitchFamily="-112" charset="0"/>
              </a:rPr>
              <a:t>Nijhoff</a:t>
            </a:r>
            <a:r>
              <a:rPr lang="en-US" sz="1400" dirty="0">
                <a:solidFill>
                  <a:srgbClr val="000000"/>
                </a:solidFill>
                <a:latin typeface="Century Gothic" pitchFamily="-112" charset="0"/>
                <a:ea typeface="Times" pitchFamily="-112" charset="0"/>
                <a:cs typeface="Times" pitchFamily="-112" charset="0"/>
              </a:rPr>
              <a:t> Dordrecht</a:t>
            </a:r>
          </a:p>
          <a:p>
            <a:pPr marL="457200" lvl="1" defTabSz="457200">
              <a:lnSpc>
                <a:spcPct val="130000"/>
              </a:lnSpc>
              <a:buFontTx/>
              <a:buChar char="•"/>
            </a:pPr>
            <a:r>
              <a:rPr lang="en-GB" sz="1400" dirty="0">
                <a:solidFill>
                  <a:srgbClr val="000000"/>
                </a:solidFill>
                <a:latin typeface="Century Gothic" pitchFamily="-112" charset="0"/>
                <a:ea typeface="Times" pitchFamily="-112" charset="0"/>
                <a:cs typeface="Times" pitchFamily="-112" charset="0"/>
              </a:rPr>
              <a:t>Born M and </a:t>
            </a:r>
            <a:r>
              <a:rPr lang="en-GB" sz="1400" dirty="0" smtClean="0">
                <a:solidFill>
                  <a:srgbClr val="000000"/>
                </a:solidFill>
                <a:latin typeface="Century Gothic" pitchFamily="-112" charset="0"/>
                <a:ea typeface="Times" pitchFamily="-112" charset="0"/>
                <a:cs typeface="Times" pitchFamily="-112" charset="0"/>
              </a:rPr>
              <a:t>Wolf </a:t>
            </a:r>
            <a:r>
              <a:rPr lang="en-GB" sz="1400" dirty="0">
                <a:solidFill>
                  <a:srgbClr val="000000"/>
                </a:solidFill>
                <a:latin typeface="Century Gothic" pitchFamily="-112" charset="0"/>
                <a:ea typeface="Times" pitchFamily="-112" charset="0"/>
                <a:cs typeface="Times" pitchFamily="-112" charset="0"/>
              </a:rPr>
              <a:t>E 1989 in: </a:t>
            </a:r>
            <a:r>
              <a:rPr lang="en-GB" sz="1400" i="1" dirty="0">
                <a:solidFill>
                  <a:srgbClr val="000000"/>
                </a:solidFill>
                <a:latin typeface="Century Gothic" pitchFamily="-112" charset="0"/>
                <a:ea typeface="Times" pitchFamily="-112" charset="0"/>
                <a:cs typeface="Times" pitchFamily="-112" charset="0"/>
              </a:rPr>
              <a:t>“Principles of Optics”</a:t>
            </a:r>
            <a:r>
              <a:rPr lang="en-GB" sz="1400" dirty="0">
                <a:solidFill>
                  <a:srgbClr val="000000"/>
                </a:solidFill>
                <a:latin typeface="Century Gothic" pitchFamily="-112" charset="0"/>
                <a:ea typeface="Times" pitchFamily="-112" charset="0"/>
                <a:cs typeface="Times" pitchFamily="-112" charset="0"/>
              </a:rPr>
              <a:t> </a:t>
            </a:r>
            <a:r>
              <a:rPr lang="en-GB" sz="1400" dirty="0" err="1">
                <a:solidFill>
                  <a:srgbClr val="000000"/>
                </a:solidFill>
                <a:latin typeface="Century Gothic" pitchFamily="-112" charset="0"/>
                <a:ea typeface="Times" pitchFamily="-112" charset="0"/>
                <a:cs typeface="Times" pitchFamily="-112" charset="0"/>
              </a:rPr>
              <a:t>Pergamon</a:t>
            </a:r>
            <a:r>
              <a:rPr lang="en-GB" sz="1400" dirty="0">
                <a:solidFill>
                  <a:srgbClr val="000000"/>
                </a:solidFill>
                <a:latin typeface="Century Gothic" pitchFamily="-112" charset="0"/>
                <a:ea typeface="Times" pitchFamily="-112" charset="0"/>
                <a:cs typeface="Times" pitchFamily="-112" charset="0"/>
              </a:rPr>
              <a:t> Press Eds. Oxford</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Penfold</a:t>
            </a:r>
            <a:r>
              <a:rPr lang="en-US" sz="1400" dirty="0">
                <a:solidFill>
                  <a:srgbClr val="000000"/>
                </a:solidFill>
                <a:latin typeface="Century Gothic" pitchFamily="-112" charset="0"/>
                <a:ea typeface="Times" pitchFamily="-112" charset="0"/>
                <a:cs typeface="Times" pitchFamily="-112" charset="0"/>
              </a:rPr>
              <a:t> J and Thomas R K 1990 </a:t>
            </a:r>
            <a:r>
              <a:rPr lang="en-US" sz="1400" i="1" dirty="0">
                <a:solidFill>
                  <a:srgbClr val="000000"/>
                </a:solidFill>
                <a:latin typeface="Century Gothic" pitchFamily="-112" charset="0"/>
                <a:ea typeface="Times" pitchFamily="-112" charset="0"/>
                <a:cs typeface="Times" pitchFamily="-112" charset="0"/>
              </a:rPr>
              <a:t>J. Phys. </a:t>
            </a:r>
            <a:r>
              <a:rPr lang="en-US" sz="1400" i="1" dirty="0" err="1">
                <a:solidFill>
                  <a:srgbClr val="000000"/>
                </a:solidFill>
                <a:latin typeface="Century Gothic" pitchFamily="-112" charset="0"/>
                <a:ea typeface="Times" pitchFamily="-112" charset="0"/>
                <a:cs typeface="Times" pitchFamily="-112" charset="0"/>
              </a:rPr>
              <a:t>Condens</a:t>
            </a:r>
            <a:r>
              <a:rPr lang="en-US" sz="1400" i="1" dirty="0">
                <a:solidFill>
                  <a:srgbClr val="000000"/>
                </a:solidFill>
                <a:latin typeface="Century Gothic" pitchFamily="-112" charset="0"/>
                <a:ea typeface="Times" pitchFamily="-112" charset="0"/>
                <a:cs typeface="Times" pitchFamily="-112" charset="0"/>
              </a:rPr>
              <a:t>. Matter</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2</a:t>
            </a:r>
            <a:r>
              <a:rPr lang="en-US" sz="1400" dirty="0">
                <a:solidFill>
                  <a:srgbClr val="000000"/>
                </a:solidFill>
                <a:latin typeface="Century Gothic" pitchFamily="-112" charset="0"/>
                <a:ea typeface="Times" pitchFamily="-112" charset="0"/>
                <a:cs typeface="Times" pitchFamily="-112" charset="0"/>
              </a:rPr>
              <a:t> 1369</a:t>
            </a:r>
          </a:p>
          <a:p>
            <a:pPr marL="457200" lvl="1" defTabSz="457200">
              <a:lnSpc>
                <a:spcPct val="130000"/>
              </a:lnSpc>
              <a:buFontTx/>
              <a:buChar char="•"/>
            </a:pPr>
            <a:r>
              <a:rPr lang="en-US" sz="1400" dirty="0">
                <a:solidFill>
                  <a:srgbClr val="000000"/>
                </a:solidFill>
                <a:latin typeface="Century Gothic" pitchFamily="-112" charset="0"/>
                <a:ea typeface="Times" pitchFamily="-112" charset="0"/>
                <a:cs typeface="Times" pitchFamily="-112" charset="0"/>
              </a:rPr>
              <a:t>Russell T. P. 1990 </a:t>
            </a:r>
            <a:r>
              <a:rPr lang="en-US" sz="1400" i="1" dirty="0">
                <a:solidFill>
                  <a:srgbClr val="000000"/>
                </a:solidFill>
                <a:latin typeface="Century Gothic" pitchFamily="-112" charset="0"/>
                <a:ea typeface="Times" pitchFamily="-112" charset="0"/>
                <a:cs typeface="Times" pitchFamily="-112" charset="0"/>
              </a:rPr>
              <a:t>Mat. Sci. Rep.</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5</a:t>
            </a:r>
            <a:r>
              <a:rPr lang="en-US" sz="1400" dirty="0">
                <a:solidFill>
                  <a:srgbClr val="000000"/>
                </a:solidFill>
                <a:latin typeface="Century Gothic" pitchFamily="-112" charset="0"/>
                <a:ea typeface="Times" pitchFamily="-112" charset="0"/>
                <a:cs typeface="Times" pitchFamily="-112" charset="0"/>
              </a:rPr>
              <a:t> 171</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Felcher</a:t>
            </a:r>
            <a:r>
              <a:rPr lang="en-US" sz="1400" dirty="0">
                <a:solidFill>
                  <a:srgbClr val="000000"/>
                </a:solidFill>
                <a:latin typeface="Century Gothic" pitchFamily="-112" charset="0"/>
                <a:ea typeface="Times" pitchFamily="-112" charset="0"/>
                <a:cs typeface="Times" pitchFamily="-112" charset="0"/>
              </a:rPr>
              <a:t> G P 1981 </a:t>
            </a:r>
            <a:r>
              <a:rPr lang="en-US" sz="1400" i="1" dirty="0">
                <a:solidFill>
                  <a:srgbClr val="000000"/>
                </a:solidFill>
                <a:latin typeface="Century Gothic" pitchFamily="-112" charset="0"/>
                <a:ea typeface="Times" pitchFamily="-112" charset="0"/>
                <a:cs typeface="Times" pitchFamily="-112" charset="0"/>
              </a:rPr>
              <a:t>Phys. Rev. B</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24</a:t>
            </a:r>
            <a:r>
              <a:rPr lang="en-US" sz="1400" dirty="0">
                <a:solidFill>
                  <a:srgbClr val="000000"/>
                </a:solidFill>
                <a:latin typeface="Century Gothic" pitchFamily="-112" charset="0"/>
                <a:ea typeface="Times" pitchFamily="-112" charset="0"/>
                <a:cs typeface="Times" pitchFamily="-112" charset="0"/>
              </a:rPr>
              <a:t> 1995</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Sinha</a:t>
            </a:r>
            <a:r>
              <a:rPr lang="en-US" sz="1400" dirty="0">
                <a:solidFill>
                  <a:srgbClr val="000000"/>
                </a:solidFill>
                <a:latin typeface="Century Gothic" pitchFamily="-112" charset="0"/>
                <a:ea typeface="Times" pitchFamily="-112" charset="0"/>
                <a:cs typeface="Times" pitchFamily="-112" charset="0"/>
              </a:rPr>
              <a:t> S K, </a:t>
            </a:r>
            <a:r>
              <a:rPr lang="en-US" sz="1400" dirty="0" err="1">
                <a:solidFill>
                  <a:srgbClr val="000000"/>
                </a:solidFill>
                <a:latin typeface="Century Gothic" pitchFamily="-112" charset="0"/>
                <a:ea typeface="Times" pitchFamily="-112" charset="0"/>
                <a:cs typeface="Times" pitchFamily="-112" charset="0"/>
              </a:rPr>
              <a:t>Sirota</a:t>
            </a:r>
            <a:r>
              <a:rPr lang="en-US" sz="1400" dirty="0">
                <a:solidFill>
                  <a:srgbClr val="000000"/>
                </a:solidFill>
                <a:latin typeface="Century Gothic" pitchFamily="-112" charset="0"/>
                <a:ea typeface="Times" pitchFamily="-112" charset="0"/>
                <a:cs typeface="Times" pitchFamily="-112" charset="0"/>
              </a:rPr>
              <a:t> E B, </a:t>
            </a:r>
            <a:r>
              <a:rPr lang="en-US" sz="1400" dirty="0" err="1">
                <a:solidFill>
                  <a:srgbClr val="000000"/>
                </a:solidFill>
                <a:latin typeface="Century Gothic" pitchFamily="-112" charset="0"/>
                <a:ea typeface="Times" pitchFamily="-112" charset="0"/>
                <a:cs typeface="Times" pitchFamily="-112" charset="0"/>
              </a:rPr>
              <a:t>Garoff</a:t>
            </a:r>
            <a:r>
              <a:rPr lang="en-US" sz="1400" dirty="0">
                <a:solidFill>
                  <a:srgbClr val="000000"/>
                </a:solidFill>
                <a:latin typeface="Century Gothic" pitchFamily="-112" charset="0"/>
                <a:ea typeface="Times" pitchFamily="-112" charset="0"/>
                <a:cs typeface="Times" pitchFamily="-112" charset="0"/>
              </a:rPr>
              <a:t> S and Stanley H B 1998 </a:t>
            </a:r>
            <a:r>
              <a:rPr lang="en-US" sz="1400" i="1" dirty="0">
                <a:solidFill>
                  <a:srgbClr val="000000"/>
                </a:solidFill>
                <a:latin typeface="Century Gothic" pitchFamily="-112" charset="0"/>
                <a:ea typeface="Times" pitchFamily="-112" charset="0"/>
                <a:cs typeface="Times" pitchFamily="-112" charset="0"/>
              </a:rPr>
              <a:t>Phys. Rev. B</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38</a:t>
            </a:r>
            <a:r>
              <a:rPr lang="en-US" sz="1400" dirty="0">
                <a:solidFill>
                  <a:srgbClr val="000000"/>
                </a:solidFill>
                <a:latin typeface="Century Gothic" pitchFamily="-112" charset="0"/>
                <a:ea typeface="Times" pitchFamily="-112" charset="0"/>
                <a:cs typeface="Times" pitchFamily="-112" charset="0"/>
              </a:rPr>
              <a:t> 2297</a:t>
            </a:r>
          </a:p>
          <a:p>
            <a:pPr marL="457200" lvl="1" defTabSz="457200">
              <a:lnSpc>
                <a:spcPct val="130000"/>
              </a:lnSpc>
              <a:buFontTx/>
              <a:buChar char="•"/>
            </a:pPr>
            <a:r>
              <a:rPr lang="en-US" sz="1400" dirty="0">
                <a:solidFill>
                  <a:srgbClr val="000000"/>
                </a:solidFill>
                <a:latin typeface="Century Gothic" pitchFamily="-112" charset="0"/>
                <a:ea typeface="Times" pitchFamily="-112" charset="0"/>
                <a:cs typeface="Times" pitchFamily="-112" charset="0"/>
              </a:rPr>
              <a:t>Zhou X-L and Chen S-H 1995 </a:t>
            </a:r>
            <a:r>
              <a:rPr lang="en-US" sz="1400" i="1" dirty="0">
                <a:solidFill>
                  <a:srgbClr val="000000"/>
                </a:solidFill>
                <a:latin typeface="Century Gothic" pitchFamily="-112" charset="0"/>
                <a:ea typeface="Times" pitchFamily="-112" charset="0"/>
                <a:cs typeface="Times" pitchFamily="-112" charset="0"/>
              </a:rPr>
              <a:t>Phys. Rep. </a:t>
            </a:r>
            <a:r>
              <a:rPr lang="en-US" sz="1400" b="1" dirty="0">
                <a:solidFill>
                  <a:srgbClr val="000000"/>
                </a:solidFill>
                <a:latin typeface="Century Gothic" pitchFamily="-112" charset="0"/>
                <a:ea typeface="Times" pitchFamily="-112" charset="0"/>
                <a:cs typeface="Times" pitchFamily="-112" charset="0"/>
              </a:rPr>
              <a:t>257</a:t>
            </a:r>
            <a:r>
              <a:rPr lang="en-US" sz="1400" dirty="0">
                <a:solidFill>
                  <a:srgbClr val="000000"/>
                </a:solidFill>
                <a:latin typeface="Century Gothic" pitchFamily="-112" charset="0"/>
                <a:ea typeface="Times" pitchFamily="-112" charset="0"/>
                <a:cs typeface="Times" pitchFamily="-112" charset="0"/>
              </a:rPr>
              <a:t> 223 </a:t>
            </a:r>
          </a:p>
          <a:p>
            <a:pPr marL="457200" lvl="1" defTabSz="457200">
              <a:lnSpc>
                <a:spcPct val="130000"/>
              </a:lnSpc>
              <a:buFontTx/>
              <a:buChar char="•"/>
            </a:pPr>
            <a:r>
              <a:rPr lang="en-US" sz="1400" dirty="0">
                <a:solidFill>
                  <a:srgbClr val="000000"/>
                </a:solidFill>
                <a:latin typeface="Century Gothic" pitchFamily="-112" charset="0"/>
                <a:ea typeface="Times" pitchFamily="-112" charset="0"/>
                <a:cs typeface="Times" pitchFamily="-112" charset="0"/>
              </a:rPr>
              <a:t>W. Williams 'Polarized Neutrons' , Oxford Press, Oxford (1989)</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Névot</a:t>
            </a:r>
            <a:r>
              <a:rPr lang="en-US" sz="1400" dirty="0">
                <a:solidFill>
                  <a:srgbClr val="000000"/>
                </a:solidFill>
                <a:latin typeface="Century Gothic" pitchFamily="-112" charset="0"/>
                <a:ea typeface="Times" pitchFamily="-112" charset="0"/>
                <a:cs typeface="Times" pitchFamily="-112" charset="0"/>
              </a:rPr>
              <a:t> L and Croce P 1990 </a:t>
            </a:r>
            <a:r>
              <a:rPr lang="en-US" sz="1400" i="1" dirty="0">
                <a:solidFill>
                  <a:srgbClr val="000000"/>
                </a:solidFill>
                <a:latin typeface="Century Gothic" pitchFamily="-112" charset="0"/>
                <a:ea typeface="Times" pitchFamily="-112" charset="0"/>
                <a:cs typeface="Times" pitchFamily="-112" charset="0"/>
              </a:rPr>
              <a:t>Rev. de Phys. Appl.</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15</a:t>
            </a:r>
            <a:r>
              <a:rPr lang="en-US" sz="1400" dirty="0">
                <a:solidFill>
                  <a:srgbClr val="000000"/>
                </a:solidFill>
                <a:latin typeface="Century Gothic" pitchFamily="-112" charset="0"/>
                <a:ea typeface="Times" pitchFamily="-112" charset="0"/>
                <a:cs typeface="Times" pitchFamily="-112" charset="0"/>
              </a:rPr>
              <a:t> 761</a:t>
            </a:r>
          </a:p>
          <a:p>
            <a:pPr marL="457200" lvl="1" defTabSz="457200">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Daillant</a:t>
            </a:r>
            <a:r>
              <a:rPr lang="en-US" sz="1400" dirty="0">
                <a:solidFill>
                  <a:srgbClr val="000000"/>
                </a:solidFill>
                <a:latin typeface="Century Gothic" pitchFamily="-112" charset="0"/>
                <a:ea typeface="Times" pitchFamily="-112" charset="0"/>
                <a:cs typeface="Times" pitchFamily="-112" charset="0"/>
              </a:rPr>
              <a:t> J and </a:t>
            </a:r>
            <a:r>
              <a:rPr lang="en-US" sz="1400" dirty="0" err="1">
                <a:solidFill>
                  <a:srgbClr val="000000"/>
                </a:solidFill>
                <a:latin typeface="Century Gothic" pitchFamily="-112" charset="0"/>
                <a:ea typeface="Times" pitchFamily="-112" charset="0"/>
                <a:cs typeface="Times" pitchFamily="-112" charset="0"/>
              </a:rPr>
              <a:t>Gibaud</a:t>
            </a:r>
            <a:r>
              <a:rPr lang="en-US" sz="1400" dirty="0">
                <a:solidFill>
                  <a:srgbClr val="000000"/>
                </a:solidFill>
                <a:latin typeface="Century Gothic" pitchFamily="-112" charset="0"/>
                <a:ea typeface="Times" pitchFamily="-112" charset="0"/>
                <a:cs typeface="Times" pitchFamily="-112" charset="0"/>
              </a:rPr>
              <a:t> A 1999 in:</a:t>
            </a:r>
          </a:p>
          <a:p>
            <a:pPr marL="457200" lvl="1" defTabSz="457200">
              <a:lnSpc>
                <a:spcPct val="130000"/>
              </a:lnSpc>
            </a:pPr>
            <a:r>
              <a:rPr lang="en-US" sz="1400" i="1" dirty="0">
                <a:solidFill>
                  <a:srgbClr val="000000"/>
                </a:solidFill>
                <a:latin typeface="Century Gothic" pitchFamily="-112" charset="0"/>
                <a:ea typeface="Times" pitchFamily="-112" charset="0"/>
                <a:cs typeface="Times" pitchFamily="-112" charset="0"/>
              </a:rPr>
              <a:t>“X-ray and Neutron Reflectivity: Principles and Applications” </a:t>
            </a:r>
            <a:r>
              <a:rPr lang="en-US" sz="1400" dirty="0">
                <a:solidFill>
                  <a:srgbClr val="000000"/>
                </a:solidFill>
                <a:latin typeface="Century Gothic" pitchFamily="-112" charset="0"/>
                <a:ea typeface="Times" pitchFamily="-112" charset="0"/>
                <a:cs typeface="Times" pitchFamily="-112" charset="0"/>
              </a:rPr>
              <a:t>Springer Eds.</a:t>
            </a:r>
          </a:p>
          <a:p>
            <a:pPr marL="457200" lvl="1" defTabSz="457200">
              <a:lnSpc>
                <a:spcPct val="130000"/>
              </a:lnSpc>
              <a:buFontTx/>
              <a:buChar char="•"/>
            </a:pPr>
            <a:r>
              <a:rPr lang="en-US" sz="1400" dirty="0">
                <a:solidFill>
                  <a:srgbClr val="000000"/>
                </a:solidFill>
                <a:latin typeface="Century Gothic" pitchFamily="-112" charset="0"/>
                <a:ea typeface="Times" pitchFamily="-112" charset="0"/>
                <a:cs typeface="Times" pitchFamily="-112" charset="0"/>
              </a:rPr>
              <a:t>Heavens O S 1955 in: </a:t>
            </a:r>
            <a:r>
              <a:rPr lang="en-US" sz="1400" i="1" dirty="0">
                <a:solidFill>
                  <a:srgbClr val="000000"/>
                </a:solidFill>
                <a:latin typeface="Century Gothic" pitchFamily="-112" charset="0"/>
                <a:ea typeface="Times" pitchFamily="-112" charset="0"/>
                <a:cs typeface="Times" pitchFamily="-112" charset="0"/>
              </a:rPr>
              <a:t>“Optical Properties of Thin Films”</a:t>
            </a:r>
            <a:r>
              <a:rPr lang="en-US" sz="1400" dirty="0">
                <a:solidFill>
                  <a:srgbClr val="000000"/>
                </a:solidFill>
                <a:latin typeface="Century Gothic" pitchFamily="-112" charset="0"/>
                <a:ea typeface="Times" pitchFamily="-112" charset="0"/>
                <a:cs typeface="Times" pitchFamily="-112" charset="0"/>
              </a:rPr>
              <a:t>, </a:t>
            </a:r>
            <a:r>
              <a:rPr lang="en-US" sz="1400" dirty="0" err="1">
                <a:solidFill>
                  <a:srgbClr val="000000"/>
                </a:solidFill>
                <a:latin typeface="Century Gothic" pitchFamily="-112" charset="0"/>
                <a:ea typeface="Times" pitchFamily="-112" charset="0"/>
                <a:cs typeface="Times" pitchFamily="-112" charset="0"/>
              </a:rPr>
              <a:t>Butterworths</a:t>
            </a:r>
            <a:r>
              <a:rPr lang="en-US" sz="1400" dirty="0">
                <a:solidFill>
                  <a:srgbClr val="000000"/>
                </a:solidFill>
                <a:latin typeface="Century Gothic" pitchFamily="-112" charset="0"/>
                <a:ea typeface="Times" pitchFamily="-112" charset="0"/>
                <a:cs typeface="Times" pitchFamily="-112" charset="0"/>
              </a:rPr>
              <a:t> Eds. London</a:t>
            </a:r>
          </a:p>
        </p:txBody>
      </p:sp>
      <p:sp>
        <p:nvSpPr>
          <p:cNvPr id="63491" name="Text Box 3"/>
          <p:cNvSpPr txBox="1">
            <a:spLocks noChangeArrowheads="1"/>
          </p:cNvSpPr>
          <p:nvPr/>
        </p:nvSpPr>
        <p:spPr bwMode="auto">
          <a:xfrm>
            <a:off x="3276600" y="649288"/>
            <a:ext cx="2840038" cy="366712"/>
          </a:xfrm>
          <a:prstGeom prst="rect">
            <a:avLst/>
          </a:prstGeom>
          <a:noFill/>
          <a:ln w="9525">
            <a:noFill/>
            <a:miter lim="800000"/>
            <a:headEnd/>
            <a:tailEnd/>
          </a:ln>
        </p:spPr>
        <p:txBody>
          <a:bodyPr wrap="none">
            <a:prstTxWarp prst="textNoShape">
              <a:avLst/>
            </a:prstTxWarp>
            <a:spAutoFit/>
          </a:bodyPr>
          <a:lstStyle/>
          <a:p>
            <a:pPr defTabSz="457200"/>
            <a:r>
              <a:rPr lang="en-GB" b="1">
                <a:solidFill>
                  <a:srgbClr val="000000"/>
                </a:solidFill>
                <a:latin typeface="Century Gothic" pitchFamily="-112" charset="0"/>
                <a:ea typeface="Century Gothic" pitchFamily="-112" charset="0"/>
                <a:cs typeface="Century Gothic" pitchFamily="-112" charset="0"/>
              </a:rPr>
              <a:t>Some useful references:</a:t>
            </a:r>
          </a:p>
        </p:txBody>
      </p:sp>
      <p:sp>
        <p:nvSpPr>
          <p:cNvPr id="63492" name="Rectangle 4"/>
          <p:cNvSpPr>
            <a:spLocks noChangeArrowheads="1"/>
          </p:cNvSpPr>
          <p:nvPr/>
        </p:nvSpPr>
        <p:spPr bwMode="auto">
          <a:xfrm>
            <a:off x="762000" y="5054600"/>
            <a:ext cx="7315200" cy="1803400"/>
          </a:xfrm>
          <a:prstGeom prst="rect">
            <a:avLst/>
          </a:prstGeom>
          <a:noFill/>
          <a:ln w="9525">
            <a:noFill/>
            <a:miter lim="800000"/>
            <a:headEnd/>
            <a:tailEnd/>
          </a:ln>
        </p:spPr>
        <p:txBody>
          <a:bodyPr>
            <a:prstTxWarp prst="textNoShape">
              <a:avLst/>
            </a:prstTxWarp>
            <a:spAutoFit/>
          </a:bodyPr>
          <a:lstStyle/>
          <a:p>
            <a:pPr defTabSz="457200"/>
            <a:r>
              <a:rPr lang="en-US" sz="1400" b="1" dirty="0">
                <a:solidFill>
                  <a:srgbClr val="000000"/>
                </a:solidFill>
                <a:latin typeface="Century Gothic" pitchFamily="-112" charset="0"/>
                <a:ea typeface="Century Gothic" pitchFamily="-112" charset="0"/>
                <a:cs typeface="Century Gothic" pitchFamily="-112" charset="0"/>
              </a:rPr>
              <a:t>Web-sites:</a:t>
            </a:r>
            <a:endParaRPr lang="en-US" sz="1400" dirty="0">
              <a:solidFill>
                <a:srgbClr val="000000"/>
              </a:solidFill>
              <a:latin typeface="Century Gothic" pitchFamily="-112" charset="0"/>
              <a:ea typeface="Century Gothic" pitchFamily="-112" charset="0"/>
              <a:cs typeface="Century Gothic" pitchFamily="-112" charset="0"/>
            </a:endParaRPr>
          </a:p>
          <a:p>
            <a:pPr defTabSz="457200"/>
            <a:endParaRPr lang="en-US" sz="1400" dirty="0">
              <a:solidFill>
                <a:srgbClr val="000000"/>
              </a:solidFill>
              <a:latin typeface="Century Gothic" pitchFamily="-112" charset="0"/>
              <a:ea typeface="Century Gothic" pitchFamily="-112" charset="0"/>
              <a:cs typeface="Century Gothic" pitchFamily="-112" charset="0"/>
            </a:endParaRPr>
          </a:p>
          <a:p>
            <a:pPr defTabSz="457200"/>
            <a:r>
              <a:rPr lang="en-US" sz="1400" b="1" dirty="0">
                <a:solidFill>
                  <a:srgbClr val="000000"/>
                </a:solidFill>
                <a:latin typeface="Century Gothic" pitchFamily="-112" charset="0"/>
                <a:ea typeface="Century Gothic" pitchFamily="-112" charset="0"/>
                <a:cs typeface="Century Gothic" pitchFamily="-112" charset="0"/>
                <a:hlinkClick r:id="rId2"/>
              </a:rPr>
              <a:t>http://www.mrl.ucsb.edu/~pynn/</a:t>
            </a:r>
            <a:r>
              <a:rPr lang="en-US" sz="1400" dirty="0">
                <a:solidFill>
                  <a:srgbClr val="000000"/>
                </a:solidFill>
                <a:latin typeface="Century Gothic" pitchFamily="-112" charset="0"/>
                <a:ea typeface="Century Gothic" pitchFamily="-112" charset="0"/>
                <a:cs typeface="Century Gothic" pitchFamily="-112" charset="0"/>
              </a:rPr>
              <a:t>   (Roger </a:t>
            </a:r>
            <a:r>
              <a:rPr lang="en-US" sz="1400" dirty="0" err="1">
                <a:solidFill>
                  <a:srgbClr val="000000"/>
                </a:solidFill>
                <a:latin typeface="Century Gothic" pitchFamily="-112" charset="0"/>
                <a:ea typeface="Century Gothic" pitchFamily="-112" charset="0"/>
                <a:cs typeface="Century Gothic" pitchFamily="-112" charset="0"/>
              </a:rPr>
              <a:t>Pynn</a:t>
            </a:r>
            <a:r>
              <a:rPr lang="en-US" sz="1400" dirty="0">
                <a:solidFill>
                  <a:srgbClr val="000000"/>
                </a:solidFill>
                <a:latin typeface="Century Gothic" pitchFamily="-112" charset="0"/>
                <a:ea typeface="Century Gothic" pitchFamily="-112" charset="0"/>
                <a:cs typeface="Century Gothic" pitchFamily="-112" charset="0"/>
              </a:rPr>
              <a:t>)</a:t>
            </a:r>
          </a:p>
          <a:p>
            <a:pPr defTabSz="457200"/>
            <a:r>
              <a:rPr lang="en-US" sz="1400" b="1" dirty="0">
                <a:solidFill>
                  <a:srgbClr val="000000"/>
                </a:solidFill>
                <a:latin typeface="Century Gothic" pitchFamily="-112" charset="0"/>
                <a:ea typeface="Century Gothic" pitchFamily="-112" charset="0"/>
                <a:cs typeface="Century Gothic" pitchFamily="-112" charset="0"/>
                <a:hlinkClick r:id="rId3"/>
              </a:rPr>
              <a:t>http://www.pcl.ox.ac.uk/~rkt/</a:t>
            </a:r>
            <a:r>
              <a:rPr lang="en-US" sz="1400" dirty="0">
                <a:solidFill>
                  <a:srgbClr val="000000"/>
                </a:solidFill>
                <a:latin typeface="Century Gothic" pitchFamily="-112" charset="0"/>
                <a:ea typeface="Century Gothic" pitchFamily="-112" charset="0"/>
                <a:cs typeface="Century Gothic" pitchFamily="-112" charset="0"/>
              </a:rPr>
              <a:t>        (Bob Thomas)</a:t>
            </a:r>
          </a:p>
          <a:p>
            <a:pPr defTabSz="457200"/>
            <a:endParaRPr lang="en-US" sz="1400" dirty="0" smtClean="0">
              <a:solidFill>
                <a:srgbClr val="000000"/>
              </a:solidFill>
              <a:latin typeface="Century Gothic" pitchFamily="-112" charset="0"/>
              <a:ea typeface="Century Gothic" pitchFamily="-112" charset="0"/>
              <a:cs typeface="Century Gothic" pitchFamily="-112" charset="0"/>
            </a:endParaRPr>
          </a:p>
          <a:p>
            <a:pPr defTabSz="457200"/>
            <a:r>
              <a:rPr lang="en-US" sz="1400" dirty="0" err="1" smtClean="0">
                <a:solidFill>
                  <a:srgbClr val="000000"/>
                </a:solidFill>
                <a:latin typeface="Century Gothic" pitchFamily="-112" charset="0"/>
                <a:ea typeface="Century Gothic" pitchFamily="-112" charset="0"/>
                <a:cs typeface="Century Gothic" pitchFamily="-112" charset="0"/>
              </a:rPr>
              <a:t>Cubitt</a:t>
            </a:r>
            <a:r>
              <a:rPr lang="en-US" sz="1400" dirty="0" smtClean="0">
                <a:solidFill>
                  <a:srgbClr val="000000"/>
                </a:solidFill>
                <a:latin typeface="Century Gothic" pitchFamily="-112" charset="0"/>
                <a:ea typeface="Century Gothic" pitchFamily="-112" charset="0"/>
                <a:cs typeface="Century Gothic" pitchFamily="-112" charset="0"/>
              </a:rPr>
              <a:t> </a:t>
            </a:r>
            <a:r>
              <a:rPr lang="en-US" sz="1400" dirty="0">
                <a:solidFill>
                  <a:srgbClr val="000000"/>
                </a:solidFill>
                <a:latin typeface="Century Gothic" pitchFamily="-112" charset="0"/>
                <a:ea typeface="Century Gothic" pitchFamily="-112" charset="0"/>
                <a:cs typeface="Century Gothic" pitchFamily="-112" charset="0"/>
              </a:rPr>
              <a:t>R. and </a:t>
            </a:r>
            <a:r>
              <a:rPr lang="en-US" sz="1400" dirty="0" err="1">
                <a:solidFill>
                  <a:srgbClr val="000000"/>
                </a:solidFill>
                <a:latin typeface="Century Gothic" pitchFamily="-112" charset="0"/>
                <a:ea typeface="Century Gothic" pitchFamily="-112" charset="0"/>
                <a:cs typeface="Century Gothic" pitchFamily="-112" charset="0"/>
              </a:rPr>
              <a:t>Fragneto</a:t>
            </a:r>
            <a:r>
              <a:rPr lang="en-US" sz="1400" dirty="0">
                <a:solidFill>
                  <a:srgbClr val="000000"/>
                </a:solidFill>
                <a:latin typeface="Century Gothic" pitchFamily="-112" charset="0"/>
                <a:ea typeface="Century Gothic" pitchFamily="-112" charset="0"/>
                <a:cs typeface="Century Gothic" pitchFamily="-112" charset="0"/>
              </a:rPr>
              <a:t> G. 2002 </a:t>
            </a:r>
            <a:r>
              <a:rPr lang="en-US" sz="1400" i="1" dirty="0">
                <a:solidFill>
                  <a:srgbClr val="000000"/>
                </a:solidFill>
                <a:latin typeface="Century Gothic" pitchFamily="-112" charset="0"/>
                <a:ea typeface="Century Gothic" pitchFamily="-112" charset="0"/>
                <a:cs typeface="Century Gothic" pitchFamily="-112" charset="0"/>
              </a:rPr>
              <a:t>“Neutron Reflection: Principles and Examples of Applications”</a:t>
            </a:r>
            <a:r>
              <a:rPr lang="en-US" sz="1400" dirty="0">
                <a:solidFill>
                  <a:srgbClr val="000000"/>
                </a:solidFill>
                <a:latin typeface="Century Gothic" pitchFamily="-112" charset="0"/>
                <a:ea typeface="Century Gothic" pitchFamily="-112" charset="0"/>
                <a:cs typeface="Century Gothic" pitchFamily="-112" charset="0"/>
              </a:rPr>
              <a:t>, in </a:t>
            </a:r>
            <a:r>
              <a:rPr lang="en-US" sz="1400" i="1" dirty="0">
                <a:solidFill>
                  <a:srgbClr val="000000"/>
                </a:solidFill>
                <a:latin typeface="Century Gothic" pitchFamily="-112" charset="0"/>
                <a:ea typeface="Century Gothic" pitchFamily="-112" charset="0"/>
                <a:cs typeface="Century Gothic" pitchFamily="-112" charset="0"/>
              </a:rPr>
              <a:t>Scattering</a:t>
            </a:r>
            <a:r>
              <a:rPr lang="en-US" sz="1400" dirty="0">
                <a:solidFill>
                  <a:srgbClr val="000000"/>
                </a:solidFill>
                <a:latin typeface="Century Gothic" pitchFamily="-112" charset="0"/>
                <a:ea typeface="Century Gothic" pitchFamily="-112" charset="0"/>
                <a:cs typeface="Century Gothic" pitchFamily="-112" charset="0"/>
              </a:rPr>
              <a:t>, </a:t>
            </a:r>
            <a:r>
              <a:rPr lang="en-US" sz="1400" dirty="0" err="1">
                <a:solidFill>
                  <a:srgbClr val="000000"/>
                </a:solidFill>
                <a:latin typeface="Century Gothic" pitchFamily="-112" charset="0"/>
                <a:ea typeface="Century Gothic" pitchFamily="-112" charset="0"/>
                <a:cs typeface="Century Gothic" pitchFamily="-112" charset="0"/>
              </a:rPr>
              <a:t>p</a:t>
            </a:r>
            <a:r>
              <a:rPr lang="en-US" sz="1400" dirty="0">
                <a:solidFill>
                  <a:srgbClr val="000000"/>
                </a:solidFill>
                <a:latin typeface="Century Gothic" pitchFamily="-112" charset="0"/>
                <a:ea typeface="Century Gothic" pitchFamily="-112" charset="0"/>
                <a:cs typeface="Century Gothic" pitchFamily="-112" charset="0"/>
              </a:rPr>
              <a:t>. 1198-1208, Academic Press eds.</a:t>
            </a:r>
          </a:p>
          <a:p>
            <a:pPr defTabSz="457200"/>
            <a:endParaRPr lang="en-US" sz="1400" dirty="0">
              <a:solidFill>
                <a:srgbClr val="000000"/>
              </a:solidFill>
              <a:latin typeface="Century Gothic" pitchFamily="-112" charset="0"/>
              <a:ea typeface="Century Gothic" pitchFamily="-112" charset="0"/>
              <a:cs typeface="Century Gothic" pitchFamily="-112" charset="0"/>
            </a:endParaRPr>
          </a:p>
        </p:txBody>
      </p:sp>
    </p:spTree>
    <p:extLst>
      <p:ext uri="{BB962C8B-B14F-4D97-AF65-F5344CB8AC3E}">
        <p14:creationId xmlns:p14="http://schemas.microsoft.com/office/powerpoint/2010/main" val="1693742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1"/>
          <p:cNvSpPr>
            <a:spLocks noGrp="1" noChangeArrowheads="1"/>
          </p:cNvSpPr>
          <p:nvPr>
            <p:ph type="title"/>
          </p:nvPr>
        </p:nvSpPr>
        <p:spPr>
          <a:xfrm>
            <a:off x="-17859" y="2455664"/>
            <a:ext cx="9170789" cy="1937742"/>
          </a:xfrm>
        </p:spPr>
        <p:txBody>
          <a:bodyPr/>
          <a:lstStyle/>
          <a:p>
            <a:pPr eaLnBrk="1" hangingPunct="1"/>
            <a:r>
              <a:rPr lang="en-US" sz="5000" dirty="0"/>
              <a:t>1. Fundamental Scattering </a:t>
            </a:r>
            <a:r>
              <a:rPr lang="en-US" sz="5000" dirty="0" smtClean="0"/>
              <a:t>Theory</a:t>
            </a:r>
            <a:br>
              <a:rPr lang="en-US" sz="5000" dirty="0" smtClean="0"/>
            </a:br>
            <a:r>
              <a:rPr lang="en-US" sz="5000" dirty="0" smtClean="0"/>
              <a:t>(Neutrons and X-rays)</a:t>
            </a:r>
            <a:endParaRPr lang="en-US" sz="5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1"/>
          <p:cNvSpPr>
            <a:spLocks noGrp="1" noChangeArrowheads="1"/>
          </p:cNvSpPr>
          <p:nvPr>
            <p:ph type="title"/>
          </p:nvPr>
        </p:nvSpPr>
        <p:spPr>
          <a:xfrm>
            <a:off x="258963" y="312541"/>
            <a:ext cx="8304609" cy="759023"/>
          </a:xfrm>
        </p:spPr>
        <p:txBody>
          <a:bodyPr/>
          <a:lstStyle/>
          <a:p>
            <a:pPr eaLnBrk="1" hangingPunct="1"/>
            <a:r>
              <a:rPr lang="en-US" sz="5000" dirty="0" err="1"/>
              <a:t>Fraunhofer</a:t>
            </a:r>
            <a:r>
              <a:rPr lang="en-US" sz="5000" dirty="0"/>
              <a:t> Approximation</a:t>
            </a:r>
          </a:p>
        </p:txBody>
      </p:sp>
      <p:sp>
        <p:nvSpPr>
          <p:cNvPr id="971781" name="Rectangle 5"/>
          <p:cNvSpPr>
            <a:spLocks/>
          </p:cNvSpPr>
          <p:nvPr/>
        </p:nvSpPr>
        <p:spPr bwMode="auto">
          <a:xfrm>
            <a:off x="4691435" y="4117703"/>
            <a:ext cx="279610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Momentum transfer:</a:t>
            </a:r>
          </a:p>
        </p:txBody>
      </p:sp>
      <p:pic>
        <p:nvPicPr>
          <p:cNvPr id="10" name="Picture 9"/>
          <p:cNvPicPr>
            <a:picLocks noChangeAspect="1"/>
          </p:cNvPicPr>
          <p:nvPr/>
        </p:nvPicPr>
        <p:blipFill>
          <a:blip r:embed="rId2"/>
          <a:stretch>
            <a:fillRect/>
          </a:stretch>
        </p:blipFill>
        <p:spPr>
          <a:xfrm>
            <a:off x="95960" y="56480"/>
            <a:ext cx="8924825" cy="6687793"/>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Particle-wave duality</a:t>
            </a:r>
            <a:endParaRPr lang="en-US" sz="5000" dirty="0"/>
          </a:p>
        </p:txBody>
      </p:sp>
      <p:sp>
        <p:nvSpPr>
          <p:cNvPr id="972805" name="Rectangle 4"/>
          <p:cNvSpPr>
            <a:spLocks/>
          </p:cNvSpPr>
          <p:nvPr/>
        </p:nvSpPr>
        <p:spPr bwMode="auto">
          <a:xfrm>
            <a:off x="942940" y="1343283"/>
            <a:ext cx="6343724"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Schrödinger equation in vacuum (particle wave function </a:t>
            </a:r>
            <a:r>
              <a:rPr lang="en-US" sz="2000" dirty="0" err="1" smtClean="0">
                <a:solidFill>
                  <a:srgbClr val="000000"/>
                </a:solidFill>
                <a:ea typeface="Gill Sans" pitchFamily="-112" charset="0"/>
                <a:cs typeface="Gill Sans" pitchFamily="-112" charset="0"/>
                <a:sym typeface="Gill Sans" pitchFamily="-112" charset="0"/>
              </a:rPr>
              <a:t>ѱ</a:t>
            </a:r>
            <a:r>
              <a:rPr lang="en-US" sz="2000" dirty="0" smtClean="0">
                <a:solidFill>
                  <a:srgbClr val="000000"/>
                </a:solidFill>
                <a:ea typeface="Gill Sans" pitchFamily="-112" charset="0"/>
                <a:cs typeface="Gill Sans" pitchFamily="-112" charset="0"/>
                <a:sym typeface="Gill Sans" pitchFamily="-112" charset="0"/>
              </a:rPr>
              <a:t>):</a:t>
            </a:r>
            <a:endParaRPr lang="en-US" sz="2000" dirty="0">
              <a:solidFill>
                <a:srgbClr val="000000"/>
              </a:solidFill>
              <a:ea typeface="Gill Sans" pitchFamily="-112" charset="0"/>
              <a:cs typeface="Gill Sans" pitchFamily="-112" charset="0"/>
              <a:sym typeface="Gill Sans" pitchFamily="-112" charset="0"/>
            </a:endParaRPr>
          </a:p>
        </p:txBody>
      </p:sp>
      <p:pic>
        <p:nvPicPr>
          <p:cNvPr id="10" name="Picture 9" descr="latex-image-1.pdf"/>
          <p:cNvPicPr>
            <a:picLocks noChangeAspect="1"/>
          </p:cNvPicPr>
          <p:nvPr/>
        </p:nvPicPr>
        <p:blipFill>
          <a:blip r:embed="rId2"/>
          <a:stretch>
            <a:fillRect/>
          </a:stretch>
        </p:blipFill>
        <p:spPr>
          <a:xfrm>
            <a:off x="374667" y="1874243"/>
            <a:ext cx="2387600" cy="609600"/>
          </a:xfrm>
          <a:prstGeom prst="rect">
            <a:avLst/>
          </a:prstGeom>
        </p:spPr>
      </p:pic>
      <p:pic>
        <p:nvPicPr>
          <p:cNvPr id="11" name="Picture 10" descr="latex-image-1.pdf"/>
          <p:cNvPicPr>
            <a:picLocks noChangeAspect="1"/>
          </p:cNvPicPr>
          <p:nvPr/>
        </p:nvPicPr>
        <p:blipFill>
          <a:blip r:embed="rId3"/>
          <a:stretch>
            <a:fillRect/>
          </a:stretch>
        </p:blipFill>
        <p:spPr>
          <a:xfrm>
            <a:off x="6487965" y="1874243"/>
            <a:ext cx="1409700" cy="609600"/>
          </a:xfrm>
          <a:prstGeom prst="rect">
            <a:avLst/>
          </a:prstGeom>
        </p:spPr>
      </p:pic>
      <p:pic>
        <p:nvPicPr>
          <p:cNvPr id="12" name="Picture 11" descr="latex-image-1.pdf"/>
          <p:cNvPicPr>
            <a:picLocks noChangeAspect="1"/>
          </p:cNvPicPr>
          <p:nvPr/>
        </p:nvPicPr>
        <p:blipFill>
          <a:blip r:embed="rId4"/>
          <a:stretch>
            <a:fillRect/>
          </a:stretch>
        </p:blipFill>
        <p:spPr>
          <a:xfrm>
            <a:off x="4073525" y="2772910"/>
            <a:ext cx="1803400" cy="317500"/>
          </a:xfrm>
          <a:prstGeom prst="rect">
            <a:avLst/>
          </a:prstGeom>
        </p:spPr>
      </p:pic>
      <p:cxnSp>
        <p:nvCxnSpPr>
          <p:cNvPr id="14" name="Straight Arrow Connector 13"/>
          <p:cNvCxnSpPr/>
          <p:nvPr/>
        </p:nvCxnSpPr>
        <p:spPr bwMode="auto">
          <a:xfrm>
            <a:off x="3432597" y="2931428"/>
            <a:ext cx="362824" cy="1588"/>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arrow"/>
          </a:ln>
          <a:effectLst/>
        </p:spPr>
      </p:cxnSp>
      <p:sp>
        <p:nvSpPr>
          <p:cNvPr id="16" name="Rectangle 4"/>
          <p:cNvSpPr>
            <a:spLocks/>
          </p:cNvSpPr>
          <p:nvPr/>
        </p:nvSpPr>
        <p:spPr bwMode="auto">
          <a:xfrm>
            <a:off x="6460090" y="2772910"/>
            <a:ext cx="2053597"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Helmholtz equation</a:t>
            </a:r>
            <a:endParaRPr lang="en-US" sz="2000" dirty="0">
              <a:solidFill>
                <a:srgbClr val="000000"/>
              </a:solidFill>
              <a:ea typeface="Gill Sans" pitchFamily="-112" charset="0"/>
              <a:cs typeface="Gill Sans" pitchFamily="-112" charset="0"/>
              <a:sym typeface="Gill Sans" pitchFamily="-112" charset="0"/>
            </a:endParaRPr>
          </a:p>
        </p:txBody>
      </p:sp>
      <p:sp>
        <p:nvSpPr>
          <p:cNvPr id="17" name="Rectangle 4"/>
          <p:cNvSpPr>
            <a:spLocks/>
          </p:cNvSpPr>
          <p:nvPr/>
        </p:nvSpPr>
        <p:spPr bwMode="auto">
          <a:xfrm>
            <a:off x="1766315" y="3390406"/>
            <a:ext cx="5307158" cy="615553"/>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Lorentz gauge from Maxwell equations w/o charge </a:t>
            </a:r>
          </a:p>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(electromagnetic radiation: four-potential </a:t>
            </a:r>
            <a:r>
              <a:rPr lang="en-US" sz="2000" b="1" dirty="0" smtClean="0">
                <a:solidFill>
                  <a:srgbClr val="000000"/>
                </a:solidFill>
                <a:ea typeface="Gill Sans" pitchFamily="-112" charset="0"/>
                <a:cs typeface="Gill Sans" pitchFamily="-112" charset="0"/>
                <a:sym typeface="Gill Sans" pitchFamily="-112" charset="0"/>
              </a:rPr>
              <a:t>A</a:t>
            </a:r>
            <a:r>
              <a:rPr lang="en-US" sz="2000" dirty="0" smtClean="0">
                <a:solidFill>
                  <a:srgbClr val="000000"/>
                </a:solidFill>
                <a:ea typeface="Gill Sans" pitchFamily="-112" charset="0"/>
                <a:cs typeface="Gill Sans" pitchFamily="-112" charset="0"/>
                <a:sym typeface="Gill Sans" pitchFamily="-112" charset="0"/>
              </a:rPr>
              <a:t>):</a:t>
            </a:r>
            <a:endParaRPr lang="en-US" sz="2000" dirty="0">
              <a:solidFill>
                <a:srgbClr val="000000"/>
              </a:solidFill>
              <a:ea typeface="Gill Sans" pitchFamily="-112" charset="0"/>
              <a:cs typeface="Gill Sans" pitchFamily="-112" charset="0"/>
              <a:sym typeface="Gill Sans" pitchFamily="-112" charset="0"/>
            </a:endParaRPr>
          </a:p>
        </p:txBody>
      </p:sp>
      <p:pic>
        <p:nvPicPr>
          <p:cNvPr id="20" name="Picture 19" descr="latex-image-1.pdf"/>
          <p:cNvPicPr>
            <a:picLocks noChangeAspect="1"/>
          </p:cNvPicPr>
          <p:nvPr/>
        </p:nvPicPr>
        <p:blipFill>
          <a:blip r:embed="rId6"/>
          <a:stretch>
            <a:fillRect/>
          </a:stretch>
        </p:blipFill>
        <p:spPr>
          <a:xfrm>
            <a:off x="754861" y="4327525"/>
            <a:ext cx="2197100" cy="584200"/>
          </a:xfrm>
          <a:prstGeom prst="rect">
            <a:avLst/>
          </a:prstGeom>
        </p:spPr>
      </p:pic>
      <p:sp>
        <p:nvSpPr>
          <p:cNvPr id="21" name="Rectangle 4"/>
          <p:cNvSpPr>
            <a:spLocks/>
          </p:cNvSpPr>
          <p:nvPr/>
        </p:nvSpPr>
        <p:spPr bwMode="auto">
          <a:xfrm>
            <a:off x="3313748" y="2027253"/>
            <a:ext cx="2563177"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For stationary case with:</a:t>
            </a:r>
            <a:endParaRPr lang="en-US" sz="2000" dirty="0">
              <a:solidFill>
                <a:srgbClr val="000000"/>
              </a:solidFill>
              <a:ea typeface="Gill Sans" pitchFamily="-112" charset="0"/>
              <a:cs typeface="Gill Sans" pitchFamily="-112" charset="0"/>
              <a:sym typeface="Gill Sans" pitchFamily="-112" charset="0"/>
            </a:endParaRPr>
          </a:p>
        </p:txBody>
      </p:sp>
      <p:cxnSp>
        <p:nvCxnSpPr>
          <p:cNvPr id="22" name="Straight Arrow Connector 21"/>
          <p:cNvCxnSpPr/>
          <p:nvPr/>
        </p:nvCxnSpPr>
        <p:spPr bwMode="auto">
          <a:xfrm>
            <a:off x="3482482" y="5507797"/>
            <a:ext cx="362824" cy="1588"/>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arrow"/>
          </a:ln>
          <a:effectLst/>
        </p:spPr>
      </p:cxnSp>
      <p:sp>
        <p:nvSpPr>
          <p:cNvPr id="23" name="Rectangle 4"/>
          <p:cNvSpPr>
            <a:spLocks/>
          </p:cNvSpPr>
          <p:nvPr/>
        </p:nvSpPr>
        <p:spPr bwMode="auto">
          <a:xfrm>
            <a:off x="6509975" y="5349279"/>
            <a:ext cx="2053597"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Helmholtz equation</a:t>
            </a:r>
            <a:endParaRPr lang="en-US" sz="2000" dirty="0">
              <a:solidFill>
                <a:srgbClr val="000000"/>
              </a:solidFill>
              <a:ea typeface="Gill Sans" pitchFamily="-112" charset="0"/>
              <a:cs typeface="Gill Sans" pitchFamily="-112" charset="0"/>
              <a:sym typeface="Gill Sans" pitchFamily="-112" charset="0"/>
            </a:endParaRPr>
          </a:p>
        </p:txBody>
      </p:sp>
      <p:sp>
        <p:nvSpPr>
          <p:cNvPr id="24" name="Rectangle 4"/>
          <p:cNvSpPr>
            <a:spLocks/>
          </p:cNvSpPr>
          <p:nvPr/>
        </p:nvSpPr>
        <p:spPr bwMode="auto">
          <a:xfrm>
            <a:off x="3313748" y="4440834"/>
            <a:ext cx="2563177"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dirty="0" smtClean="0">
                <a:solidFill>
                  <a:srgbClr val="000000"/>
                </a:solidFill>
                <a:ea typeface="Gill Sans" pitchFamily="-112" charset="0"/>
                <a:cs typeface="Gill Sans" pitchFamily="-112" charset="0"/>
                <a:sym typeface="Gill Sans" pitchFamily="-112" charset="0"/>
              </a:rPr>
              <a:t>For stationary case with:</a:t>
            </a:r>
            <a:endParaRPr lang="en-US" sz="2000" dirty="0">
              <a:solidFill>
                <a:srgbClr val="000000"/>
              </a:solidFill>
              <a:ea typeface="Gill Sans" pitchFamily="-112" charset="0"/>
              <a:cs typeface="Gill Sans" pitchFamily="-112" charset="0"/>
              <a:sym typeface="Gill Sans" pitchFamily="-112" charset="0"/>
            </a:endParaRPr>
          </a:p>
        </p:txBody>
      </p:sp>
      <p:pic>
        <p:nvPicPr>
          <p:cNvPr id="25" name="Picture 24" descr="latex-image-1.pdf"/>
          <p:cNvPicPr>
            <a:picLocks noChangeAspect="1"/>
          </p:cNvPicPr>
          <p:nvPr/>
        </p:nvPicPr>
        <p:blipFill>
          <a:blip r:embed="rId7"/>
          <a:stretch>
            <a:fillRect/>
          </a:stretch>
        </p:blipFill>
        <p:spPr>
          <a:xfrm>
            <a:off x="6219967" y="4302125"/>
            <a:ext cx="2552700" cy="609600"/>
          </a:xfrm>
          <a:prstGeom prst="rect">
            <a:avLst/>
          </a:prstGeom>
        </p:spPr>
      </p:pic>
      <p:pic>
        <p:nvPicPr>
          <p:cNvPr id="26" name="Picture 25" descr="latex-image-1.pdf"/>
          <p:cNvPicPr>
            <a:picLocks noChangeAspect="1"/>
          </p:cNvPicPr>
          <p:nvPr/>
        </p:nvPicPr>
        <p:blipFill>
          <a:blip r:embed="rId8"/>
          <a:stretch>
            <a:fillRect/>
          </a:stretch>
        </p:blipFill>
        <p:spPr>
          <a:xfrm>
            <a:off x="4164685" y="5336104"/>
            <a:ext cx="1955800" cy="330200"/>
          </a:xfrm>
          <a:prstGeom prst="rect">
            <a:avLst/>
          </a:prstGeom>
        </p:spPr>
      </p:pic>
      <p:sp>
        <p:nvSpPr>
          <p:cNvPr id="19" name="Rectangle 4"/>
          <p:cNvSpPr>
            <a:spLocks/>
          </p:cNvSpPr>
          <p:nvPr/>
        </p:nvSpPr>
        <p:spPr bwMode="auto">
          <a:xfrm>
            <a:off x="1360914" y="5968955"/>
            <a:ext cx="6387842" cy="615553"/>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000" b="1" dirty="0" smtClean="0">
                <a:solidFill>
                  <a:srgbClr val="0000FF"/>
                </a:solidFill>
                <a:ea typeface="Gill Sans" pitchFamily="-112" charset="0"/>
                <a:cs typeface="Gill Sans" pitchFamily="-112" charset="0"/>
                <a:sym typeface="Gill Sans" pitchFamily="-112" charset="0"/>
              </a:rPr>
              <a:t>Neutrons and X-rays in vacuum can be described</a:t>
            </a:r>
          </a:p>
          <a:p>
            <a:pPr algn="ctr" defTabSz="642915" fontAlgn="base">
              <a:spcBef>
                <a:spcPct val="0"/>
              </a:spcBef>
              <a:spcAft>
                <a:spcPct val="0"/>
              </a:spcAft>
            </a:pPr>
            <a:r>
              <a:rPr lang="en-US" sz="2000" b="1" dirty="0" smtClean="0">
                <a:solidFill>
                  <a:srgbClr val="0000FF"/>
                </a:solidFill>
                <a:ea typeface="Gill Sans" pitchFamily="-112" charset="0"/>
                <a:cs typeface="Gill Sans" pitchFamily="-112" charset="0"/>
                <a:sym typeface="Gill Sans" pitchFamily="-112" charset="0"/>
              </a:rPr>
              <a:t>by the same mathematical equation!</a:t>
            </a:r>
            <a:endParaRPr lang="en-US" sz="2000" b="1" dirty="0">
              <a:solidFill>
                <a:srgbClr val="0000FF"/>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1"/>
          <p:cNvSpPr>
            <a:spLocks noGrp="1" noChangeArrowheads="1"/>
          </p:cNvSpPr>
          <p:nvPr>
            <p:ph type="title"/>
          </p:nvPr>
        </p:nvSpPr>
        <p:spPr>
          <a:xfrm>
            <a:off x="258963" y="312541"/>
            <a:ext cx="8304609" cy="759023"/>
          </a:xfrm>
        </p:spPr>
        <p:txBody>
          <a:bodyPr/>
          <a:lstStyle/>
          <a:p>
            <a:pPr eaLnBrk="1" hangingPunct="1"/>
            <a:r>
              <a:rPr lang="en-US" sz="5000" dirty="0" err="1"/>
              <a:t>Fraunhofer</a:t>
            </a:r>
            <a:r>
              <a:rPr lang="en-US" sz="5000" dirty="0"/>
              <a:t> Approximation</a:t>
            </a:r>
          </a:p>
        </p:txBody>
      </p:sp>
      <p:pic>
        <p:nvPicPr>
          <p:cNvPr id="971779" name="Picture 2"/>
          <p:cNvPicPr>
            <a:picLocks noChangeAspect="1" noChangeArrowheads="1"/>
          </p:cNvPicPr>
          <p:nvPr/>
        </p:nvPicPr>
        <p:blipFill>
          <a:blip r:embed="rId2"/>
          <a:srcRect/>
          <a:stretch>
            <a:fillRect/>
          </a:stretch>
        </p:blipFill>
        <p:spPr bwMode="auto">
          <a:xfrm>
            <a:off x="177478" y="1491258"/>
            <a:ext cx="8626078" cy="2071688"/>
          </a:xfrm>
          <a:prstGeom prst="rect">
            <a:avLst/>
          </a:prstGeom>
          <a:noFill/>
          <a:ln w="12700">
            <a:noFill/>
            <a:miter lim="800000"/>
            <a:headEnd/>
            <a:tailEnd/>
          </a:ln>
        </p:spPr>
      </p:pic>
      <p:sp>
        <p:nvSpPr>
          <p:cNvPr id="971780" name="Rectangle 4"/>
          <p:cNvSpPr>
            <a:spLocks/>
          </p:cNvSpPr>
          <p:nvPr/>
        </p:nvSpPr>
        <p:spPr bwMode="auto">
          <a:xfrm>
            <a:off x="3627783" y="4117703"/>
            <a:ext cx="1675433"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Plane waves:</a:t>
            </a:r>
          </a:p>
        </p:txBody>
      </p:sp>
      <p:sp>
        <p:nvSpPr>
          <p:cNvPr id="971781" name="Rectangle 5"/>
          <p:cNvSpPr>
            <a:spLocks/>
          </p:cNvSpPr>
          <p:nvPr/>
        </p:nvSpPr>
        <p:spPr bwMode="auto">
          <a:xfrm>
            <a:off x="5879939" y="4117703"/>
            <a:ext cx="279610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Momentum transfer:</a:t>
            </a:r>
          </a:p>
        </p:txBody>
      </p:sp>
      <p:pic>
        <p:nvPicPr>
          <p:cNvPr id="971782" name="Picture 6"/>
          <p:cNvPicPr>
            <a:picLocks noChangeAspect="1" noChangeArrowheads="1"/>
          </p:cNvPicPr>
          <p:nvPr/>
        </p:nvPicPr>
        <p:blipFill>
          <a:blip r:embed="rId3"/>
          <a:srcRect/>
          <a:stretch>
            <a:fillRect/>
          </a:stretch>
        </p:blipFill>
        <p:spPr bwMode="auto">
          <a:xfrm>
            <a:off x="6078817" y="4875610"/>
            <a:ext cx="1875234" cy="678656"/>
          </a:xfrm>
          <a:prstGeom prst="rect">
            <a:avLst/>
          </a:prstGeom>
          <a:noFill/>
          <a:ln w="12700">
            <a:noFill/>
            <a:miter lim="800000"/>
            <a:headEnd/>
            <a:tailEnd/>
          </a:ln>
        </p:spPr>
      </p:pic>
      <p:cxnSp>
        <p:nvCxnSpPr>
          <p:cNvPr id="971784" name="Straight Arrow Connector 8"/>
          <p:cNvCxnSpPr>
            <a:cxnSpLocks noChangeShapeType="1"/>
          </p:cNvCxnSpPr>
          <p:nvPr/>
        </p:nvCxnSpPr>
        <p:spPr bwMode="auto">
          <a:xfrm rot="5400000" flipH="1" flipV="1">
            <a:off x="6757473" y="5840017"/>
            <a:ext cx="482203" cy="160734"/>
          </a:xfrm>
          <a:prstGeom prst="straightConnector1">
            <a:avLst/>
          </a:prstGeom>
          <a:noFill/>
          <a:ln w="25400">
            <a:solidFill>
              <a:srgbClr val="000000"/>
            </a:solidFill>
            <a:round/>
            <a:headEnd/>
            <a:tailEnd type="arrow" w="med" len="med"/>
          </a:ln>
        </p:spPr>
      </p:cxnSp>
      <p:sp>
        <p:nvSpPr>
          <p:cNvPr id="971785" name="Rectangle 4"/>
          <p:cNvSpPr>
            <a:spLocks/>
          </p:cNvSpPr>
          <p:nvPr/>
        </p:nvSpPr>
        <p:spPr bwMode="auto">
          <a:xfrm>
            <a:off x="6275270" y="6268642"/>
            <a:ext cx="1279178" cy="324818"/>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Wavelength</a:t>
            </a:r>
          </a:p>
        </p:txBody>
      </p:sp>
      <p:sp>
        <p:nvSpPr>
          <p:cNvPr id="12" name="Rectangle 4"/>
          <p:cNvSpPr>
            <a:spLocks/>
          </p:cNvSpPr>
          <p:nvPr/>
        </p:nvSpPr>
        <p:spPr bwMode="auto">
          <a:xfrm>
            <a:off x="0" y="4117197"/>
            <a:ext cx="3131228" cy="80021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For stationary systems,</a:t>
            </a:r>
          </a:p>
          <a:p>
            <a:r>
              <a:rPr lang="en-US" sz="2600" dirty="0" smtClean="0">
                <a:ea typeface="Gill Sans" pitchFamily="-112" charset="0"/>
                <a:cs typeface="Gill Sans" pitchFamily="-112" charset="0"/>
              </a:rPr>
              <a:t>Helmholtz </a:t>
            </a:r>
            <a:r>
              <a:rPr lang="en-US" sz="2600" dirty="0">
                <a:ea typeface="Gill Sans" pitchFamily="-112" charset="0"/>
                <a:cs typeface="Gill Sans" pitchFamily="-112" charset="0"/>
              </a:rPr>
              <a:t>equation:</a:t>
            </a:r>
          </a:p>
        </p:txBody>
      </p:sp>
      <p:pic>
        <p:nvPicPr>
          <p:cNvPr id="13" name="Picture 10" descr="latex-image-1.pdf"/>
          <p:cNvPicPr>
            <a:picLocks noChangeAspect="1"/>
          </p:cNvPicPr>
          <p:nvPr/>
        </p:nvPicPr>
        <p:blipFill>
          <a:blip r:embed="rId4"/>
          <a:srcRect/>
          <a:stretch>
            <a:fillRect/>
          </a:stretch>
        </p:blipFill>
        <p:spPr bwMode="auto">
          <a:xfrm>
            <a:off x="149758" y="5554266"/>
            <a:ext cx="2946797" cy="375047"/>
          </a:xfrm>
          <a:prstGeom prst="rect">
            <a:avLst/>
          </a:prstGeom>
          <a:noFill/>
          <a:ln w="9525">
            <a:noFill/>
            <a:miter lim="800000"/>
            <a:headEnd/>
            <a:tailEnd/>
          </a:ln>
        </p:spPr>
      </p:pic>
      <p:pic>
        <p:nvPicPr>
          <p:cNvPr id="14" name="Picture 13" descr="latex-image-1.pdf"/>
          <p:cNvPicPr>
            <a:picLocks noChangeAspect="1"/>
          </p:cNvPicPr>
          <p:nvPr/>
        </p:nvPicPr>
        <p:blipFill>
          <a:blip r:embed="rId5"/>
          <a:stretch>
            <a:fillRect/>
          </a:stretch>
        </p:blipFill>
        <p:spPr>
          <a:xfrm>
            <a:off x="3533594" y="5185768"/>
            <a:ext cx="1890410" cy="987028"/>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agg_gimp_anim.gif"/>
          <p:cNvPicPr>
            <a:picLocks noChangeAspect="1"/>
          </p:cNvPicPr>
          <p:nvPr/>
        </p:nvPicPr>
        <p:blipFill>
          <a:blip r:embed="rId3"/>
          <a:stretch>
            <a:fillRect/>
          </a:stretch>
        </p:blipFill>
        <p:spPr>
          <a:xfrm>
            <a:off x="2657776" y="1594008"/>
            <a:ext cx="2376337" cy="2156461"/>
          </a:xfrm>
          <a:prstGeom prst="rect">
            <a:avLst/>
          </a:prstGeom>
        </p:spPr>
      </p:pic>
      <p:sp>
        <p:nvSpPr>
          <p:cNvPr id="972802" name="Rectangle 1"/>
          <p:cNvSpPr>
            <a:spLocks noGrp="1" noChangeArrowheads="1"/>
          </p:cNvSpPr>
          <p:nvPr>
            <p:ph type="title"/>
          </p:nvPr>
        </p:nvSpPr>
        <p:spPr>
          <a:xfrm>
            <a:off x="258969" y="312547"/>
            <a:ext cx="8304609" cy="759023"/>
          </a:xfrm>
        </p:spPr>
        <p:txBody>
          <a:bodyPr/>
          <a:lstStyle/>
          <a:p>
            <a:pPr eaLnBrk="1" hangingPunct="1"/>
            <a:r>
              <a:rPr lang="en-US" sz="5000" dirty="0"/>
              <a:t>1</a:t>
            </a:r>
            <a:r>
              <a:rPr lang="en-US" sz="5000" baseline="32000" dirty="0"/>
              <a:t>st </a:t>
            </a:r>
            <a:r>
              <a:rPr lang="en-US" sz="5000" dirty="0"/>
              <a:t>order Born Approximation</a:t>
            </a:r>
          </a:p>
        </p:txBody>
      </p:sp>
      <p:pic>
        <p:nvPicPr>
          <p:cNvPr id="972803" name="Picture 2"/>
          <p:cNvPicPr>
            <a:picLocks noChangeAspect="1" noChangeArrowheads="1"/>
          </p:cNvPicPr>
          <p:nvPr/>
        </p:nvPicPr>
        <p:blipFill>
          <a:blip r:embed="rId4"/>
          <a:srcRect/>
          <a:stretch>
            <a:fillRect/>
          </a:stretch>
        </p:blipFill>
        <p:spPr bwMode="auto">
          <a:xfrm>
            <a:off x="490265" y="1526977"/>
            <a:ext cx="2942332" cy="2223492"/>
          </a:xfrm>
          <a:prstGeom prst="rect">
            <a:avLst/>
          </a:prstGeom>
          <a:noFill/>
          <a:ln w="12700">
            <a:noFill/>
            <a:miter lim="800000"/>
            <a:headEnd/>
            <a:tailEnd/>
          </a:ln>
        </p:spPr>
      </p:pic>
      <p:sp>
        <p:nvSpPr>
          <p:cNvPr id="972805" name="Rectangle 4"/>
          <p:cNvSpPr>
            <a:spLocks/>
          </p:cNvSpPr>
          <p:nvPr/>
        </p:nvSpPr>
        <p:spPr bwMode="auto">
          <a:xfrm>
            <a:off x="4429931" y="1343289"/>
            <a:ext cx="3834308"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a:solidFill>
                  <a:srgbClr val="000000"/>
                </a:solidFill>
                <a:ea typeface="Gill Sans" pitchFamily="-112" charset="0"/>
                <a:cs typeface="Gill Sans" pitchFamily="-112" charset="0"/>
                <a:sym typeface="Gill Sans" pitchFamily="-112" charset="0"/>
              </a:rPr>
              <a:t>Inhomogeneous Helmholtz equation:</a:t>
            </a:r>
          </a:p>
        </p:txBody>
      </p:sp>
      <p:pic>
        <p:nvPicPr>
          <p:cNvPr id="972806" name="Picture 5"/>
          <p:cNvPicPr>
            <a:picLocks noChangeAspect="1" noChangeArrowheads="1"/>
          </p:cNvPicPr>
          <p:nvPr/>
        </p:nvPicPr>
        <p:blipFill>
          <a:blip r:embed="rId5"/>
          <a:srcRect/>
          <a:stretch>
            <a:fillRect/>
          </a:stretch>
        </p:blipFill>
        <p:spPr bwMode="auto">
          <a:xfrm>
            <a:off x="5034113" y="2958079"/>
            <a:ext cx="2285350" cy="576885"/>
          </a:xfrm>
          <a:prstGeom prst="rect">
            <a:avLst/>
          </a:prstGeom>
          <a:noFill/>
          <a:ln w="12700">
            <a:noFill/>
            <a:miter lim="800000"/>
            <a:headEnd/>
            <a:tailEnd/>
          </a:ln>
        </p:spPr>
      </p:pic>
      <p:sp>
        <p:nvSpPr>
          <p:cNvPr id="972807" name="Rectangle 6"/>
          <p:cNvSpPr>
            <a:spLocks/>
          </p:cNvSpPr>
          <p:nvPr/>
        </p:nvSpPr>
        <p:spPr bwMode="auto">
          <a:xfrm>
            <a:off x="5970743" y="2472776"/>
            <a:ext cx="756041"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err="1">
                <a:solidFill>
                  <a:srgbClr val="000000"/>
                </a:solidFill>
                <a:ea typeface="Gill Sans" pitchFamily="-112" charset="0"/>
                <a:cs typeface="Gill Sans" pitchFamily="-112" charset="0"/>
                <a:sym typeface="Gill Sans" pitchFamily="-112" charset="0"/>
              </a:rPr>
              <a:t>Ansatz</a:t>
            </a:r>
            <a:r>
              <a:rPr lang="en-US" sz="2000" dirty="0">
                <a:solidFill>
                  <a:srgbClr val="000000"/>
                </a:solidFill>
                <a:ea typeface="Gill Sans" pitchFamily="-112" charset="0"/>
                <a:cs typeface="Gill Sans" pitchFamily="-112" charset="0"/>
                <a:sym typeface="Gill Sans" pitchFamily="-112" charset="0"/>
              </a:rPr>
              <a:t>:</a:t>
            </a:r>
          </a:p>
        </p:txBody>
      </p:sp>
      <p:pic>
        <p:nvPicPr>
          <p:cNvPr id="972808" name="Picture 7"/>
          <p:cNvPicPr>
            <a:picLocks noChangeAspect="1" noChangeArrowheads="1"/>
          </p:cNvPicPr>
          <p:nvPr/>
        </p:nvPicPr>
        <p:blipFill>
          <a:blip r:embed="rId6"/>
          <a:srcRect/>
          <a:stretch>
            <a:fillRect/>
          </a:stretch>
        </p:blipFill>
        <p:spPr bwMode="auto">
          <a:xfrm>
            <a:off x="4438055" y="4484717"/>
            <a:ext cx="3795117" cy="732234"/>
          </a:xfrm>
          <a:prstGeom prst="rect">
            <a:avLst/>
          </a:prstGeom>
          <a:noFill/>
          <a:ln w="12700">
            <a:noFill/>
            <a:miter lim="800000"/>
            <a:headEnd/>
            <a:tailEnd/>
          </a:ln>
        </p:spPr>
      </p:pic>
      <p:sp>
        <p:nvSpPr>
          <p:cNvPr id="972809" name="Rectangle 8"/>
          <p:cNvSpPr>
            <a:spLocks/>
          </p:cNvSpPr>
          <p:nvPr/>
        </p:nvSpPr>
        <p:spPr bwMode="auto">
          <a:xfrm>
            <a:off x="5298753" y="3874690"/>
            <a:ext cx="2071505"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a:solidFill>
                  <a:srgbClr val="000000"/>
                </a:solidFill>
                <a:ea typeface="Gill Sans" pitchFamily="-112" charset="0"/>
                <a:cs typeface="Gill Sans" pitchFamily="-112" charset="0"/>
                <a:sym typeface="Gill Sans" pitchFamily="-112" charset="0"/>
              </a:rPr>
              <a:t>Scattering function:</a:t>
            </a:r>
          </a:p>
        </p:txBody>
      </p:sp>
      <p:cxnSp>
        <p:nvCxnSpPr>
          <p:cNvPr id="14" name="Straight Arrow Connector 13"/>
          <p:cNvCxnSpPr/>
          <p:nvPr/>
        </p:nvCxnSpPr>
        <p:spPr bwMode="auto">
          <a:xfrm>
            <a:off x="4067107" y="4073606"/>
            <a:ext cx="362824" cy="1588"/>
          </a:xfrm>
          <a:prstGeom prst="straightConnector1">
            <a:avLst/>
          </a:prstGeom>
          <a:blipFill dpi="0" rotWithShape="0">
            <a:blip r:embed="rId7"/>
            <a:srcRect/>
            <a:tile tx="0" ty="0" sx="100000" sy="100000" flip="none" algn="tl"/>
          </a:blipFill>
          <a:ln w="25400" cap="flat" cmpd="sng" algn="ctr">
            <a:solidFill>
              <a:srgbClr val="000000"/>
            </a:solidFill>
            <a:prstDash val="solid"/>
            <a:round/>
            <a:headEnd type="none" w="med" len="med"/>
            <a:tailEnd type="arrow"/>
          </a:ln>
          <a:effectLst/>
        </p:spPr>
      </p:cxnSp>
      <p:pic>
        <p:nvPicPr>
          <p:cNvPr id="15" name="Picture 14" descr="latex-image-1.pdf"/>
          <p:cNvPicPr>
            <a:picLocks noChangeAspect="1"/>
          </p:cNvPicPr>
          <p:nvPr/>
        </p:nvPicPr>
        <p:blipFill>
          <a:blip r:embed="rId8"/>
          <a:stretch>
            <a:fillRect/>
          </a:stretch>
        </p:blipFill>
        <p:spPr>
          <a:xfrm>
            <a:off x="4869051" y="1919288"/>
            <a:ext cx="3009900" cy="330200"/>
          </a:xfrm>
          <a:prstGeom prst="rect">
            <a:avLst/>
          </a:prstGeom>
        </p:spPr>
      </p:pic>
      <p:sp>
        <p:nvSpPr>
          <p:cNvPr id="17" name="Rectangle 6"/>
          <p:cNvSpPr>
            <a:spLocks/>
          </p:cNvSpPr>
          <p:nvPr/>
        </p:nvSpPr>
        <p:spPr bwMode="auto">
          <a:xfrm>
            <a:off x="258963" y="4030563"/>
            <a:ext cx="3527976" cy="2154436"/>
          </a:xfrm>
          <a:prstGeom prst="rect">
            <a:avLst/>
          </a:prstGeom>
          <a:noFill/>
          <a:ln w="12700">
            <a:noFill/>
            <a:miter lim="800000"/>
            <a:headEnd/>
            <a:tailEnd/>
          </a:ln>
        </p:spPr>
        <p:txBody>
          <a:bodyPr wrap="square" lIns="0" tIns="0" rIns="0" bIns="0" anchor="ctr">
            <a:prstTxWarp prst="textNoShape">
              <a:avLst/>
            </a:prstTxWarp>
            <a:spAutoFit/>
          </a:bodyPr>
          <a:lstStyle/>
          <a:p>
            <a:pPr algn="ctr" defTabSz="642717" fontAlgn="base">
              <a:spcBef>
                <a:spcPct val="0"/>
              </a:spcBef>
              <a:spcAft>
                <a:spcPct val="0"/>
              </a:spcAft>
            </a:pPr>
            <a:r>
              <a:rPr lang="en-US" sz="2000" b="1" dirty="0">
                <a:solidFill>
                  <a:srgbClr val="000000"/>
                </a:solidFill>
                <a:ea typeface="Gill Sans" pitchFamily="-112" charset="0"/>
                <a:cs typeface="Gill Sans" pitchFamily="-112" charset="0"/>
                <a:sym typeface="Gill Sans" pitchFamily="-112" charset="0"/>
              </a:rPr>
              <a:t>Assumptions:</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 Wave is the same inside and outside of the sample (</a:t>
            </a:r>
            <a:r>
              <a:rPr lang="en-US" sz="2000" i="1" dirty="0">
                <a:solidFill>
                  <a:srgbClr val="000000"/>
                </a:solidFill>
                <a:ea typeface="Gill Sans" pitchFamily="-112" charset="0"/>
                <a:cs typeface="Gill Sans" pitchFamily="-112" charset="0"/>
                <a:sym typeface="Gill Sans" pitchFamily="-112" charset="0"/>
              </a:rPr>
              <a:t>kinematic approximation</a:t>
            </a:r>
            <a:r>
              <a:rPr lang="en-US" sz="2000" dirty="0">
                <a:solidFill>
                  <a:srgbClr val="000000"/>
                </a:solidFill>
                <a:ea typeface="Gill Sans" pitchFamily="-112" charset="0"/>
                <a:cs typeface="Gill Sans" pitchFamily="-112" charset="0"/>
                <a:sym typeface="Gill Sans" pitchFamily="-112" charset="0"/>
              </a:rPr>
              <a:t>)</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Interaction potential is small (perturbation theory)</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Single scattering event (1</a:t>
            </a:r>
            <a:r>
              <a:rPr lang="en-US" sz="2000" baseline="30000" dirty="0">
                <a:solidFill>
                  <a:srgbClr val="000000"/>
                </a:solidFill>
                <a:ea typeface="Gill Sans" pitchFamily="-112" charset="0"/>
                <a:cs typeface="Gill Sans" pitchFamily="-112" charset="0"/>
                <a:sym typeface="Gill Sans" pitchFamily="-112" charset="0"/>
              </a:rPr>
              <a:t>st</a:t>
            </a:r>
            <a:r>
              <a:rPr lang="en-US" sz="2000" dirty="0">
                <a:solidFill>
                  <a:srgbClr val="000000"/>
                </a:solidFill>
                <a:ea typeface="Gill Sans" pitchFamily="-112" charset="0"/>
                <a:cs typeface="Gill Sans" pitchFamily="-112" charset="0"/>
                <a:sym typeface="Gill Sans" pitchFamily="-112" charset="0"/>
              </a:rPr>
              <a:t> order)</a:t>
            </a:r>
          </a:p>
        </p:txBody>
      </p:sp>
      <p:sp>
        <p:nvSpPr>
          <p:cNvPr id="12" name="Rectangle 4"/>
          <p:cNvSpPr>
            <a:spLocks/>
          </p:cNvSpPr>
          <p:nvPr/>
        </p:nvSpPr>
        <p:spPr bwMode="auto">
          <a:xfrm>
            <a:off x="4429931" y="5654932"/>
            <a:ext cx="4058387" cy="923330"/>
          </a:xfrm>
          <a:prstGeom prst="rect">
            <a:avLst/>
          </a:prstGeom>
          <a:noFill/>
          <a:ln w="12700">
            <a:noFill/>
            <a:miter lim="800000"/>
            <a:headEnd/>
            <a:tailEnd/>
          </a:ln>
        </p:spPr>
        <p:txBody>
          <a:bodyPr wrap="square" lIns="0" tIns="0" rIns="0" bIns="0" anchor="ctr">
            <a:prstTxWarp prst="textNoShape">
              <a:avLst/>
            </a:prstTxWarp>
            <a:spAutoFit/>
          </a:bodyPr>
          <a:lstStyle/>
          <a:p>
            <a:pPr algn="ctr" defTabSz="642717" fontAlgn="base">
              <a:spcBef>
                <a:spcPct val="0"/>
              </a:spcBef>
              <a:spcAft>
                <a:spcPct val="0"/>
              </a:spcAft>
            </a:pPr>
            <a:r>
              <a:rPr lang="en-US" sz="2000" dirty="0">
                <a:solidFill>
                  <a:srgbClr val="0000FF"/>
                </a:solidFill>
                <a:ea typeface="Gill Sans" pitchFamily="-112" charset="0"/>
                <a:cs typeface="Gill Sans" pitchFamily="-112" charset="0"/>
                <a:sym typeface="Gill Sans" pitchFamily="-112" charset="0"/>
              </a:rPr>
              <a:t>Neutron and X-ray scattering on a potential much smaller than the wavelength results in radial waves!</a:t>
            </a:r>
          </a:p>
        </p:txBody>
      </p:sp>
    </p:spTree>
    <p:extLst>
      <p:ext uri="{BB962C8B-B14F-4D97-AF65-F5344CB8AC3E}">
        <p14:creationId xmlns:p14="http://schemas.microsoft.com/office/powerpoint/2010/main" val="19171449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2</a:t>
            </a:r>
            <a:r>
              <a:rPr lang="en-US" sz="5000" baseline="32000" dirty="0" smtClean="0"/>
              <a:t>nd </a:t>
            </a:r>
            <a:r>
              <a:rPr lang="en-US" sz="5000" dirty="0"/>
              <a:t>order Born </a:t>
            </a:r>
            <a:r>
              <a:rPr lang="en-US" sz="5000" dirty="0" smtClean="0"/>
              <a:t>Approximation?</a:t>
            </a:r>
            <a:endParaRPr lang="en-US" sz="5000" dirty="0"/>
          </a:p>
        </p:txBody>
      </p:sp>
      <p:cxnSp>
        <p:nvCxnSpPr>
          <p:cNvPr id="14" name="Straight Arrow Connector 13"/>
          <p:cNvCxnSpPr/>
          <p:nvPr/>
        </p:nvCxnSpPr>
        <p:spPr bwMode="auto">
          <a:xfrm>
            <a:off x="1441439" y="3837875"/>
            <a:ext cx="362824" cy="15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arrow"/>
          </a:ln>
          <a:effectLst/>
        </p:spPr>
      </p:cxnSp>
      <p:pic>
        <p:nvPicPr>
          <p:cNvPr id="11" name="Picture 10" descr="2ndBornApprox.tiff"/>
          <p:cNvPicPr>
            <a:picLocks noChangeAspect="1"/>
          </p:cNvPicPr>
          <p:nvPr/>
        </p:nvPicPr>
        <p:blipFill>
          <a:blip r:embed="rId3"/>
          <a:stretch>
            <a:fillRect/>
          </a:stretch>
        </p:blipFill>
        <p:spPr>
          <a:xfrm>
            <a:off x="391219" y="1343283"/>
            <a:ext cx="4038712" cy="1778155"/>
          </a:xfrm>
          <a:prstGeom prst="rect">
            <a:avLst/>
          </a:prstGeom>
        </p:spPr>
      </p:pic>
      <p:pic>
        <p:nvPicPr>
          <p:cNvPr id="12" name="Picture 11" descr="2ndBornApproxMath.tiff"/>
          <p:cNvPicPr>
            <a:picLocks noChangeAspect="1"/>
          </p:cNvPicPr>
          <p:nvPr/>
        </p:nvPicPr>
        <p:blipFill>
          <a:blip r:embed="rId4"/>
          <a:stretch>
            <a:fillRect/>
          </a:stretch>
        </p:blipFill>
        <p:spPr>
          <a:xfrm>
            <a:off x="3276814" y="3248357"/>
            <a:ext cx="5738007" cy="1811058"/>
          </a:xfrm>
          <a:prstGeom prst="rect">
            <a:avLst/>
          </a:prstGeom>
        </p:spPr>
      </p:pic>
      <p:sp>
        <p:nvSpPr>
          <p:cNvPr id="7" name="Rectangle 4"/>
          <p:cNvSpPr>
            <a:spLocks/>
          </p:cNvSpPr>
          <p:nvPr/>
        </p:nvSpPr>
        <p:spPr bwMode="auto">
          <a:xfrm>
            <a:off x="725715" y="5962708"/>
            <a:ext cx="7762604" cy="307777"/>
          </a:xfrm>
          <a:prstGeom prst="rect">
            <a:avLst/>
          </a:prstGeom>
          <a:noFill/>
          <a:ln w="12700">
            <a:noFill/>
            <a:miter lim="800000"/>
            <a:headEnd/>
            <a:tailEnd/>
          </a:ln>
        </p:spPr>
        <p:txBody>
          <a:bodyPr wrap="square" lIns="0" tIns="0" rIns="0" bIns="0" anchor="ctr">
            <a:prstTxWarp prst="textNoShape">
              <a:avLst/>
            </a:prstTxWarp>
            <a:spAutoFit/>
          </a:bodyPr>
          <a:lstStyle/>
          <a:p>
            <a:pPr algn="ctr" defTabSz="642915" fontAlgn="base">
              <a:spcBef>
                <a:spcPct val="0"/>
              </a:spcBef>
              <a:spcAft>
                <a:spcPct val="0"/>
              </a:spcAft>
            </a:pPr>
            <a:r>
              <a:rPr lang="en-US" sz="2000" smtClean="0">
                <a:solidFill>
                  <a:srgbClr val="0000FF"/>
                </a:solidFill>
                <a:ea typeface="Gill Sans" pitchFamily="-112" charset="0"/>
                <a:cs typeface="Gill Sans" pitchFamily="-112" charset="0"/>
                <a:sym typeface="Gill Sans" pitchFamily="-112" charset="0"/>
              </a:rPr>
              <a:t>Alternative: Model multiple scattering in data analysis (used in SANS).</a:t>
            </a:r>
            <a:endParaRPr lang="en-US" sz="2000" dirty="0">
              <a:solidFill>
                <a:srgbClr val="0000FF"/>
              </a:solidFill>
              <a:ea typeface="Gill Sans" pitchFamily="-112" charset="0"/>
              <a:cs typeface="Gill Sans" pitchFamily="-112" charset="0"/>
              <a:sym typeface="Gill Sans" pitchFamily="-112" charset="0"/>
            </a:endParaRPr>
          </a:p>
        </p:txBody>
      </p:sp>
      <p:sp>
        <p:nvSpPr>
          <p:cNvPr id="972809" name="Rectangle 8"/>
          <p:cNvSpPr>
            <a:spLocks/>
          </p:cNvSpPr>
          <p:nvPr/>
        </p:nvSpPr>
        <p:spPr bwMode="auto">
          <a:xfrm>
            <a:off x="3604541" y="2375731"/>
            <a:ext cx="5082554" cy="400110"/>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Scattering </a:t>
            </a:r>
            <a:r>
              <a:rPr lang="en-US" sz="2600" dirty="0" smtClean="0">
                <a:solidFill>
                  <a:srgbClr val="000000"/>
                </a:solidFill>
                <a:ea typeface="Gill Sans" pitchFamily="-112" charset="0"/>
                <a:cs typeface="Gill Sans" pitchFamily="-112" charset="0"/>
                <a:sym typeface="Gill Sans" pitchFamily="-112" charset="0"/>
              </a:rPr>
              <a:t>function f</a:t>
            </a:r>
            <a:r>
              <a:rPr lang="en-US" sz="2600" baseline="30000" dirty="0" smtClean="0">
                <a:solidFill>
                  <a:srgbClr val="000000"/>
                </a:solidFill>
                <a:ea typeface="Gill Sans" pitchFamily="-112" charset="0"/>
                <a:cs typeface="Gill Sans" pitchFamily="-112" charset="0"/>
                <a:sym typeface="Gill Sans" pitchFamily="-112" charset="0"/>
              </a:rPr>
              <a:t>(2) </a:t>
            </a:r>
            <a:r>
              <a:rPr lang="en-US" sz="2600" dirty="0" smtClean="0">
                <a:solidFill>
                  <a:srgbClr val="000000"/>
                </a:solidFill>
                <a:ea typeface="Gill Sans" pitchFamily="-112" charset="0"/>
                <a:cs typeface="Gill Sans" pitchFamily="-112" charset="0"/>
                <a:sym typeface="Gill Sans" pitchFamily="-112" charset="0"/>
              </a:rPr>
              <a:t>(for particles):</a:t>
            </a:r>
            <a:endParaRPr lang="en-US" sz="2600" dirty="0">
              <a:solidFill>
                <a:srgbClr val="000000"/>
              </a:solidFill>
              <a:ea typeface="Gill Sans" pitchFamily="-112" charset="0"/>
              <a:cs typeface="Gill Sans" pitchFamily="-112" charset="0"/>
              <a:sym typeface="Gill Sans"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ILL-bleu-profond">
  <a:themeElements>
    <a:clrScheme name="">
      <a:dk1>
        <a:srgbClr val="000000"/>
      </a:dk1>
      <a:lt1>
        <a:srgbClr val="FFFFFF"/>
      </a:lt1>
      <a:dk2>
        <a:srgbClr val="000000"/>
      </a:dk2>
      <a:lt2>
        <a:srgbClr val="808080"/>
      </a:lt2>
      <a:accent1>
        <a:srgbClr val="0F6FC6"/>
      </a:accent1>
      <a:accent2>
        <a:srgbClr val="333399"/>
      </a:accent2>
      <a:accent3>
        <a:srgbClr val="FFFFFF"/>
      </a:accent3>
      <a:accent4>
        <a:srgbClr val="000000"/>
      </a:accent4>
      <a:accent5>
        <a:srgbClr val="AABBDF"/>
      </a:accent5>
      <a:accent6>
        <a:srgbClr val="2D2D8A"/>
      </a:accent6>
      <a:hlink>
        <a:srgbClr val="009999"/>
      </a:hlink>
      <a:folHlink>
        <a:srgbClr val="99CC00"/>
      </a:folHlink>
    </a:clrScheme>
    <a:fontScheme name="2_ILL-bleu-profond">
      <a:majorFont>
        <a:latin typeface="Lucida Sans"/>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2_ILL-bleu-profo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Title &amp; Bullets">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2_Title - Top">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13572</TotalTime>
  <Words>1961</Words>
  <Application>Microsoft Macintosh PowerPoint</Application>
  <PresentationFormat>On-screen Show (4:3)</PresentationFormat>
  <Paragraphs>279</Paragraphs>
  <Slides>38</Slides>
  <Notes>15</Notes>
  <HiddenSlides>1</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3</vt:i4>
      </vt:variant>
      <vt:variant>
        <vt:lpstr>Slide Titles</vt:lpstr>
      </vt:variant>
      <vt:variant>
        <vt:i4>38</vt:i4>
      </vt:variant>
    </vt:vector>
  </HeadingPairs>
  <TitlesOfParts>
    <vt:vector size="67" baseType="lpstr">
      <vt:lpstr>Calibri</vt:lpstr>
      <vt:lpstr>Century Gothic</vt:lpstr>
      <vt:lpstr>Gill Sans</vt:lpstr>
      <vt:lpstr>Lucida Grande</vt:lpstr>
      <vt:lpstr>Lucida Sans</vt:lpstr>
      <vt:lpstr>ＭＳ Ｐゴシック</vt:lpstr>
      <vt:lpstr>Symbol</vt:lpstr>
      <vt:lpstr>Times</vt:lpstr>
      <vt:lpstr>TitilliumText14L Bold</vt:lpstr>
      <vt:lpstr>Verdana</vt:lpstr>
      <vt:lpstr>Wingdings</vt:lpstr>
      <vt:lpstr>Wingdings 2</vt:lpstr>
      <vt:lpstr>ヒラギノ角ゴ ProN W3</vt:lpstr>
      <vt:lpstr>ヒラギノ角ゴ ProN W6</vt:lpstr>
      <vt:lpstr>Arial</vt:lpstr>
      <vt:lpstr>2_ILL-bleu-profond</vt:lpstr>
      <vt:lpstr>2_Title &amp; Bullets</vt:lpstr>
      <vt:lpstr>3_Title &amp; Bullets</vt:lpstr>
      <vt:lpstr>4_Title &amp; Bullets</vt:lpstr>
      <vt:lpstr>5_Title &amp; Bullets</vt:lpstr>
      <vt:lpstr>6_Title &amp; Bullets</vt:lpstr>
      <vt:lpstr>42_Title - Top</vt:lpstr>
      <vt:lpstr>9_Title &amp; Bullets</vt:lpstr>
      <vt:lpstr>7_Title &amp; Bullets</vt:lpstr>
      <vt:lpstr>8_Title &amp; Bullets</vt:lpstr>
      <vt:lpstr>Title &amp; Bullets</vt:lpstr>
      <vt:lpstr>Document</vt:lpstr>
      <vt:lpstr>Equations</vt:lpstr>
      <vt:lpstr>Equation</vt:lpstr>
      <vt:lpstr>PowerPoint Presentation</vt:lpstr>
      <vt:lpstr>PowerPoint Presentation</vt:lpstr>
      <vt:lpstr>Outline</vt:lpstr>
      <vt:lpstr>1. Fundamental Scattering Theory (Neutrons and X-rays)</vt:lpstr>
      <vt:lpstr>Fraunhofer Approximation</vt:lpstr>
      <vt:lpstr>Particle-wave duality</vt:lpstr>
      <vt:lpstr>Fraunhofer Approximation</vt:lpstr>
      <vt:lpstr>1st order Born Approximation</vt:lpstr>
      <vt:lpstr>2nd order Born Approximation?</vt:lpstr>
      <vt:lpstr>Elastic differential cross section</vt:lpstr>
      <vt:lpstr>Potential V(r) for neutrons?</vt:lpstr>
      <vt:lpstr>Scattering Function for Crystals</vt:lpstr>
      <vt:lpstr>PowerPoint Presentation</vt:lpstr>
      <vt:lpstr>Scattering Function for Liquids</vt:lpstr>
      <vt:lpstr>Scattering Function for Polymers</vt:lpstr>
      <vt:lpstr>Neutron-matter interaction</vt:lpstr>
      <vt:lpstr>Comparison nuclear and magnetic neutron scattering lengths.</vt:lpstr>
      <vt:lpstr>Spin scattering</vt:lpstr>
      <vt:lpstr>Coherent/Incoherent Scattering</vt:lpstr>
      <vt:lpstr>Neutron Scattering Cross Sections</vt:lpstr>
      <vt:lpstr>X-ray (Thomson) Scattering</vt:lpstr>
      <vt:lpstr>X-ray Atomic Form Factor</vt:lpstr>
      <vt:lpstr>X-ray Atomic Form Factor</vt:lpstr>
      <vt:lpstr>X-ray Atomic Form Factor</vt:lpstr>
      <vt:lpstr>X-ray Atomic Form Factor</vt:lpstr>
      <vt:lpstr>Elastic Magnetic X-ray Scattering</vt:lpstr>
      <vt:lpstr>PowerPoint Presentation</vt:lpstr>
      <vt:lpstr>PowerPoint Presentation</vt:lpstr>
      <vt:lpstr>2. Small Angle Scattering Regime</vt:lpstr>
      <vt:lpstr>Exact solution of step potential (QM)</vt:lpstr>
      <vt:lpstr>Scattering length density</vt:lpstr>
      <vt:lpstr>Total Reflection</vt:lpstr>
      <vt:lpstr>Scattering Function from an assembly of particles</vt:lpstr>
      <vt:lpstr>Scattering from Polymer melts</vt:lpstr>
      <vt:lpstr>Data Analysis</vt:lpstr>
      <vt:lpstr>PowerPoint Presentation</vt:lpstr>
      <vt:lpstr>PowerPoint Presentation</vt:lpstr>
      <vt:lpstr>PowerPoint Presentation</vt:lpstr>
    </vt:vector>
  </TitlesOfParts>
  <Company>Intitut Laue Langevin</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dc:creator>
  <cp:lastModifiedBy>Philipp Gutfreund</cp:lastModifiedBy>
  <cp:revision>103</cp:revision>
  <dcterms:created xsi:type="dcterms:W3CDTF">2014-04-21T06:55:36Z</dcterms:created>
  <dcterms:modified xsi:type="dcterms:W3CDTF">2017-07-28T10:23:52Z</dcterms:modified>
</cp:coreProperties>
</file>