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embeddings/Microsoft_Equation12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embeddings/Microsoft_Equation5.bin" ContentType="application/vnd.openxmlformats-officedocument.oleObject"/>
  <Override PartName="/ppt/theme/theme9.xml" ContentType="application/vnd.openxmlformats-officedocument.them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theme/theme5.xml" ContentType="application/vnd.openxmlformats-officedocument.theme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Masters/slideMaster9.xml" ContentType="application/vnd.openxmlformats-officedocument.presentationml.slideMaster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theme/theme8.xml" ContentType="application/vnd.openxmlformats-officedocument.them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s/slide19.xml" ContentType="application/vnd.openxmlformats-officedocument.presentationml.slide+xml"/>
  <Override PartName="/ppt/slideMasters/slideMaster4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62" r:id="rId2"/>
    <p:sldMasterId id="2147483664" r:id="rId3"/>
    <p:sldMasterId id="2147483668" r:id="rId4"/>
    <p:sldMasterId id="2147483671" r:id="rId5"/>
    <p:sldMasterId id="2147483674" r:id="rId6"/>
    <p:sldMasterId id="2147483676" r:id="rId7"/>
    <p:sldMasterId id="2147483678" r:id="rId8"/>
    <p:sldMasterId id="2147483680" r:id="rId9"/>
  </p:sldMasterIdLst>
  <p:notesMasterIdLst>
    <p:notesMasterId r:id="rId55"/>
  </p:notesMasterIdLst>
  <p:sldIdLst>
    <p:sldId id="279" r:id="rId10"/>
    <p:sldId id="266" r:id="rId11"/>
    <p:sldId id="288" r:id="rId12"/>
    <p:sldId id="257" r:id="rId13"/>
    <p:sldId id="299" r:id="rId14"/>
    <p:sldId id="300" r:id="rId15"/>
    <p:sldId id="301" r:id="rId16"/>
    <p:sldId id="307" r:id="rId17"/>
    <p:sldId id="303" r:id="rId18"/>
    <p:sldId id="305" r:id="rId19"/>
    <p:sldId id="306" r:id="rId20"/>
    <p:sldId id="309" r:id="rId21"/>
    <p:sldId id="302" r:id="rId22"/>
    <p:sldId id="258" r:id="rId23"/>
    <p:sldId id="310" r:id="rId24"/>
    <p:sldId id="311" r:id="rId25"/>
    <p:sldId id="312" r:id="rId26"/>
    <p:sldId id="313" r:id="rId27"/>
    <p:sldId id="314" r:id="rId28"/>
    <p:sldId id="326" r:id="rId29"/>
    <p:sldId id="280" r:id="rId30"/>
    <p:sldId id="282" r:id="rId31"/>
    <p:sldId id="281" r:id="rId32"/>
    <p:sldId id="283" r:id="rId33"/>
    <p:sldId id="287" r:id="rId34"/>
    <p:sldId id="286" r:id="rId35"/>
    <p:sldId id="295" r:id="rId36"/>
    <p:sldId id="317" r:id="rId37"/>
    <p:sldId id="325" r:id="rId38"/>
    <p:sldId id="324" r:id="rId39"/>
    <p:sldId id="318" r:id="rId40"/>
    <p:sldId id="319" r:id="rId41"/>
    <p:sldId id="320" r:id="rId42"/>
    <p:sldId id="321" r:id="rId43"/>
    <p:sldId id="259" r:id="rId44"/>
    <p:sldId id="261" r:id="rId45"/>
    <p:sldId id="293" r:id="rId46"/>
    <p:sldId id="263" r:id="rId47"/>
    <p:sldId id="294" r:id="rId48"/>
    <p:sldId id="322" r:id="rId49"/>
    <p:sldId id="269" r:id="rId50"/>
    <p:sldId id="323" r:id="rId51"/>
    <p:sldId id="278" r:id="rId52"/>
    <p:sldId id="292" r:id="rId53"/>
    <p:sldId id="289" r:id="rId54"/>
  </p:sldIdLst>
  <p:sldSz cx="9144000" cy="6858000" type="screen4x3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tableStyles" Target="tableStyles.xml"/><Relationship Id="rId39" Type="http://schemas.openxmlformats.org/officeDocument/2006/relationships/slide" Target="slides/slide30.xml"/><Relationship Id="rId7" Type="http://schemas.openxmlformats.org/officeDocument/2006/relationships/slideMaster" Target="slideMasters/slideMaster7.xml"/><Relationship Id="rId43" Type="http://schemas.openxmlformats.org/officeDocument/2006/relationships/slide" Target="slides/slide34.xml"/><Relationship Id="rId25" Type="http://schemas.openxmlformats.org/officeDocument/2006/relationships/slide" Target="slides/slide16.xml"/><Relationship Id="rId10" Type="http://schemas.openxmlformats.org/officeDocument/2006/relationships/slide" Target="slides/slide1.xml"/><Relationship Id="rId50" Type="http://schemas.openxmlformats.org/officeDocument/2006/relationships/slide" Target="slides/slide41.xml"/><Relationship Id="rId17" Type="http://schemas.openxmlformats.org/officeDocument/2006/relationships/slide" Target="slides/slide8.xml"/><Relationship Id="rId9" Type="http://schemas.openxmlformats.org/officeDocument/2006/relationships/slideMaster" Target="slideMasters/slideMaster9.xml"/><Relationship Id="rId18" Type="http://schemas.openxmlformats.org/officeDocument/2006/relationships/slide" Target="slides/slide9.xml"/><Relationship Id="rId27" Type="http://schemas.openxmlformats.org/officeDocument/2006/relationships/slide" Target="slides/slide18.xml"/><Relationship Id="rId14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19.xml"/><Relationship Id="rId45" Type="http://schemas.openxmlformats.org/officeDocument/2006/relationships/slide" Target="slides/slide36.xml"/><Relationship Id="rId58" Type="http://schemas.openxmlformats.org/officeDocument/2006/relationships/viewProps" Target="viewProps.xml"/><Relationship Id="rId42" Type="http://schemas.openxmlformats.org/officeDocument/2006/relationships/slide" Target="slides/slide33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40.xml"/><Relationship Id="rId44" Type="http://schemas.openxmlformats.org/officeDocument/2006/relationships/slide" Target="slides/slide35.xml"/><Relationship Id="rId19" Type="http://schemas.openxmlformats.org/officeDocument/2006/relationships/slide" Target="slides/slide1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37.xml"/><Relationship Id="rId57" Type="http://schemas.openxmlformats.org/officeDocument/2006/relationships/presProps" Target="presProps.xml"/><Relationship Id="rId59" Type="http://schemas.openxmlformats.org/officeDocument/2006/relationships/theme" Target="theme/theme1.xml"/><Relationship Id="rId35" Type="http://schemas.openxmlformats.org/officeDocument/2006/relationships/slide" Target="slides/slide26.xml"/><Relationship Id="rId51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31" Type="http://schemas.openxmlformats.org/officeDocument/2006/relationships/slide" Target="slides/slide22.xml"/><Relationship Id="rId34" Type="http://schemas.openxmlformats.org/officeDocument/2006/relationships/slide" Target="slides/slide25.xml"/><Relationship Id="rId40" Type="http://schemas.openxmlformats.org/officeDocument/2006/relationships/slide" Target="slides/slide31.xml"/><Relationship Id="rId36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5.xml"/><Relationship Id="rId47" Type="http://schemas.openxmlformats.org/officeDocument/2006/relationships/slide" Target="slides/slide38.xml"/><Relationship Id="rId56" Type="http://schemas.openxmlformats.org/officeDocument/2006/relationships/printerSettings" Target="printerSettings/printerSettings1.bin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2" Type="http://schemas.openxmlformats.org/officeDocument/2006/relationships/slide" Target="slides/slide43.xml"/><Relationship Id="rId54" Type="http://schemas.openxmlformats.org/officeDocument/2006/relationships/slide" Target="slides/slide45.xml"/><Relationship Id="rId12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4.xml"/><Relationship Id="rId53" Type="http://schemas.openxmlformats.org/officeDocument/2006/relationships/slide" Target="slides/slide44.xml"/><Relationship Id="rId26" Type="http://schemas.openxmlformats.org/officeDocument/2006/relationships/slide" Target="slides/slide17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29" Type="http://schemas.openxmlformats.org/officeDocument/2006/relationships/slide" Target="slides/slide20.xml"/><Relationship Id="rId16" Type="http://schemas.openxmlformats.org/officeDocument/2006/relationships/slide" Target="slides/slide7.xml"/><Relationship Id="rId33" Type="http://schemas.openxmlformats.org/officeDocument/2006/relationships/slide" Target="slides/slide24.xml"/><Relationship Id="rId41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2" Type="http://schemas.openxmlformats.org/officeDocument/2006/relationships/slide" Target="slides/slide13.xml"/><Relationship Id="rId21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61.wmf"/><Relationship Id="rId1" Type="http://schemas.openxmlformats.org/officeDocument/2006/relationships/image" Target="../media/image58.wmf"/><Relationship Id="rId2" Type="http://schemas.openxmlformats.org/officeDocument/2006/relationships/image" Target="../media/image59.wmf"/><Relationship Id="rId3" Type="http://schemas.openxmlformats.org/officeDocument/2006/relationships/image" Target="../media/image60.wmf"/><Relationship Id="rId5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3" Type="http://schemas.openxmlformats.org/officeDocument/2006/relationships/image" Target="../media/image70.wmf"/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91.wmf"/><Relationship Id="rId1" Type="http://schemas.openxmlformats.org/officeDocument/2006/relationships/image" Target="../media/image88.wmf"/><Relationship Id="rId2" Type="http://schemas.openxmlformats.org/officeDocument/2006/relationships/image" Target="../media/image89.wmf"/><Relationship Id="rId3" Type="http://schemas.openxmlformats.org/officeDocument/2006/relationships/image" Target="../media/image9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782E2-A1DB-4F43-B8C7-A426F09A89FC}" type="datetimeFigureOut">
              <a:rPr lang="en-US" smtClean="0"/>
              <a:pPr/>
              <a:t>3/17/15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E3E88-112B-AD40-B88C-62C46135C4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3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The probability that an initial state 1 is transformed into the final state 2 by the potential V(r) can be approximated in the 1</a:t>
            </a:r>
            <a:r>
              <a:rPr lang="en-US" baseline="30000" smtClean="0">
                <a:ea typeface="ＭＳ Ｐゴシック" pitchFamily="-112" charset="-128"/>
                <a:cs typeface="ＭＳ Ｐゴシック" pitchFamily="-112" charset="-128"/>
              </a:rPr>
              <a:t>st</a:t>
            </a: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 order perturbation theory.</a:t>
            </a:r>
          </a:p>
        </p:txBody>
      </p:sp>
      <p:sp>
        <p:nvSpPr>
          <p:cNvPr id="923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450D80-33A5-E849-9405-55722C65C035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3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The green cylinder are the rod like molecules (lipid alkyl chain backbone).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The disk is the form factor of that shape, the dashed boxes are structure factor from the unit cell, the red blocks are where they overlap</a:t>
            </a:r>
          </a:p>
        </p:txBody>
      </p:sp>
      <p:sp>
        <p:nvSpPr>
          <p:cNvPr id="1053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72CC8C-E15C-8545-B1DD-81463C709C42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5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The idea here is that tilt breaks the degeneracy, splitting the Bragg peak and moving some of the Bragg rod I to higher Qz.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Peak positions correspond to the in-plane unit cell. Bragg rod I distribution can tell us about tilt.</a:t>
            </a:r>
          </a:p>
        </p:txBody>
      </p:sp>
      <p:sp>
        <p:nvSpPr>
          <p:cNvPr id="1055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291140-87B2-B843-94F5-2F0F02FD1BC7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7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Fig. S2. Grazing incidence diffraction from 80∶20 DPPE∶GM1 monolayers at 20 mN∕mbefore CTB binding. For the unbound case, the data (A) can be modeled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(B) by calculating the diffraction from a domain of azimuthally aligned lipids. The three individual Bragg rods extracted from the model calculation match the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ea typeface="ＭＳ Ｐゴシック" pitchFamily="-112" charset="-128"/>
                <a:cs typeface="ＭＳ Ｐゴシック" pitchFamily="-112" charset="-128"/>
              </a:rPr>
              <a:t>measured data.</a:t>
            </a: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 Model is made by defining the positions of all CH2 groups of the lipid tails for a whole domain and calculating the discrete fourier transform.</a:t>
            </a:r>
            <a:endParaRPr lang="fr-FR" smtClean="0">
              <a:ea typeface="ＭＳ Ｐゴシック" pitchFamily="-112" charset="-128"/>
              <a:cs typeface="ＭＳ Ｐゴシック" pitchFamily="-112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57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B4A9C4-DF59-5346-9704-ADF926A1D3B7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3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If the incident and exit angle is not changed we don’t have any influence from refraction.</a:t>
            </a:r>
          </a:p>
        </p:txBody>
      </p:sp>
      <p:sp>
        <p:nvSpPr>
          <p:cNvPr id="1043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3515F5-561F-6646-AEF1-931FDF8893A2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5C5F3-5611-844B-B5F8-C4A7E108ED4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With the Fermi golden rule it can be shown that the absolute square of the probability is related to the cross section. The cross section can be divided into a coherent part (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specular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) and an incoherent part (diffuse)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if we assume that </a:t>
            </a:r>
            <a:r>
              <a:rPr lang="en-US" baseline="0" dirty="0" err="1" smtClean="0">
                <a:ea typeface="ＭＳ Ｐゴシック" pitchFamily="-112" charset="-128"/>
                <a:cs typeface="ＭＳ Ｐゴシック" pitchFamily="-112" charset="-128"/>
              </a:rPr>
              <a:t>deltaV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is a fluctuating quantity and the result from statistical quantum mechanics: &lt;|A+B|^2&gt;=|A+&lt;B&gt;|^2+(&lt;BB*&gt;-|&lt;B&gt;|^2)</a:t>
            </a:r>
            <a:endParaRPr lang="en-US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2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60CC25-13BE-4C4F-AAA5-8662551CC14F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This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complicated equation can be simplified f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or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surface roughness 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scattering if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we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assume 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the 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wavefunction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to be the same for all values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of </a:t>
            </a:r>
            <a:r>
              <a:rPr lang="en-US" baseline="0" dirty="0" err="1" smtClean="0">
                <a:ea typeface="ＭＳ Ｐゴシック" pitchFamily="-112" charset="-128"/>
                <a:cs typeface="ＭＳ Ｐゴシック" pitchFamily="-112" charset="-128"/>
              </a:rPr>
              <a:t>z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&gt;0, also in the shaded area. This is only valid for sigma*</a:t>
            </a:r>
            <a:r>
              <a:rPr lang="en-US" baseline="0" dirty="0" err="1" smtClean="0">
                <a:ea typeface="ＭＳ Ｐゴシック" pitchFamily="-112" charset="-128"/>
                <a:cs typeface="ＭＳ Ｐゴシック" pitchFamily="-112" charset="-128"/>
              </a:rPr>
              <a:t>qz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&lt;&lt;1, but not for large roughness (islands)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. This results in the surface approach (</a:t>
            </a:r>
            <a:r>
              <a:rPr lang="en-US" baseline="0" dirty="0" err="1" smtClean="0">
                <a:ea typeface="ＭＳ Ｐゴシック" pitchFamily="-112" charset="-128"/>
                <a:cs typeface="ＭＳ Ｐゴシック" pitchFamily="-112" charset="-128"/>
              </a:rPr>
              <a:t>Sinha</a:t>
            </a:r>
            <a:r>
              <a:rPr lang="en-US" baseline="0" smtClean="0">
                <a:ea typeface="ＭＳ Ｐゴシック" pitchFamily="-112" charset="-128"/>
                <a:cs typeface="ＭＳ Ｐゴシック" pitchFamily="-112" charset="-128"/>
              </a:rPr>
              <a:t> 1988 Eq.4.41)</a:t>
            </a:r>
            <a:endParaRPr lang="en-US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2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60CC25-13BE-4C4F-AAA5-8662551CC14F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For density 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inhomogeneities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we get a similar expression to roughness correlations. </a:t>
            </a:r>
            <a:endParaRPr lang="en-US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2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60CC25-13BE-4C4F-AAA5-8662551CC14F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7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For grazing incidence and exit angles smaller than the critical angle the perpendicular momentum transfer becomes purely imaginary.</a:t>
            </a:r>
          </a:p>
        </p:txBody>
      </p:sp>
      <p:sp>
        <p:nvSpPr>
          <p:cNvPr id="927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54A5BB-DB24-A44B-8286-307EB7249342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7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Check Diploma thesis of 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O.Seeck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for details. Bulk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scattering does not decay as qz^-2 as surface scattering does -&gt; Bulk scattering will dominate at large angles.</a:t>
            </a:r>
          </a:p>
          <a:p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The integral over the imaginary part of </a:t>
            </a:r>
            <a:r>
              <a:rPr lang="en-US" baseline="0" dirty="0" err="1" smtClean="0">
                <a:ea typeface="ＭＳ Ｐゴシック" pitchFamily="-112" charset="-128"/>
                <a:cs typeface="ＭＳ Ｐゴシック" pitchFamily="-112" charset="-128"/>
              </a:rPr>
              <a:t>qz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means the evanescent wave penetration.</a:t>
            </a:r>
            <a:endParaRPr lang="en-US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37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0B648A-C991-1745-9259-B33630A5B82D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z</a:t>
            </a:r>
            <a:r>
              <a:rPr lang="en-GB" dirty="0" smtClean="0"/>
              <a:t>-projection of the transmitted wave of the general solution of the step potential can be compared to the absorption law.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3E88-112B-AD40-B88C-62C46135C4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Due to the complex </a:t>
            </a:r>
            <a:r>
              <a:rPr lang="en-GB" dirty="0" err="1" smtClean="0"/>
              <a:t>qz</a:t>
            </a:r>
            <a:r>
              <a:rPr lang="en-GB" dirty="0" smtClean="0"/>
              <a:t> we need to</a:t>
            </a:r>
            <a:r>
              <a:rPr lang="en-GB" baseline="0" dirty="0" smtClean="0"/>
              <a:t> correct to get the real part of </a:t>
            </a:r>
            <a:r>
              <a:rPr lang="en-GB" baseline="0" dirty="0" err="1" smtClean="0"/>
              <a:t>qz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3E88-112B-AD40-B88C-62C46135C44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7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The convolution theorem FT( 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int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 f(x)g(x-x1) 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dx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)=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FT(g(q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))*</a:t>
            </a:r>
            <a:r>
              <a:rPr lang="en-US" dirty="0" err="1" smtClean="0">
                <a:ea typeface="ＭＳ Ｐゴシック" pitchFamily="-112" charset="-128"/>
                <a:cs typeface="ＭＳ Ｐゴシック" pitchFamily="-112" charset="-128"/>
              </a:rPr>
              <a:t>FT(f(g</a:t>
            </a:r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)). Thus</a:t>
            </a:r>
            <a:r>
              <a:rPr lang="en-US" baseline="0" dirty="0" smtClean="0">
                <a:ea typeface="ＭＳ Ｐゴシック" pitchFamily="-112" charset="-128"/>
                <a:cs typeface="ＭＳ Ｐゴシック" pitchFamily="-112" charset="-128"/>
              </a:rPr>
              <a:t> we can factorize the structure and form factors.</a:t>
            </a:r>
            <a:endParaRPr lang="en-US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37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0B648A-C991-1745-9259-B33630A5B82D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64"/>
            <a:ext cx="8228708" cy="4525119"/>
          </a:xfrm>
          <a:prstGeom prst="rect">
            <a:avLst/>
          </a:prstGeom>
        </p:spPr>
        <p:txBody>
          <a:bodyPr vert="horz" lIns="64236" tIns="32116" rIns="64236" bIns="321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78"/>
            <a:ext cx="8228707" cy="4525119"/>
          </a:xfrm>
          <a:prstGeom prst="rect">
            <a:avLst/>
          </a:prstGeom>
        </p:spPr>
        <p:txBody>
          <a:bodyPr vert="horz" lIns="64191" tIns="32092" rIns="64191" bIns="32092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76"/>
            <a:ext cx="8228707" cy="4525119"/>
          </a:xfrm>
          <a:prstGeom prst="rect">
            <a:avLst/>
          </a:prstGeom>
        </p:spPr>
        <p:txBody>
          <a:bodyPr vert="horz" lIns="64197" tIns="32095" rIns="64197" bIns="32095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64"/>
            <a:ext cx="8228708" cy="4525119"/>
          </a:xfrm>
          <a:prstGeom prst="rect">
            <a:avLst/>
          </a:prstGeom>
        </p:spPr>
        <p:txBody>
          <a:bodyPr vert="horz" lIns="64236" tIns="32116" rIns="64236" bIns="321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974" y="1946677"/>
            <a:ext cx="7358063" cy="4018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4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7" tIns="35687" rIns="35687" bIns="3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4" y="1946677"/>
            <a:ext cx="7358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7" tIns="35687" rIns="35687" bIns="3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20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41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6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482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586956" indent="-39948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99404" indent="-39948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11852" indent="-39948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24300" indent="-39948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36748" indent="-39948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59215" indent="-401505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480424" indent="-401505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01629" indent="-401505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22835" indent="-401505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06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10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15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825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031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235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444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648" algn="l" defTabSz="3212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5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62" tIns="35662" rIns="35662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5pPr>
      <a:lvl6pPr marL="32099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6pPr>
      <a:lvl7pPr marL="64199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7pPr>
      <a:lvl8pPr marL="96298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8pPr>
      <a:lvl9pPr marL="128398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9pPr>
    </p:titleStyle>
    <p:bodyStyle>
      <a:lvl1pPr marL="623748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936180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47495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59927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72360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93478" indent="-401240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6pPr>
      <a:lvl7pPr marL="2514479" indent="-401240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7pPr>
      <a:lvl8pPr marL="2835476" indent="-401240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8pPr>
      <a:lvl9pPr marL="3156484" indent="-401240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9pPr>
    </p:bodyStyle>
    <p:otherStyle>
      <a:defPPr>
        <a:defRPr lang="en-US"/>
      </a:defPPr>
      <a:lvl1pPr marL="0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993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991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988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987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4986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5981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981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7976" algn="l" defTabSz="3209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5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66" tIns="35666" rIns="35666" bIns="356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12" charset="0"/>
        </a:defRPr>
      </a:lvl5pPr>
      <a:lvl6pPr marL="32102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6pPr>
      <a:lvl7pPr marL="6420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7pPr>
      <a:lvl8pPr marL="96308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8pPr>
      <a:lvl9pPr marL="12841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09" charset="0"/>
          <a:ea typeface="ヒラギノ角ゴ ProN W3" pitchFamily="-109" charset="-128"/>
          <a:cs typeface="ヒラギノ角ゴ ProN W3" pitchFamily="-109" charset="-128"/>
          <a:sym typeface="Gill Sans" pitchFamily="-109" charset="0"/>
        </a:defRPr>
      </a:lvl9pPr>
    </p:titleStyle>
    <p:bodyStyle>
      <a:lvl1pPr marL="623748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936180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47495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59927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72360" indent="-400581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93703" indent="-401282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6pPr>
      <a:lvl7pPr marL="2514736" indent="-401282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7pPr>
      <a:lvl8pPr marL="2835766" indent="-401282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8pPr>
      <a:lvl9pPr marL="3156807" indent="-401282" algn="l" rtl="0" fontAlgn="base">
        <a:spcBef>
          <a:spcPts val="1687"/>
        </a:spcBef>
        <a:spcAft>
          <a:spcPct val="0"/>
        </a:spcAft>
        <a:buSzPct val="171000"/>
        <a:buFont typeface="Gill Sans" pitchFamily="-109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09" charset="0"/>
        </a:defRPr>
      </a:lvl9pPr>
    </p:bodyStyle>
    <p:otherStyle>
      <a:defPPr>
        <a:defRPr lang="en-US"/>
      </a:defPPr>
      <a:lvl1pPr marL="0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26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057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087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118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150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178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211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239" algn="l" defTabSz="32102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5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5" tIns="35685" rIns="35685" bIns="3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18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37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56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475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622632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935064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47495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59927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72360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94795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515983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37174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58372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8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77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66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75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94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137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32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516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6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3" tIns="35683" rIns="35683" bIns="3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3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17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34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51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469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622600" indent="-399444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935016" indent="-399444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47431" indent="-399444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59847" indent="-399444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72264" indent="-399444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94682" indent="-40146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515854" indent="-40146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37029" indent="-40146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58211" indent="-40146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73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44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17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693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867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038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214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385" algn="l" defTabSz="321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7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1" tIns="35681" rIns="35681" bIns="3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7" y="1946680"/>
            <a:ext cx="7358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1" tIns="35681" rIns="35681" bIns="3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15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31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46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462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586866" indent="-39942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99266" indent="-39942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11666" indent="-39942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24066" indent="-39942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36466" indent="-39942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58883" indent="-401443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480043" indent="-401443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01199" indent="-401443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22355" indent="-401443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56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11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468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627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785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939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099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253" algn="l" defTabSz="3211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95" tIns="35695" rIns="35695" bIns="3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2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54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81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508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587076" indent="-39956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99588" indent="-39956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12100" indent="-39956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24612" indent="-39956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37124" indent="-399568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59658" indent="-401588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480932" indent="-401588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02202" indent="-401588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23475" indent="-401588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72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42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813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88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359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630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904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174" algn="l" defTabSz="3212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93" tIns="35693" rIns="35693" bIns="3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7358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93" tIns="35693" rIns="35693" bIns="3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25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50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76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502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585990" indent="-39847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98518" indent="-39847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11046" indent="-39847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23574" indent="-39847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36102" indent="-398473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59548" indent="-401567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480805" indent="-401567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02059" indent="-401567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23315" indent="-401567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56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09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64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22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77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531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89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042" algn="l" defTabSz="3212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5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5" tIns="35685" rIns="35685" bIns="3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2" charset="0"/>
        </a:defRPr>
      </a:lvl5pPr>
      <a:lvl6pPr marL="32118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6pPr>
      <a:lvl7pPr marL="64237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7pPr>
      <a:lvl8pPr marL="96356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8pPr>
      <a:lvl9pPr marL="128475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-111" charset="0"/>
          <a:ea typeface="ヒラギノ角ゴ ProN W3" pitchFamily="-111" charset="-128"/>
          <a:cs typeface="ヒラギノ角ゴ ProN W3" pitchFamily="-111" charset="-128"/>
          <a:sym typeface="Gill Sans" pitchFamily="-111" charset="0"/>
        </a:defRPr>
      </a:lvl9pPr>
    </p:titleStyle>
    <p:bodyStyle>
      <a:lvl1pPr marL="622632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935064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247495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559927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872360" indent="-399465" algn="l" rtl="0" eaLnBrk="0" fontAlgn="base" hangingPunct="0">
        <a:spcBef>
          <a:spcPts val="1687"/>
        </a:spcBef>
        <a:spcAft>
          <a:spcPct val="0"/>
        </a:spcAft>
        <a:buSzPct val="171000"/>
        <a:buFont typeface="Gill Sans" pitchFamily="-112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194795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6pPr>
      <a:lvl7pPr marL="2515983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7pPr>
      <a:lvl8pPr marL="2837174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8pPr>
      <a:lvl9pPr marL="3158372" indent="-401484" algn="l" rtl="0" fontAlgn="base">
        <a:spcBef>
          <a:spcPts val="1687"/>
        </a:spcBef>
        <a:spcAft>
          <a:spcPct val="0"/>
        </a:spcAft>
        <a:buSzPct val="171000"/>
        <a:buFont typeface="Gill Sans" pitchFamily="-111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-111" charset="0"/>
        </a:defRPr>
      </a:lvl9pPr>
    </p:bodyStyle>
    <p:otherStyle>
      <a:defPPr>
        <a:defRPr lang="en-US"/>
      </a:defPPr>
      <a:lvl1pPr marL="0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8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77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66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75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94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137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329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516" algn="l" defTabSz="321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3" Type="http://schemas.openxmlformats.org/officeDocument/2006/relationships/image" Target="../media/image30.tif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hyperlink" Target="http://ln-www.insp.upmc.fr/axe4/Oxydes/IsGISAXS/isgisaxs.htm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5.pdf"/><Relationship Id="rId7" Type="http://schemas.openxmlformats.org/officeDocument/2006/relationships/image" Target="../media/image37.pd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df"/><Relationship Id="rId6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Relationship Id="rId6" Type="http://schemas.openxmlformats.org/officeDocument/2006/relationships/image" Target="../media/image42.pd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tiff"/><Relationship Id="rId6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1.bin"/><Relationship Id="rId4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Relationship Id="rId3" Type="http://schemas.openxmlformats.org/officeDocument/2006/relationships/oleObject" Target="../embeddings/Microsoft_Equation1.bin"/><Relationship Id="rId5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tiff"/><Relationship Id="rId5" Type="http://schemas.openxmlformats.org/officeDocument/2006/relationships/image" Target="../media/image55.pd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6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5" Type="http://schemas.openxmlformats.org/officeDocument/2006/relationships/oleObject" Target="../embeddings/Microsoft_Equation9.bin"/><Relationship Id="rId7" Type="http://schemas.openxmlformats.org/officeDocument/2006/relationships/image" Target="../media/image6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quation8.bin"/><Relationship Id="rId6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tiff"/><Relationship Id="rId3" Type="http://schemas.openxmlformats.org/officeDocument/2006/relationships/image" Target="../media/image7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df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Relationship Id="rId9" Type="http://schemas.openxmlformats.org/officeDocument/2006/relationships/image" Target="../media/image82.png"/><Relationship Id="rId3" Type="http://schemas.openxmlformats.org/officeDocument/2006/relationships/image" Target="../media/image76.png"/><Relationship Id="rId6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Relationship Id="rId6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4" Type="http://schemas.openxmlformats.org/officeDocument/2006/relationships/image" Target="../media/image92.png"/><Relationship Id="rId5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93.png"/><Relationship Id="rId3" Type="http://schemas.openxmlformats.org/officeDocument/2006/relationships/notesSlide" Target="../notesSlides/notesSlide11.xml"/><Relationship Id="rId6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4.png"/><Relationship Id="rId5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3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9.jpeg"/><Relationship Id="rId5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jpeg"/><Relationship Id="rId3" Type="http://schemas.openxmlformats.org/officeDocument/2006/relationships/image" Target="../media/image101.jpeg"/><Relationship Id="rId5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6.png"/><Relationship Id="rId5" Type="http://schemas.openxmlformats.org/officeDocument/2006/relationships/image" Target="../media/image107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4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5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5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7" Type="http://schemas.openxmlformats.org/officeDocument/2006/relationships/image" Target="../media/image11.pd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6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image" Target="../media/image17.png"/><Relationship Id="rId10" Type="http://schemas.openxmlformats.org/officeDocument/2006/relationships/image" Target="../media/image23.png"/><Relationship Id="rId5" Type="http://schemas.openxmlformats.org/officeDocument/2006/relationships/image" Target="../media/image18.pdf"/><Relationship Id="rId7" Type="http://schemas.openxmlformats.org/officeDocument/2006/relationships/image" Target="../media/image20.pdf"/><Relationship Id="rId11" Type="http://schemas.openxmlformats.org/officeDocument/2006/relationships/image" Target="../media/image24.tiff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22.pdf"/><Relationship Id="rId3" Type="http://schemas.openxmlformats.org/officeDocument/2006/relationships/image" Target="../media/image16.pdf"/><Relationship Id="rId6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df"/><Relationship Id="rId4" Type="http://schemas.openxmlformats.org/officeDocument/2006/relationships/image" Target="../media/image21.png"/><Relationship Id="rId5" Type="http://schemas.openxmlformats.org/officeDocument/2006/relationships/image" Target="../media/image25.pdf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3" Type="http://schemas.openxmlformats.org/officeDocument/2006/relationships/image" Target="../media/image20.pdf"/><Relationship Id="rId6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05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6659" name="Rectangle 2"/>
          <p:cNvSpPr>
            <a:spLocks/>
          </p:cNvSpPr>
          <p:nvPr/>
        </p:nvSpPr>
        <p:spPr bwMode="auto">
          <a:xfrm>
            <a:off x="0" y="2335113"/>
            <a:ext cx="9135070" cy="1053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Gill Sans" pitchFamily="-109" charset="0"/>
                <a:ea typeface="Gill Sans" pitchFamily="-109" charset="0"/>
                <a:cs typeface="Gill Sans" pitchFamily="-109" charset="0"/>
                <a:sym typeface="Gill Sans" pitchFamily="-109" charset="0"/>
              </a:rPr>
              <a:t>Neutron and X-ray Small Angle Scattering and Diffraction under Grazing Incidence</a:t>
            </a:r>
          </a:p>
        </p:txBody>
      </p:sp>
      <p:sp>
        <p:nvSpPr>
          <p:cNvPr id="966660" name="Rectangle 1"/>
          <p:cNvSpPr txBox="1">
            <a:spLocks noChangeArrowheads="1"/>
          </p:cNvSpPr>
          <p:nvPr/>
        </p:nvSpPr>
        <p:spPr bwMode="auto">
          <a:xfrm>
            <a:off x="892979" y="3991580"/>
            <a:ext cx="7358063" cy="250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678" tIns="35678" rIns="35678" bIns="35678">
            <a:prstTxWarp prst="textNoShape">
              <a:avLst/>
            </a:prstTxWarp>
          </a:bodyPr>
          <a:lstStyle/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r>
              <a:rPr lang="en-US" sz="2600" u="sng" dirty="0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Philipp </a:t>
            </a:r>
            <a:r>
              <a:rPr lang="en-US" sz="2600" u="sng" dirty="0" err="1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Gutfreund</a:t>
            </a:r>
            <a:endParaRPr lang="en-US" sz="2600" u="sng" dirty="0">
              <a:solidFill>
                <a:srgbClr val="000000"/>
              </a:solidFill>
              <a:latin typeface="Gill Sans"/>
              <a:cs typeface="Gill Sans"/>
              <a:sym typeface="Gill Sans" pitchFamily="-109" charset="0"/>
            </a:endParaRPr>
          </a:p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endParaRPr lang="en-US" sz="2600" dirty="0">
              <a:solidFill>
                <a:srgbClr val="000000"/>
              </a:solidFill>
              <a:latin typeface="Gill Sans"/>
              <a:cs typeface="Gill Sans"/>
              <a:sym typeface="Gill Sans" pitchFamily="-109" charset="0"/>
            </a:endParaRPr>
          </a:p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ILL, Grenoble, France</a:t>
            </a:r>
          </a:p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Gill Sans"/>
              <a:cs typeface="Gill Sans"/>
              <a:sym typeface="Gill Sans" pitchFamily="-109" charset="0"/>
            </a:endParaRPr>
          </a:p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gutfreund@ill.eu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  <a:sym typeface="Gill Sans" pitchFamily="-109" charset="0"/>
            </a:endParaRPr>
          </a:p>
        </p:txBody>
      </p:sp>
      <p:sp>
        <p:nvSpPr>
          <p:cNvPr id="966661" name="Rectangle 1"/>
          <p:cNvSpPr txBox="1">
            <a:spLocks noChangeArrowheads="1"/>
          </p:cNvSpPr>
          <p:nvPr/>
        </p:nvSpPr>
        <p:spPr bwMode="auto">
          <a:xfrm>
            <a:off x="0" y="6429376"/>
            <a:ext cx="4572000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678" tIns="35678" rIns="35678" bIns="35678">
            <a:prstTxWarp prst="textNoShape">
              <a:avLst/>
            </a:prstTxWarp>
          </a:bodyPr>
          <a:lstStyle/>
          <a:p>
            <a:pPr algn="ctr" defTabSz="642618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Uppsala University,  April 8,</a:t>
            </a:r>
            <a:r>
              <a:rPr lang="en-US" sz="1700" baseline="32000" dirty="0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Gill Sans"/>
                <a:cs typeface="Gill Sans"/>
                <a:sym typeface="Gill Sans" pitchFamily="-109" charset="0"/>
              </a:rPr>
              <a:t>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landDWB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6" y="908502"/>
            <a:ext cx="8251032" cy="2231790"/>
          </a:xfrm>
          <a:prstGeom prst="rect">
            <a:avLst/>
          </a:prstGeom>
        </p:spPr>
      </p:pic>
      <p:pic>
        <p:nvPicPr>
          <p:cNvPr id="5" name="Picture 4" descr="IslandDWBAFormFactorCurv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6" y="3220732"/>
            <a:ext cx="7601956" cy="3642604"/>
          </a:xfrm>
          <a:prstGeom prst="rect">
            <a:avLst/>
          </a:prstGeom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892969" y="178594"/>
            <a:ext cx="7358063" cy="821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681" tIns="35681" rIns="35681" bIns="3568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pitchFamily="-112" charset="0"/>
              </a:rPr>
              <a:t>GISAXS from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pitchFamily="-112" charset="0"/>
              </a:rPr>
              <a:t>nano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Gill Sans" pitchFamily="-112" charset="0"/>
              </a:rPr>
              <a:t>-islands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821531"/>
          </a:xfrm>
        </p:spPr>
        <p:txBody>
          <a:bodyPr/>
          <a:lstStyle/>
          <a:p>
            <a:pPr eaLnBrk="1" hangingPunct="1"/>
            <a:r>
              <a:rPr lang="en-US" sz="3400" dirty="0" smtClean="0"/>
              <a:t>GISAXS on </a:t>
            </a:r>
            <a:r>
              <a:rPr lang="en-US" sz="3400" i="1" dirty="0" smtClean="0"/>
              <a:t>in situ</a:t>
            </a:r>
            <a:r>
              <a:rPr lang="en-US" sz="3400" dirty="0" smtClean="0"/>
              <a:t> </a:t>
            </a:r>
            <a:r>
              <a:rPr lang="en-US" sz="3400" dirty="0" err="1" smtClean="0"/>
              <a:t>nano</a:t>
            </a:r>
            <a:r>
              <a:rPr lang="en-US" sz="3400" dirty="0" smtClean="0"/>
              <a:t>-island growth</a:t>
            </a:r>
            <a:endParaRPr lang="en-US" sz="3400" dirty="0"/>
          </a:p>
        </p:txBody>
      </p:sp>
      <p:pic>
        <p:nvPicPr>
          <p:cNvPr id="5" name="Picture 4" descr="IslandGISAX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1355702"/>
            <a:ext cx="5266758" cy="5354536"/>
          </a:xfrm>
          <a:prstGeom prst="rect">
            <a:avLst/>
          </a:prstGeom>
        </p:spPr>
      </p:pic>
      <p:sp>
        <p:nvSpPr>
          <p:cNvPr id="4" name="Rectangle 8"/>
          <p:cNvSpPr>
            <a:spLocks/>
          </p:cNvSpPr>
          <p:nvPr/>
        </p:nvSpPr>
        <p:spPr bwMode="auto">
          <a:xfrm>
            <a:off x="5145586" y="6278800"/>
            <a:ext cx="3105445" cy="431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from </a:t>
            </a:r>
            <a:r>
              <a:rPr lang="en-US" sz="12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Renaud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et al., 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Science </a:t>
            </a:r>
            <a:r>
              <a:rPr lang="en-US" sz="1200" b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300 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(1416) 2003.</a:t>
            </a:r>
            <a:endParaRPr lang="en-US" sz="12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pic>
        <p:nvPicPr>
          <p:cNvPr id="7" name="Picture 6" descr="PdonMgOIslands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797" y="2480203"/>
            <a:ext cx="1927539" cy="1845894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5290062" y="1070738"/>
            <a:ext cx="2964656" cy="1231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Carbon replica TEM image of Pd islands on </a:t>
            </a:r>
            <a:r>
              <a:rPr lang="en-US" sz="20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MgO</a:t>
            </a:r>
            <a:r>
              <a:rPr lang="en-US" sz="2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substrate after vapor deposition: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1021141" y="1024623"/>
            <a:ext cx="296465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In situ </a:t>
            </a:r>
            <a:r>
              <a:rPr lang="en-US" sz="2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GIXD at 650 °C:</a:t>
            </a:r>
            <a:endParaRPr lang="en-US" sz="2000" i="1" dirty="0" smtClean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0062" y="4827438"/>
            <a:ext cx="3757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Simulation using </a:t>
            </a:r>
            <a:r>
              <a:rPr lang="en-GB" dirty="0" err="1" smtClean="0"/>
              <a:t>IsGISAXS</a:t>
            </a:r>
            <a:endParaRPr lang="en-GB" dirty="0" smtClean="0"/>
          </a:p>
          <a:p>
            <a:r>
              <a:rPr lang="en-US" dirty="0" smtClean="0">
                <a:hlinkClick r:id="rId4"/>
              </a:rPr>
              <a:t>http://ln-www.insp.upmc.fr/axe4/Oxydes/IsGISAXS/isgisaxs.htm</a:t>
            </a:r>
            <a:endParaRPr lang="en-GB" dirty="0" smtClean="0"/>
          </a:p>
          <a:p>
            <a:r>
              <a:rPr lang="en-GB" dirty="0" smtClean="0"/>
              <a:t>by R. </a:t>
            </a:r>
            <a:r>
              <a:rPr lang="en-GB" dirty="0" err="1" smtClean="0"/>
              <a:t>Lazzari</a:t>
            </a:r>
            <a:r>
              <a:rPr lang="en-GB" dirty="0" smtClean="0"/>
              <a:t>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3. Grazing Incidence Scattering from Density </a:t>
            </a:r>
            <a:r>
              <a:rPr lang="en-US" sz="5000" dirty="0" err="1" smtClean="0"/>
              <a:t>Inhomogeneities</a:t>
            </a:r>
            <a:r>
              <a:rPr lang="en-US" sz="5000" dirty="0" smtClean="0"/>
              <a:t> near θ</a:t>
            </a:r>
            <a:r>
              <a:rPr lang="en-US" sz="5000" baseline="-25000" dirty="0" smtClean="0"/>
              <a:t>C</a:t>
            </a:r>
            <a:endParaRPr lang="en-US" sz="5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2" y="312540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GISAS near </a:t>
            </a:r>
            <a:r>
              <a:rPr lang="en-US" sz="5000" dirty="0" err="1" smtClean="0"/>
              <a:t>θ</a:t>
            </a:r>
            <a:r>
              <a:rPr lang="en-US" sz="5000" baseline="-25000" dirty="0" err="1" smtClean="0"/>
              <a:t>c</a:t>
            </a:r>
            <a:r>
              <a:rPr lang="en-US" sz="5000" dirty="0" smtClean="0"/>
              <a:t> </a:t>
            </a:r>
          </a:p>
        </p:txBody>
      </p:sp>
      <p:sp>
        <p:nvSpPr>
          <p:cNvPr id="926723" name="Rectangle 4"/>
          <p:cNvSpPr>
            <a:spLocks/>
          </p:cNvSpPr>
          <p:nvPr/>
        </p:nvSpPr>
        <p:spPr bwMode="auto">
          <a:xfrm>
            <a:off x="1893094" y="1173139"/>
            <a:ext cx="5089922" cy="400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If 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θ</a:t>
            </a:r>
            <a:r>
              <a:rPr lang="en-US" sz="2600" baseline="-250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</a:t>
            </a:r>
            <a:r>
              <a:rPr lang="en-US" sz="2600" baseline="-25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and 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θ</a:t>
            </a:r>
            <a:r>
              <a:rPr lang="en-US" sz="2600" baseline="-250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f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&lt; 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θ</a:t>
            </a:r>
            <a:r>
              <a:rPr lang="en-US" sz="2600" baseline="-250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c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one can simplify: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9237" y="1875791"/>
            <a:ext cx="7935247" cy="2027253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994570" y="3407524"/>
            <a:ext cx="3966171" cy="1130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9157" y="2866117"/>
            <a:ext cx="9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Fresnel:</a:t>
            </a:r>
            <a:endParaRPr lang="en-GB" sz="2000" dirty="0"/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258961" y="4799831"/>
            <a:ext cx="8701779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FF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In case of small incidence and exit angles the diffuse cross-section is just the absolute square of the in-plane form factor. </a:t>
            </a:r>
            <a:r>
              <a:rPr lang="en-US" sz="2600" i="1" dirty="0" smtClean="0">
                <a:solidFill>
                  <a:srgbClr val="0000FF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Note: </a:t>
            </a:r>
            <a:r>
              <a:rPr lang="en-US" sz="2600" i="1" dirty="0" err="1" smtClean="0">
                <a:solidFill>
                  <a:srgbClr val="0000FF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q</a:t>
            </a:r>
            <a:r>
              <a:rPr lang="en-US" sz="2600" i="1" baseline="-25000" dirty="0" err="1" smtClean="0">
                <a:solidFill>
                  <a:srgbClr val="0000FF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z</a:t>
            </a:r>
            <a:r>
              <a:rPr lang="en-US" sz="2600" i="1" dirty="0" smtClean="0">
                <a:solidFill>
                  <a:srgbClr val="0000FF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is complex!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716141" y="2941272"/>
            <a:ext cx="1244600" cy="266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7" y="312545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Density </a:t>
            </a:r>
            <a:r>
              <a:rPr lang="en-US" sz="5000" dirty="0" err="1" smtClean="0"/>
              <a:t>inhomogeneities</a:t>
            </a:r>
            <a:endParaRPr lang="en-US" sz="5000" dirty="0" smtClean="0"/>
          </a:p>
        </p:txBody>
      </p:sp>
      <p:sp>
        <p:nvSpPr>
          <p:cNvPr id="1036291" name="Rectangle 4"/>
          <p:cNvSpPr>
            <a:spLocks/>
          </p:cNvSpPr>
          <p:nvPr/>
        </p:nvSpPr>
        <p:spPr bwMode="auto">
          <a:xfrm>
            <a:off x="1893094" y="1173144"/>
            <a:ext cx="5089922" cy="400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75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Diffuse Cross-section:</a:t>
            </a:r>
          </a:p>
        </p:txBody>
      </p:sp>
      <p:sp>
        <p:nvSpPr>
          <p:cNvPr id="1007622" name="Rectangle 4"/>
          <p:cNvSpPr>
            <a:spLocks/>
          </p:cNvSpPr>
          <p:nvPr/>
        </p:nvSpPr>
        <p:spPr bwMode="auto">
          <a:xfrm>
            <a:off x="1045896" y="4340133"/>
            <a:ext cx="688919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75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In case of symmetric in-plane 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disrtibution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(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z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-&gt;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z+z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’):</a:t>
            </a:r>
            <a:endParaRPr lang="en-US" sz="26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9928"/>
            <a:ext cx="9144000" cy="7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1125141" y="6152555"/>
            <a:ext cx="7483078" cy="437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75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44FE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With small absorption (neutrons) the cross-section scales with FT of the density </a:t>
            </a:r>
            <a:r>
              <a:rPr lang="en-US" sz="2600" dirty="0" err="1">
                <a:solidFill>
                  <a:srgbClr val="0044FE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inhomogeneities</a:t>
            </a:r>
            <a:r>
              <a:rPr lang="en-US" sz="2600" dirty="0">
                <a:solidFill>
                  <a:srgbClr val="0044FE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(SANS)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H="1">
            <a:off x="458769" y="6429375"/>
            <a:ext cx="587127" cy="0"/>
          </a:xfrm>
          <a:prstGeom prst="line">
            <a:avLst/>
          </a:prstGeom>
          <a:noFill/>
          <a:ln w="38100">
            <a:solidFill>
              <a:srgbClr val="0044FE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750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04118" y="3707648"/>
            <a:ext cx="5478898" cy="35635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9684" y="1930855"/>
            <a:ext cx="8750300" cy="1358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22" grpId="0"/>
      <p:bldP spid="1007622" grpId="1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4. Evanescent wave penetration depth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anescentWav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18" y="1542607"/>
            <a:ext cx="4483617" cy="2117263"/>
          </a:xfrm>
          <a:prstGeom prst="rect">
            <a:avLst/>
          </a:prstGeom>
        </p:spPr>
      </p:pic>
      <p:pic>
        <p:nvPicPr>
          <p:cNvPr id="1060868" name="Picture 7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3272" y="3967779"/>
            <a:ext cx="3812977" cy="51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869" name="Picture 8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5341" y="4565297"/>
            <a:ext cx="6554391" cy="72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71" name="Rectangle 4"/>
          <p:cNvSpPr>
            <a:spLocks/>
          </p:cNvSpPr>
          <p:nvPr/>
        </p:nvSpPr>
        <p:spPr bwMode="auto">
          <a:xfrm>
            <a:off x="-11653" y="3869588"/>
            <a:ext cx="3442276" cy="800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Transmitted amplitude:</a:t>
            </a:r>
            <a:endParaRPr lang="en-US" sz="2600" dirty="0" smtClean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and  intensity:</a:t>
            </a:r>
            <a:endParaRPr lang="en-US" sz="26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sp>
        <p:nvSpPr>
          <p:cNvPr id="1060872" name="Rectangle 1"/>
          <p:cNvSpPr>
            <a:spLocks noGrp="1" noChangeArrowheads="1"/>
          </p:cNvSpPr>
          <p:nvPr>
            <p:ph type="title"/>
          </p:nvPr>
        </p:nvSpPr>
        <p:spPr>
          <a:xfrm>
            <a:off x="437562" y="312547"/>
            <a:ext cx="8099227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Penetration Depth</a:t>
            </a:r>
          </a:p>
        </p:txBody>
      </p:sp>
      <p:pic>
        <p:nvPicPr>
          <p:cNvPr id="10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320" y="5496020"/>
            <a:ext cx="6991945" cy="116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PenetrationDepth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5335" y="1008548"/>
            <a:ext cx="4007197" cy="293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II: Depth resolved Grazing Incidence Neutron Small Angle Scattering (GISANS) on polymer micelles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Rectangle 2"/>
          <p:cNvSpPr>
            <a:spLocks noChangeArrowheads="1"/>
          </p:cNvSpPr>
          <p:nvPr/>
        </p:nvSpPr>
        <p:spPr bwMode="auto">
          <a:xfrm>
            <a:off x="468809" y="1196585"/>
            <a:ext cx="8351490" cy="2088431"/>
          </a:xfrm>
          <a:prstGeom prst="rect">
            <a:avLst/>
          </a:prstGeom>
          <a:solidFill>
            <a:srgbClr val="FFFFD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81" name="Rectangle 3"/>
          <p:cNvSpPr>
            <a:spLocks noChangeArrowheads="1"/>
          </p:cNvSpPr>
          <p:nvPr/>
        </p:nvSpPr>
        <p:spPr bwMode="auto">
          <a:xfrm>
            <a:off x="611686" y="1268016"/>
            <a:ext cx="2735833" cy="1874119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82" name="Rectangle 4"/>
          <p:cNvSpPr>
            <a:spLocks noChangeArrowheads="1"/>
          </p:cNvSpPr>
          <p:nvPr/>
        </p:nvSpPr>
        <p:spPr bwMode="auto">
          <a:xfrm>
            <a:off x="6011912" y="1268016"/>
            <a:ext cx="2736949" cy="1874119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83" name="Rectangle 5"/>
          <p:cNvSpPr>
            <a:spLocks noChangeArrowheads="1"/>
          </p:cNvSpPr>
          <p:nvPr/>
        </p:nvSpPr>
        <p:spPr bwMode="auto">
          <a:xfrm>
            <a:off x="3347518" y="1268016"/>
            <a:ext cx="2664395" cy="1874119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graphicFrame>
        <p:nvGraphicFramePr>
          <p:cNvPr id="1048578" name="Object 2"/>
          <p:cNvGraphicFramePr>
            <a:graphicFrameLocks noChangeAspect="1"/>
          </p:cNvGraphicFramePr>
          <p:nvPr/>
        </p:nvGraphicFramePr>
        <p:xfrm>
          <a:off x="611684" y="1435448"/>
          <a:ext cx="7920633" cy="1346150"/>
        </p:xfrm>
        <a:graphic>
          <a:graphicData uri="http://schemas.openxmlformats.org/presentationml/2006/ole">
            <p:oleObj spid="_x0000_s130050" name="Formel" r:id="rId3" imgW="4483080" imgH="761760" progId="Equation.3">
              <p:embed/>
            </p:oleObj>
          </a:graphicData>
        </a:graphic>
      </p:graphicFrame>
      <p:sp>
        <p:nvSpPr>
          <p:cNvPr id="1048584" name="Text Box 7"/>
          <p:cNvSpPr txBox="1">
            <a:spLocks noChangeArrowheads="1"/>
          </p:cNvSpPr>
          <p:nvPr/>
        </p:nvSpPr>
        <p:spPr bwMode="auto">
          <a:xfrm>
            <a:off x="1022539" y="2774904"/>
            <a:ext cx="1696469" cy="37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0" tIns="45671" rIns="91340" bIns="45671">
            <a:prstTxWarp prst="textNoShape">
              <a:avLst/>
            </a:prstTxWarp>
            <a:spAutoFit/>
          </a:bodyPr>
          <a:lstStyle/>
          <a:p>
            <a:pPr algn="ctr" defTabSz="758723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sym typeface="Gill Sans" pitchFamily="-112" charset="0"/>
              </a:rPr>
              <a:t>PEO</a:t>
            </a:r>
            <a:r>
              <a:rPr lang="en-GB" baseline="-25000" dirty="0">
                <a:solidFill>
                  <a:srgbClr val="000000"/>
                </a:solidFill>
                <a:sym typeface="Gill Sans" pitchFamily="-112" charset="0"/>
              </a:rPr>
              <a:t> </a:t>
            </a:r>
            <a:r>
              <a:rPr lang="en-GB" dirty="0">
                <a:solidFill>
                  <a:srgbClr val="000000"/>
                </a:solidFill>
                <a:sym typeface="Gill Sans" pitchFamily="-112" charset="0"/>
              </a:rPr>
              <a:t>hydrophilic</a:t>
            </a:r>
            <a:endParaRPr lang="en-GB" sz="27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85" name="Text Box 8"/>
          <p:cNvSpPr txBox="1">
            <a:spLocks noChangeArrowheads="1"/>
          </p:cNvSpPr>
          <p:nvPr/>
        </p:nvSpPr>
        <p:spPr bwMode="auto">
          <a:xfrm>
            <a:off x="6443886" y="2774904"/>
            <a:ext cx="2044898" cy="37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0" tIns="45671" rIns="91340" bIns="45671">
            <a:prstTxWarp prst="textNoShape">
              <a:avLst/>
            </a:prstTxWarp>
            <a:spAutoFit/>
          </a:bodyPr>
          <a:lstStyle/>
          <a:p>
            <a:pPr algn="ctr" defTabSz="758723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sym typeface="Gill Sans" pitchFamily="-112" charset="0"/>
              </a:rPr>
              <a:t>PEO</a:t>
            </a:r>
            <a:r>
              <a:rPr lang="en-GB" baseline="-25000" dirty="0">
                <a:solidFill>
                  <a:srgbClr val="000000"/>
                </a:solidFill>
                <a:sym typeface="Gill Sans" pitchFamily="-112" charset="0"/>
              </a:rPr>
              <a:t> </a:t>
            </a:r>
            <a:r>
              <a:rPr lang="en-GB" dirty="0">
                <a:solidFill>
                  <a:srgbClr val="000000"/>
                </a:solidFill>
                <a:sym typeface="Gill Sans" pitchFamily="-112" charset="0"/>
              </a:rPr>
              <a:t>hydrophilic</a:t>
            </a:r>
            <a:endParaRPr lang="en-GB" sz="27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86" name="Text Box 9"/>
          <p:cNvSpPr txBox="1">
            <a:spLocks noChangeArrowheads="1"/>
          </p:cNvSpPr>
          <p:nvPr/>
        </p:nvSpPr>
        <p:spPr bwMode="auto">
          <a:xfrm>
            <a:off x="3667480" y="2774904"/>
            <a:ext cx="1842536" cy="37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0" tIns="45671" rIns="91340" bIns="45671">
            <a:prstTxWarp prst="textNoShape">
              <a:avLst/>
            </a:prstTxWarp>
            <a:spAutoFit/>
          </a:bodyPr>
          <a:lstStyle/>
          <a:p>
            <a:pPr algn="ctr" defTabSz="758723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sym typeface="Gill Sans" pitchFamily="-112" charset="0"/>
              </a:rPr>
              <a:t>PPO</a:t>
            </a:r>
            <a:r>
              <a:rPr lang="en-GB" baseline="-25000" dirty="0">
                <a:solidFill>
                  <a:srgbClr val="000000"/>
                </a:solidFill>
                <a:sym typeface="Gill Sans" pitchFamily="-112" charset="0"/>
              </a:rPr>
              <a:t> </a:t>
            </a:r>
            <a:r>
              <a:rPr lang="en-GB" dirty="0">
                <a:solidFill>
                  <a:srgbClr val="000000"/>
                </a:solidFill>
                <a:sym typeface="Gill Sans" pitchFamily="-112" charset="0"/>
              </a:rPr>
              <a:t>hydrophobic</a:t>
            </a:r>
            <a:endParaRPr lang="en-GB" sz="27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87" name="Text Box 10"/>
          <p:cNvSpPr txBox="1">
            <a:spLocks noChangeArrowheads="1"/>
          </p:cNvSpPr>
          <p:nvPr/>
        </p:nvSpPr>
        <p:spPr bwMode="auto">
          <a:xfrm>
            <a:off x="228824" y="620619"/>
            <a:ext cx="8686354" cy="55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50000"/>
              </a:spcBef>
              <a:spcAft>
                <a:spcPct val="0"/>
              </a:spcAft>
            </a:pPr>
            <a:r>
              <a:rPr lang="de-DE" sz="3000" dirty="0">
                <a:solidFill>
                  <a:srgbClr val="000000"/>
                </a:solidFill>
                <a:sym typeface="Gill Sans" pitchFamily="-112" charset="0"/>
              </a:rPr>
              <a:t>F127 (20 %): X=100, Y=65; (</a:t>
            </a:r>
            <a:r>
              <a:rPr lang="en-US" sz="3000" dirty="0">
                <a:solidFill>
                  <a:srgbClr val="000000"/>
                </a:solidFill>
                <a:sym typeface="Gill Sans" pitchFamily="-112" charset="0"/>
              </a:rPr>
              <a:t>P123 (30 %): </a:t>
            </a:r>
            <a:r>
              <a:rPr lang="en-US" sz="3000" dirty="0" err="1">
                <a:solidFill>
                  <a:srgbClr val="000000"/>
                </a:solidFill>
                <a:sym typeface="Gill Sans" pitchFamily="-112" charset="0"/>
              </a:rPr>
              <a:t>x</a:t>
            </a:r>
            <a:r>
              <a:rPr lang="en-US" sz="3000" dirty="0">
                <a:solidFill>
                  <a:srgbClr val="000000"/>
                </a:solidFill>
                <a:sym typeface="Gill Sans" pitchFamily="-112" charset="0"/>
              </a:rPr>
              <a:t>=20, Y=70</a:t>
            </a:r>
            <a:r>
              <a:rPr lang="de-DE" sz="3000" dirty="0">
                <a:solidFill>
                  <a:srgbClr val="000000"/>
                </a:solidFill>
                <a:sym typeface="Gill Sans" pitchFamily="-112" charset="0"/>
              </a:rPr>
              <a:t>)</a:t>
            </a: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86385" name="Rectangle 17"/>
          <p:cNvSpPr>
            <a:spLocks noChangeArrowheads="1"/>
          </p:cNvSpPr>
          <p:nvPr/>
        </p:nvSpPr>
        <p:spPr bwMode="auto">
          <a:xfrm>
            <a:off x="685354" y="71445"/>
            <a:ext cx="7773293" cy="53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7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Gill Sans" pitchFamily="-111" charset="0"/>
              </a:rPr>
              <a:t>Pluroni</a:t>
            </a:r>
            <a:r>
              <a:rPr lang="de-DE" sz="37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Gill Sans" pitchFamily="-111" charset="0"/>
              </a:rPr>
              <a:t>cs</a:t>
            </a:r>
            <a:endParaRPr lang="de-DE" sz="4400" dirty="0">
              <a:solidFill>
                <a:srgbClr val="000000"/>
              </a:solidFill>
              <a:sym typeface="Gill Sans" pitchFamily="-111" charset="0"/>
            </a:endParaRPr>
          </a:p>
        </p:txBody>
      </p:sp>
      <p:sp>
        <p:nvSpPr>
          <p:cNvPr id="1048589" name="Rectangle 18"/>
          <p:cNvSpPr>
            <a:spLocks noChangeArrowheads="1"/>
          </p:cNvSpPr>
          <p:nvPr/>
        </p:nvSpPr>
        <p:spPr bwMode="auto">
          <a:xfrm>
            <a:off x="468809" y="3200178"/>
            <a:ext cx="8351490" cy="346918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90" name="Rectangle 19"/>
          <p:cNvSpPr>
            <a:spLocks noChangeArrowheads="1"/>
          </p:cNvSpPr>
          <p:nvPr/>
        </p:nvSpPr>
        <p:spPr bwMode="auto">
          <a:xfrm>
            <a:off x="533549" y="3581921"/>
            <a:ext cx="8229824" cy="232060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pic>
        <p:nvPicPr>
          <p:cNvPr id="1048591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550" y="3581928"/>
            <a:ext cx="6768703" cy="229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92" name="Text Box 21"/>
          <p:cNvSpPr txBox="1">
            <a:spLocks noChangeArrowheads="1"/>
          </p:cNvSpPr>
          <p:nvPr/>
        </p:nvSpPr>
        <p:spPr bwMode="auto">
          <a:xfrm>
            <a:off x="3048372" y="5486177"/>
            <a:ext cx="2133079" cy="3415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sym typeface="Gill Sans" pitchFamily="-112" charset="0"/>
              </a:rPr>
              <a:t>Micelle</a:t>
            </a:r>
          </a:p>
        </p:txBody>
      </p:sp>
      <p:sp>
        <p:nvSpPr>
          <p:cNvPr id="1048593" name="Text Box 22"/>
          <p:cNvSpPr txBox="1">
            <a:spLocks noChangeArrowheads="1"/>
          </p:cNvSpPr>
          <p:nvPr/>
        </p:nvSpPr>
        <p:spPr bwMode="auto">
          <a:xfrm>
            <a:off x="838275" y="5486177"/>
            <a:ext cx="1583903" cy="3415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sym typeface="Gill Sans" pitchFamily="-112" charset="0"/>
              </a:rPr>
              <a:t>Unimer</a:t>
            </a:r>
            <a:endParaRPr lang="en-US" sz="16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94" name="Rectangle 23"/>
          <p:cNvSpPr>
            <a:spLocks noChangeArrowheads="1"/>
          </p:cNvSpPr>
          <p:nvPr/>
        </p:nvSpPr>
        <p:spPr bwMode="auto">
          <a:xfrm>
            <a:off x="5943823" y="3581923"/>
            <a:ext cx="1294805" cy="21330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95" name="Rectangle 24"/>
          <p:cNvSpPr>
            <a:spLocks noChangeArrowheads="1"/>
          </p:cNvSpPr>
          <p:nvPr/>
        </p:nvSpPr>
        <p:spPr bwMode="auto">
          <a:xfrm>
            <a:off x="1600654" y="4876733"/>
            <a:ext cx="838275" cy="2288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8596" name="Rectangle 25"/>
          <p:cNvSpPr>
            <a:spLocks noChangeArrowheads="1"/>
          </p:cNvSpPr>
          <p:nvPr/>
        </p:nvSpPr>
        <p:spPr bwMode="auto">
          <a:xfrm>
            <a:off x="5486177" y="5029647"/>
            <a:ext cx="838274" cy="2277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172647" y="3581929"/>
            <a:ext cx="2186658" cy="1922115"/>
            <a:chOff x="2955" y="2510"/>
            <a:chExt cx="431" cy="379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2955" y="2510"/>
              <a:ext cx="431" cy="379"/>
              <a:chOff x="4344" y="1826"/>
              <a:chExt cx="431" cy="379"/>
            </a:xfrm>
          </p:grpSpPr>
          <p:pic>
            <p:nvPicPr>
              <p:cNvPr id="1048615" name="Picture 2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41" y="2049"/>
                <a:ext cx="15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16" name="Picture 29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51" y="1892"/>
                <a:ext cx="15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17" name="Picture 30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43" y="1895"/>
                <a:ext cx="15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18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2" y="1826"/>
                <a:ext cx="90" cy="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19" name="Picture 3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83" y="1828"/>
                <a:ext cx="90" cy="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20" name="Picture 3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85" y="1986"/>
                <a:ext cx="90" cy="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21" name="Picture 34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2" y="1985"/>
                <a:ext cx="90" cy="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22" name="Picture 3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36" y="1963"/>
                <a:ext cx="90" cy="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8623" name="Picture 36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344" y="2050"/>
                <a:ext cx="15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3032" y="2553"/>
              <a:ext cx="310" cy="262"/>
              <a:chOff x="4421" y="1869"/>
              <a:chExt cx="310" cy="262"/>
            </a:xfrm>
          </p:grpSpPr>
          <p:sp>
            <p:nvSpPr>
              <p:cNvPr id="1048603" name="Line 38"/>
              <p:cNvSpPr>
                <a:spLocks noChangeShapeType="1"/>
              </p:cNvSpPr>
              <p:nvPr/>
            </p:nvSpPr>
            <p:spPr bwMode="auto">
              <a:xfrm>
                <a:off x="4534" y="2029"/>
                <a:ext cx="192" cy="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04" name="Line 39"/>
              <p:cNvSpPr>
                <a:spLocks noChangeShapeType="1"/>
              </p:cNvSpPr>
              <p:nvPr/>
            </p:nvSpPr>
            <p:spPr bwMode="auto">
              <a:xfrm rot="-5400000">
                <a:off x="4431" y="2018"/>
                <a:ext cx="102" cy="111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05" name="Line 40"/>
              <p:cNvSpPr>
                <a:spLocks noChangeShapeType="1"/>
              </p:cNvSpPr>
              <p:nvPr/>
            </p:nvSpPr>
            <p:spPr bwMode="auto">
              <a:xfrm>
                <a:off x="4422" y="2129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06" name="Line 41"/>
              <p:cNvSpPr>
                <a:spLocks noChangeShapeType="1"/>
              </p:cNvSpPr>
              <p:nvPr/>
            </p:nvSpPr>
            <p:spPr bwMode="auto">
              <a:xfrm>
                <a:off x="4424" y="197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07" name="Line 42"/>
              <p:cNvSpPr>
                <a:spLocks noChangeShapeType="1"/>
              </p:cNvSpPr>
              <p:nvPr/>
            </p:nvSpPr>
            <p:spPr bwMode="auto">
              <a:xfrm rot="-5400000">
                <a:off x="4343" y="205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08" name="Line 43"/>
              <p:cNvSpPr>
                <a:spLocks noChangeShapeType="1"/>
              </p:cNvSpPr>
              <p:nvPr/>
            </p:nvSpPr>
            <p:spPr bwMode="auto">
              <a:xfrm rot="-5400000">
                <a:off x="4537" y="2053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09" name="Line 44"/>
              <p:cNvSpPr>
                <a:spLocks noChangeShapeType="1"/>
              </p:cNvSpPr>
              <p:nvPr/>
            </p:nvSpPr>
            <p:spPr bwMode="auto">
              <a:xfrm>
                <a:off x="4536" y="1870"/>
                <a:ext cx="192" cy="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10" name="Line 45"/>
              <p:cNvSpPr>
                <a:spLocks noChangeShapeType="1"/>
              </p:cNvSpPr>
              <p:nvPr/>
            </p:nvSpPr>
            <p:spPr bwMode="auto">
              <a:xfrm rot="-5400000">
                <a:off x="4456" y="1948"/>
                <a:ext cx="157" cy="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11" name="Line 46"/>
              <p:cNvSpPr>
                <a:spLocks noChangeShapeType="1"/>
              </p:cNvSpPr>
              <p:nvPr/>
            </p:nvSpPr>
            <p:spPr bwMode="auto">
              <a:xfrm rot="-5400000">
                <a:off x="4649" y="1950"/>
                <a:ext cx="157" cy="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12" name="Line 47"/>
              <p:cNvSpPr>
                <a:spLocks noChangeShapeType="1"/>
              </p:cNvSpPr>
              <p:nvPr/>
            </p:nvSpPr>
            <p:spPr bwMode="auto">
              <a:xfrm rot="-5400000">
                <a:off x="4617" y="1865"/>
                <a:ext cx="102" cy="111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13" name="Line 48"/>
              <p:cNvSpPr>
                <a:spLocks noChangeShapeType="1"/>
              </p:cNvSpPr>
              <p:nvPr/>
            </p:nvSpPr>
            <p:spPr bwMode="auto">
              <a:xfrm rot="-5400000">
                <a:off x="4625" y="2019"/>
                <a:ext cx="102" cy="111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  <p:sp>
            <p:nvSpPr>
              <p:cNvPr id="1048614" name="Line 49"/>
              <p:cNvSpPr>
                <a:spLocks noChangeShapeType="1"/>
              </p:cNvSpPr>
              <p:nvPr/>
            </p:nvSpPr>
            <p:spPr bwMode="auto">
              <a:xfrm rot="-5400000">
                <a:off x="4428" y="1863"/>
                <a:ext cx="100" cy="112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6428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000" dirty="0">
                  <a:solidFill>
                    <a:srgbClr val="000000"/>
                  </a:solidFill>
                  <a:sym typeface="Gill Sans" pitchFamily="-112" charset="0"/>
                </a:endParaRPr>
              </a:p>
            </p:txBody>
          </p:sp>
        </p:grpSp>
      </p:grpSp>
      <p:sp>
        <p:nvSpPr>
          <p:cNvPr id="1048598" name="Text Box 50"/>
          <p:cNvSpPr txBox="1">
            <a:spLocks noChangeArrowheads="1"/>
          </p:cNvSpPr>
          <p:nvPr/>
        </p:nvSpPr>
        <p:spPr bwMode="auto">
          <a:xfrm>
            <a:off x="6095628" y="5486177"/>
            <a:ext cx="2134195" cy="3415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sym typeface="Gill Sans" pitchFamily="-112" charset="0"/>
              </a:rPr>
              <a:t>Crystall</a:t>
            </a:r>
            <a:endParaRPr lang="en-US" sz="1600" dirty="0">
              <a:solidFill>
                <a:srgbClr val="000000"/>
              </a:solidFill>
              <a:sym typeface="Gill Sans" pitchFamily="-112" charset="0"/>
            </a:endParaRPr>
          </a:p>
        </p:txBody>
      </p:sp>
      <p:graphicFrame>
        <p:nvGraphicFramePr>
          <p:cNvPr id="1048579" name="Object 3"/>
          <p:cNvGraphicFramePr>
            <a:graphicFrameLocks noChangeAspect="1"/>
          </p:cNvGraphicFramePr>
          <p:nvPr/>
        </p:nvGraphicFramePr>
        <p:xfrm>
          <a:off x="533549" y="5943825"/>
          <a:ext cx="8229824" cy="719956"/>
        </p:xfrm>
        <a:graphic>
          <a:graphicData uri="http://schemas.openxmlformats.org/presentationml/2006/ole">
            <p:oleObj spid="_x0000_s130051" name="CorelDRAW" r:id="rId6" imgW="11878200" imgH="777600" progId="">
              <p:embed/>
            </p:oleObj>
          </a:graphicData>
        </a:graphic>
      </p:graphicFrame>
      <p:sp>
        <p:nvSpPr>
          <p:cNvPr id="1048599" name="Text Box 52"/>
          <p:cNvSpPr txBox="1">
            <a:spLocks noChangeArrowheads="1"/>
          </p:cNvSpPr>
          <p:nvPr/>
        </p:nvSpPr>
        <p:spPr bwMode="auto">
          <a:xfrm>
            <a:off x="609451" y="3200178"/>
            <a:ext cx="8001000" cy="4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sym typeface="Gill Sans" pitchFamily="-112" charset="0"/>
              </a:rPr>
              <a:t>Solved in water (</a:t>
            </a:r>
            <a:r>
              <a:rPr lang="en-US" sz="2000" dirty="0" err="1">
                <a:solidFill>
                  <a:srgbClr val="000000"/>
                </a:solidFill>
                <a:sym typeface="Gill Sans" pitchFamily="-112" charset="0"/>
              </a:rPr>
              <a:t>deuterated</a:t>
            </a:r>
            <a:r>
              <a:rPr lang="en-US" sz="2000" dirty="0">
                <a:solidFill>
                  <a:srgbClr val="000000"/>
                </a:solidFill>
                <a:sym typeface="Gill Sans" pitchFamily="-112" charset="0"/>
              </a:rPr>
              <a:t> for the scattering experiments)</a:t>
            </a:r>
          </a:p>
        </p:txBody>
      </p:sp>
      <p:sp>
        <p:nvSpPr>
          <p:cNvPr id="1048600" name="Text Box 53"/>
          <p:cNvSpPr txBox="1">
            <a:spLocks noChangeArrowheads="1"/>
          </p:cNvSpPr>
          <p:nvPr/>
        </p:nvSpPr>
        <p:spPr bwMode="auto">
          <a:xfrm>
            <a:off x="838282" y="6131347"/>
            <a:ext cx="6248549" cy="34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4" tIns="45678" rIns="91354" bIns="45678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sym typeface="Gill Sans" pitchFamily="-112" charset="0"/>
              </a:rPr>
              <a:t>Increasing concentration or temperature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127DepthResolve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27" y="1469096"/>
            <a:ext cx="6743835" cy="4933771"/>
          </a:xfrm>
          <a:prstGeom prst="rect">
            <a:avLst/>
          </a:prstGeom>
        </p:spPr>
      </p:pic>
      <p:sp>
        <p:nvSpPr>
          <p:cNvPr id="1049602" name="Rectangle 2"/>
          <p:cNvSpPr>
            <a:spLocks/>
          </p:cNvSpPr>
          <p:nvPr/>
        </p:nvSpPr>
        <p:spPr bwMode="auto">
          <a:xfrm>
            <a:off x="3758640" y="872237"/>
            <a:ext cx="1570448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u="sng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GISANS patterns:</a:t>
            </a:r>
            <a:endParaRPr lang="en-US" sz="1700" u="sng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pic>
        <p:nvPicPr>
          <p:cNvPr id="1049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855" y="1861500"/>
            <a:ext cx="1800252" cy="16024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9605" name="Line 5"/>
          <p:cNvSpPr>
            <a:spLocks noChangeShapeType="1"/>
          </p:cNvSpPr>
          <p:nvPr/>
        </p:nvSpPr>
        <p:spPr bwMode="auto">
          <a:xfrm flipH="1">
            <a:off x="134640" y="3183647"/>
            <a:ext cx="1142663" cy="280256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9606" name="Line 6"/>
          <p:cNvSpPr>
            <a:spLocks noChangeShapeType="1"/>
          </p:cNvSpPr>
          <p:nvPr/>
        </p:nvSpPr>
        <p:spPr bwMode="auto">
          <a:xfrm rot="10800000">
            <a:off x="1381861" y="3183647"/>
            <a:ext cx="1162568" cy="280256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9607" name="Rectangle 7"/>
          <p:cNvSpPr>
            <a:spLocks/>
          </p:cNvSpPr>
          <p:nvPr/>
        </p:nvSpPr>
        <p:spPr bwMode="auto">
          <a:xfrm>
            <a:off x="805087" y="3651556"/>
            <a:ext cx="1153547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neutrons</a:t>
            </a:r>
          </a:p>
        </p:txBody>
      </p:sp>
      <p:sp>
        <p:nvSpPr>
          <p:cNvPr id="1049608" name="Rectangle 8"/>
          <p:cNvSpPr>
            <a:spLocks/>
          </p:cNvSpPr>
          <p:nvPr/>
        </p:nvSpPr>
        <p:spPr bwMode="auto">
          <a:xfrm>
            <a:off x="6101061" y="1121655"/>
            <a:ext cx="2732484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Wolff </a:t>
            </a:r>
            <a:r>
              <a:rPr lang="en-US" sz="1200" i="1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et al.</a:t>
            </a:r>
            <a:r>
              <a:rPr lang="en-US" sz="12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,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J. Appl. </a:t>
            </a:r>
            <a:r>
              <a:rPr lang="en-US" sz="12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Cryst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. </a:t>
            </a:r>
            <a:r>
              <a:rPr lang="en-US" sz="1200" b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47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(130) 2014</a:t>
            </a:r>
            <a:r>
              <a:rPr lang="en-US" sz="12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.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685354" y="71445"/>
            <a:ext cx="7773293" cy="53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4" tIns="45678" rIns="91354" bIns="45678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Gill Sans" pitchFamily="-111" charset="0"/>
              </a:rPr>
              <a:t>Depth resolved GISANS</a:t>
            </a:r>
            <a:endParaRPr lang="de-DE" sz="4400" dirty="0">
              <a:solidFill>
                <a:srgbClr val="000000"/>
              </a:solidFill>
              <a:sym typeface="Gill Sans" pitchFamily="-111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1939" y="1676834"/>
            <a:ext cx="61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FCC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7833" y="5825441"/>
            <a:ext cx="144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q</a:t>
            </a:r>
            <a:r>
              <a:rPr lang="en-GB" baseline="-25000" dirty="0" err="1" smtClean="0"/>
              <a:t>z</a:t>
            </a:r>
            <a:r>
              <a:rPr lang="en-GB" baseline="-25000" dirty="0" smtClean="0"/>
              <a:t> </a:t>
            </a:r>
            <a:r>
              <a:rPr lang="en-GB" dirty="0" smtClean="0"/>
              <a:t>correction:</a:t>
            </a:r>
            <a:endParaRPr lang="en-GB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81486" y="6402867"/>
            <a:ext cx="4668031" cy="4551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37561" y="312546"/>
            <a:ext cx="8099227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GISANS</a:t>
            </a:r>
          </a:p>
        </p:txBody>
      </p:sp>
      <p:pic>
        <p:nvPicPr>
          <p:cNvPr id="1047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811" y="1125148"/>
            <a:ext cx="4786313" cy="41880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7556" name="Rectangle 3"/>
          <p:cNvSpPr>
            <a:spLocks/>
          </p:cNvSpPr>
          <p:nvPr/>
        </p:nvSpPr>
        <p:spPr bwMode="auto">
          <a:xfrm>
            <a:off x="5198195" y="4411265"/>
            <a:ext cx="2678906" cy="437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Accessible </a:t>
            </a: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q</a:t>
            </a: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-range:</a:t>
            </a:r>
          </a:p>
        </p:txBody>
      </p:sp>
      <p:pic>
        <p:nvPicPr>
          <p:cNvPr id="10475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2431" y="1821656"/>
            <a:ext cx="6391424" cy="1830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4755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4" y="5250656"/>
            <a:ext cx="4633392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6. Form factor, structure factor, </a:t>
            </a:r>
            <a:r>
              <a:rPr lang="en-US" sz="5000" dirty="0" err="1" smtClean="0"/>
              <a:t>polydispersity</a:t>
            </a:r>
            <a:r>
              <a:rPr lang="en-US" sz="5000" dirty="0" smtClean="0"/>
              <a:t>, resolution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1"/>
          <p:cNvSpPr>
            <a:spLocks noGrp="1" noChangeArrowheads="1"/>
          </p:cNvSpPr>
          <p:nvPr>
            <p:ph type="title"/>
          </p:nvPr>
        </p:nvSpPr>
        <p:spPr>
          <a:xfrm>
            <a:off x="348260" y="161399"/>
            <a:ext cx="8304609" cy="75902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Scattering Function from an assembly of particles</a:t>
            </a:r>
          </a:p>
        </p:txBody>
      </p:sp>
      <p:graphicFrame>
        <p:nvGraphicFramePr>
          <p:cNvPr id="11" name="Object 45"/>
          <p:cNvGraphicFramePr>
            <a:graphicFrameLocks noChangeAspect="1"/>
          </p:cNvGraphicFramePr>
          <p:nvPr/>
        </p:nvGraphicFramePr>
        <p:xfrm>
          <a:off x="2124075" y="2282826"/>
          <a:ext cx="4433888" cy="608013"/>
        </p:xfrm>
        <a:graphic>
          <a:graphicData uri="http://schemas.openxmlformats.org/presentationml/2006/ole">
            <p:oleObj spid="_x0000_s1026" name="Equation" r:id="rId4" imgW="2222500" imgH="304800" progId="Equation.3">
              <p:embed/>
            </p:oleObj>
          </a:graphicData>
        </a:graphic>
      </p:graphicFrame>
      <p:sp>
        <p:nvSpPr>
          <p:cNvPr id="12" name="Line 47"/>
          <p:cNvSpPr>
            <a:spLocks noChangeShapeType="1"/>
          </p:cNvSpPr>
          <p:nvPr/>
        </p:nvSpPr>
        <p:spPr bwMode="auto">
          <a:xfrm flipV="1">
            <a:off x="3348038" y="2787652"/>
            <a:ext cx="431800" cy="147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48"/>
          <p:cNvSpPr>
            <a:spLocks noChangeShapeType="1"/>
          </p:cNvSpPr>
          <p:nvPr/>
        </p:nvSpPr>
        <p:spPr bwMode="auto">
          <a:xfrm flipV="1">
            <a:off x="2663826" y="2787650"/>
            <a:ext cx="7921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49"/>
          <p:cNvSpPr>
            <a:spLocks noChangeShapeType="1"/>
          </p:cNvSpPr>
          <p:nvPr/>
        </p:nvSpPr>
        <p:spPr bwMode="auto">
          <a:xfrm flipH="1" flipV="1">
            <a:off x="4427540" y="2895600"/>
            <a:ext cx="73025" cy="255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50"/>
          <p:cNvSpPr>
            <a:spLocks noChangeShapeType="1"/>
          </p:cNvSpPr>
          <p:nvPr/>
        </p:nvSpPr>
        <p:spPr bwMode="auto">
          <a:xfrm flipH="1" flipV="1">
            <a:off x="5184775" y="2932115"/>
            <a:ext cx="682625" cy="1908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51"/>
          <p:cNvSpPr>
            <a:spLocks noChangeShapeType="1"/>
          </p:cNvSpPr>
          <p:nvPr/>
        </p:nvSpPr>
        <p:spPr bwMode="auto">
          <a:xfrm flipH="1" flipV="1">
            <a:off x="5976940" y="2787652"/>
            <a:ext cx="4667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52"/>
          <p:cNvSpPr txBox="1">
            <a:spLocks noChangeArrowheads="1"/>
          </p:cNvSpPr>
          <p:nvPr/>
        </p:nvSpPr>
        <p:spPr bwMode="auto">
          <a:xfrm>
            <a:off x="6084889" y="3832225"/>
            <a:ext cx="204872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/>
              <a:t>Particle form factor</a:t>
            </a:r>
          </a:p>
        </p:txBody>
      </p:sp>
      <p:sp>
        <p:nvSpPr>
          <p:cNvPr id="23" name="Text Box 53"/>
          <p:cNvSpPr txBox="1">
            <a:spLocks noChangeArrowheads="1"/>
          </p:cNvSpPr>
          <p:nvPr/>
        </p:nvSpPr>
        <p:spPr bwMode="auto">
          <a:xfrm>
            <a:off x="5003800" y="4875213"/>
            <a:ext cx="2466210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/>
              <a:t>Particle structure factor</a:t>
            </a:r>
          </a:p>
        </p:txBody>
      </p: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2546117" y="5524500"/>
            <a:ext cx="3791419" cy="65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Difference of length scattering density </a:t>
            </a:r>
          </a:p>
          <a:p>
            <a:pPr algn="ctr"/>
            <a:r>
              <a:rPr lang="fr-FR"/>
              <a:t>between particle and solvent</a:t>
            </a:r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2154280" y="4298950"/>
            <a:ext cx="2093831" cy="65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Volume of individual</a:t>
            </a:r>
          </a:p>
          <a:p>
            <a:pPr algn="ctr"/>
            <a:r>
              <a:rPr lang="fr-FR"/>
              <a:t>particle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992152" y="3435350"/>
            <a:ext cx="1689172" cy="65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Volume fraction </a:t>
            </a:r>
          </a:p>
          <a:p>
            <a:pPr algn="ctr"/>
            <a:r>
              <a:rPr lang="fr-FR"/>
              <a:t>of particles</a:t>
            </a:r>
          </a:p>
        </p:txBody>
      </p:sp>
      <p:sp>
        <p:nvSpPr>
          <p:cNvPr id="27" name="Text Box 57"/>
          <p:cNvSpPr txBox="1">
            <a:spLocks noChangeArrowheads="1"/>
          </p:cNvSpPr>
          <p:nvPr/>
        </p:nvSpPr>
        <p:spPr bwMode="auto">
          <a:xfrm>
            <a:off x="320676" y="1071567"/>
            <a:ext cx="8120063" cy="70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The scattered  intensity per unit volume V of an assembly of isotropic </a:t>
            </a:r>
            <a:r>
              <a:rPr lang="en-GB" sz="2000" dirty="0" err="1"/>
              <a:t>scatterers</a:t>
            </a:r>
            <a:r>
              <a:rPr lang="en-GB" sz="2000" dirty="0"/>
              <a:t> of individual volume </a:t>
            </a:r>
            <a:r>
              <a:rPr lang="en-GB" sz="2000" dirty="0" err="1"/>
              <a:t>Vp</a:t>
            </a:r>
            <a:r>
              <a:rPr lang="en-GB" sz="2000" dirty="0"/>
              <a:t> and volume fraction </a:t>
            </a:r>
            <a:r>
              <a:rPr lang="en-GB" sz="2000" dirty="0">
                <a:latin typeface="Symbol" pitchFamily="-105" charset="2"/>
              </a:rPr>
              <a:t>F</a:t>
            </a:r>
            <a:r>
              <a:rPr lang="en-GB" sz="2000" dirty="0"/>
              <a:t> is: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138638" y="188913"/>
            <a:ext cx="645879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3200" dirty="0" err="1"/>
              <a:t>Analytical</a:t>
            </a:r>
            <a:r>
              <a:rPr lang="fr-FR" sz="3200" dirty="0"/>
              <a:t> expressions of </a:t>
            </a:r>
            <a:r>
              <a:rPr lang="fr-FR" sz="3200" dirty="0" err="1"/>
              <a:t>form</a:t>
            </a:r>
            <a:r>
              <a:rPr lang="fr-FR" sz="3200" dirty="0"/>
              <a:t> </a:t>
            </a:r>
            <a:r>
              <a:rPr lang="fr-FR" sz="3200" dirty="0" err="1"/>
              <a:t>factors</a:t>
            </a:r>
            <a:endParaRPr lang="fr-FR" sz="3200" dirty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904875" y="1657351"/>
            <a:ext cx="90074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2000" dirty="0" err="1"/>
              <a:t>Sphere</a:t>
            </a:r>
            <a:endParaRPr lang="fr-FR" sz="2000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539752" y="3616326"/>
            <a:ext cx="1547334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2000" dirty="0" err="1"/>
              <a:t>Disk/cylinder</a:t>
            </a:r>
            <a:endParaRPr lang="fr-FR" sz="2000" dirty="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42964" y="4778376"/>
            <a:ext cx="1037003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2000" dirty="0" err="1"/>
              <a:t>Ellipsoid</a:t>
            </a:r>
            <a:endParaRPr lang="fr-FR" sz="2000" dirty="0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1" y="2964359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995" name="Object 11"/>
          <p:cNvGraphicFramePr>
            <a:graphicFrameLocks noChangeAspect="1"/>
          </p:cNvGraphicFramePr>
          <p:nvPr/>
        </p:nvGraphicFramePr>
        <p:xfrm>
          <a:off x="2916240" y="3392488"/>
          <a:ext cx="4448175" cy="842962"/>
        </p:xfrm>
        <a:graphic>
          <a:graphicData uri="http://schemas.openxmlformats.org/presentationml/2006/ole">
            <p:oleObj spid="_x0000_s92162" name="Equation" r:id="rId3" imgW="2933700" imgH="558800" progId="Equation.3">
              <p:embed/>
            </p:oleObj>
          </a:graphicData>
        </a:graphic>
      </p:graphicFrame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1" y="3116758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1" y="3002458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999" name="Object 15"/>
          <p:cNvGraphicFramePr>
            <a:graphicFrameLocks noChangeAspect="1"/>
          </p:cNvGraphicFramePr>
          <p:nvPr/>
        </p:nvGraphicFramePr>
        <p:xfrm>
          <a:off x="2951163" y="2303463"/>
          <a:ext cx="4008437" cy="727075"/>
        </p:xfrm>
        <a:graphic>
          <a:graphicData uri="http://schemas.openxmlformats.org/presentationml/2006/ole">
            <p:oleObj spid="_x0000_s92163" name="Equation" r:id="rId4" imgW="2641600" imgH="482600" progId="Equation.3">
              <p:embed/>
            </p:oleObj>
          </a:graphicData>
        </a:graphic>
      </p:graphicFrame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700089" y="2470151"/>
            <a:ext cx="1256163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2000" dirty="0" err="1"/>
              <a:t>Multi-shell</a:t>
            </a:r>
            <a:endParaRPr lang="fr-FR" sz="2000" dirty="0"/>
          </a:p>
        </p:txBody>
      </p:sp>
      <p:graphicFrame>
        <p:nvGraphicFramePr>
          <p:cNvPr id="42003" name="Object 19"/>
          <p:cNvGraphicFramePr>
            <a:graphicFrameLocks noChangeAspect="1"/>
          </p:cNvGraphicFramePr>
          <p:nvPr/>
        </p:nvGraphicFramePr>
        <p:xfrm>
          <a:off x="2735265" y="4616450"/>
          <a:ext cx="3508375" cy="719138"/>
        </p:xfrm>
        <a:graphic>
          <a:graphicData uri="http://schemas.openxmlformats.org/presentationml/2006/ole">
            <p:oleObj spid="_x0000_s92164" name="Equation" r:id="rId5" imgW="2336800" imgH="482600" progId="Equation.3">
              <p:embed/>
            </p:oleObj>
          </a:graphicData>
        </a:graphic>
      </p:graphicFrame>
      <p:graphicFrame>
        <p:nvGraphicFramePr>
          <p:cNvPr id="42002" name="Object 18"/>
          <p:cNvGraphicFramePr>
            <a:graphicFrameLocks noChangeAspect="1"/>
          </p:cNvGraphicFramePr>
          <p:nvPr/>
        </p:nvGraphicFramePr>
        <p:xfrm>
          <a:off x="2808290" y="5589588"/>
          <a:ext cx="3119437" cy="400050"/>
        </p:xfrm>
        <a:graphic>
          <a:graphicData uri="http://schemas.openxmlformats.org/presentationml/2006/ole">
            <p:oleObj spid="_x0000_s92165" name="Equation" r:id="rId6" imgW="2082800" imgH="266700" progId="Equation.3">
              <p:embed/>
            </p:oleObj>
          </a:graphicData>
        </a:graphic>
      </p:graphicFrame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1" y="2503983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0" y="3709347"/>
            <a:ext cx="184646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GB" sz="1200" dirty="0">
              <a:latin typeface="Arial" pitchFamily="-105" charset="0"/>
              <a:ea typeface="Times New Roman" pitchFamily="-105" charset="0"/>
              <a:cs typeface="Times New Roman" pitchFamily="-105" charset="0"/>
            </a:endParaRPr>
          </a:p>
          <a:p>
            <a:pPr eaLnBrk="0" hangingPunct="0"/>
            <a:r>
              <a:rPr lang="en-GB" sz="1200" dirty="0">
                <a:latin typeface="Arial" pitchFamily="-105" charset="0"/>
                <a:ea typeface="Times New Roman" pitchFamily="-105" charset="0"/>
                <a:cs typeface="Times New Roman" pitchFamily="-105" charset="0"/>
              </a:rPr>
              <a:t> </a:t>
            </a:r>
            <a:r>
              <a:rPr lang="fr-FR" sz="800" dirty="0">
                <a:latin typeface="Arial" pitchFamily="-105" charset="0"/>
              </a:rPr>
              <a:t> </a:t>
            </a:r>
            <a:endParaRPr lang="fr-FR" dirty="0">
              <a:latin typeface="Arial" pitchFamily="-105" charset="0"/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1" y="3119934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1" y="3002458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1" y="2994521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1" y="2994521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013" name="Object 29"/>
          <p:cNvGraphicFramePr>
            <a:graphicFrameLocks noChangeAspect="1"/>
          </p:cNvGraphicFramePr>
          <p:nvPr/>
        </p:nvGraphicFramePr>
        <p:xfrm>
          <a:off x="2843215" y="1484313"/>
          <a:ext cx="4505325" cy="741362"/>
        </p:xfrm>
        <a:graphic>
          <a:graphicData uri="http://schemas.openxmlformats.org/presentationml/2006/ole">
            <p:oleObj spid="_x0000_s92166" name="Equation" r:id="rId7" imgW="3009900" imgH="495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187451" y="152401"/>
            <a:ext cx="676316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3200" dirty="0">
                <a:latin typeface="+mj-lt"/>
              </a:rPr>
              <a:t>General </a:t>
            </a:r>
            <a:r>
              <a:rPr lang="fr-FR" sz="3200" dirty="0" err="1">
                <a:latin typeface="+mj-lt"/>
              </a:rPr>
              <a:t>behaviour</a:t>
            </a:r>
            <a:r>
              <a:rPr lang="fr-FR" sz="3200" dirty="0">
                <a:latin typeface="+mj-lt"/>
              </a:rPr>
              <a:t> of a </a:t>
            </a:r>
            <a:r>
              <a:rPr lang="fr-FR" sz="3200" dirty="0" err="1">
                <a:latin typeface="+mj-lt"/>
              </a:rPr>
              <a:t>scattering</a:t>
            </a:r>
            <a:r>
              <a:rPr lang="fr-FR" sz="3200" dirty="0">
                <a:latin typeface="+mj-lt"/>
              </a:rPr>
              <a:t> </a:t>
            </a:r>
            <a:r>
              <a:rPr lang="fr-FR" sz="3200" dirty="0" err="1">
                <a:latin typeface="+mj-lt"/>
              </a:rPr>
              <a:t>curve</a:t>
            </a:r>
            <a:endParaRPr lang="fr-FR" sz="3200" dirty="0">
              <a:latin typeface="+mj-lt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11188" y="1406526"/>
            <a:ext cx="7308850" cy="4186238"/>
            <a:chOff x="181" y="840"/>
            <a:chExt cx="4604" cy="2637"/>
          </a:xfrm>
        </p:grpSpPr>
        <p:sp>
          <p:nvSpPr>
            <p:cNvPr id="10246" name="Freeform 6"/>
            <p:cNvSpPr>
              <a:spLocks/>
            </p:cNvSpPr>
            <p:nvPr/>
          </p:nvSpPr>
          <p:spPr bwMode="auto">
            <a:xfrm>
              <a:off x="1504" y="1331"/>
              <a:ext cx="2386" cy="168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3" y="0"/>
                </a:cxn>
                <a:cxn ang="0">
                  <a:pos x="47" y="0"/>
                </a:cxn>
                <a:cxn ang="0">
                  <a:pos x="58" y="0"/>
                </a:cxn>
                <a:cxn ang="0">
                  <a:pos x="68" y="0"/>
                </a:cxn>
                <a:cxn ang="0">
                  <a:pos x="77" y="0"/>
                </a:cxn>
                <a:cxn ang="0">
                  <a:pos x="99" y="1"/>
                </a:cxn>
                <a:cxn ang="0">
                  <a:pos x="142" y="2"/>
                </a:cxn>
                <a:cxn ang="0">
                  <a:pos x="169" y="5"/>
                </a:cxn>
                <a:cxn ang="0">
                  <a:pos x="189" y="8"/>
                </a:cxn>
                <a:cxn ang="0">
                  <a:pos x="205" y="11"/>
                </a:cxn>
                <a:cxn ang="0">
                  <a:pos x="219" y="15"/>
                </a:cxn>
                <a:cxn ang="0">
                  <a:pos x="230" y="18"/>
                </a:cxn>
                <a:cxn ang="0">
                  <a:pos x="240" y="21"/>
                </a:cxn>
                <a:cxn ang="0">
                  <a:pos x="249" y="24"/>
                </a:cxn>
                <a:cxn ang="0">
                  <a:pos x="256" y="26"/>
                </a:cxn>
                <a:cxn ang="0">
                  <a:pos x="263" y="28"/>
                </a:cxn>
                <a:cxn ang="0">
                  <a:pos x="270" y="29"/>
                </a:cxn>
                <a:cxn ang="0">
                  <a:pos x="276" y="31"/>
                </a:cxn>
                <a:cxn ang="0">
                  <a:pos x="282" y="33"/>
                </a:cxn>
                <a:cxn ang="0">
                  <a:pos x="287" y="35"/>
                </a:cxn>
                <a:cxn ang="0">
                  <a:pos x="292" y="37"/>
                </a:cxn>
                <a:cxn ang="0">
                  <a:pos x="304" y="41"/>
                </a:cxn>
                <a:cxn ang="0">
                  <a:pos x="317" y="47"/>
                </a:cxn>
                <a:cxn ang="0">
                  <a:pos x="328" y="52"/>
                </a:cxn>
                <a:cxn ang="0">
                  <a:pos x="337" y="58"/>
                </a:cxn>
                <a:cxn ang="0">
                  <a:pos x="345" y="65"/>
                </a:cxn>
                <a:cxn ang="0">
                  <a:pos x="353" y="71"/>
                </a:cxn>
                <a:cxn ang="0">
                  <a:pos x="360" y="79"/>
                </a:cxn>
                <a:cxn ang="0">
                  <a:pos x="366" y="87"/>
                </a:cxn>
                <a:cxn ang="0">
                  <a:pos x="372" y="97"/>
                </a:cxn>
                <a:cxn ang="0">
                  <a:pos x="378" y="108"/>
                </a:cxn>
                <a:cxn ang="0">
                  <a:pos x="383" y="121"/>
                </a:cxn>
                <a:cxn ang="0">
                  <a:pos x="391" y="151"/>
                </a:cxn>
                <a:cxn ang="0">
                  <a:pos x="401" y="234"/>
                </a:cxn>
                <a:cxn ang="0">
                  <a:pos x="411" y="187"/>
                </a:cxn>
                <a:cxn ang="0">
                  <a:pos x="419" y="162"/>
                </a:cxn>
                <a:cxn ang="0">
                  <a:pos x="426" y="158"/>
                </a:cxn>
                <a:cxn ang="0">
                  <a:pos x="433" y="165"/>
                </a:cxn>
                <a:cxn ang="0">
                  <a:pos x="439" y="183"/>
                </a:cxn>
                <a:cxn ang="0">
                  <a:pos x="445" y="223"/>
                </a:cxn>
                <a:cxn ang="0">
                  <a:pos x="450" y="300"/>
                </a:cxn>
                <a:cxn ang="0">
                  <a:pos x="455" y="224"/>
                </a:cxn>
                <a:cxn ang="0">
                  <a:pos x="460" y="203"/>
                </a:cxn>
                <a:cxn ang="0">
                  <a:pos x="464" y="198"/>
                </a:cxn>
                <a:cxn ang="0">
                  <a:pos x="468" y="206"/>
                </a:cxn>
                <a:cxn ang="0">
                  <a:pos x="472" y="226"/>
                </a:cxn>
                <a:cxn ang="0">
                  <a:pos x="476" y="274"/>
                </a:cxn>
                <a:cxn ang="0">
                  <a:pos x="479" y="299"/>
                </a:cxn>
                <a:cxn ang="0">
                  <a:pos x="483" y="244"/>
                </a:cxn>
                <a:cxn ang="0">
                  <a:pos x="486" y="227"/>
                </a:cxn>
                <a:cxn ang="0">
                  <a:pos x="489" y="225"/>
                </a:cxn>
                <a:cxn ang="0">
                  <a:pos x="492" y="236"/>
                </a:cxn>
                <a:cxn ang="0">
                  <a:pos x="495" y="263"/>
                </a:cxn>
              </a:cxnLst>
              <a:rect l="0" t="0" r="r" b="b"/>
              <a:pathLst>
                <a:path w="497" h="350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9" y="1"/>
                  </a:lnTo>
                  <a:lnTo>
                    <a:pt x="99" y="1"/>
                  </a:lnTo>
                  <a:lnTo>
                    <a:pt x="108" y="1"/>
                  </a:lnTo>
                  <a:lnTo>
                    <a:pt x="116" y="1"/>
                  </a:lnTo>
                  <a:lnTo>
                    <a:pt x="123" y="2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2" y="2"/>
                  </a:lnTo>
                  <a:lnTo>
                    <a:pt x="147" y="3"/>
                  </a:lnTo>
                  <a:lnTo>
                    <a:pt x="152" y="3"/>
                  </a:lnTo>
                  <a:lnTo>
                    <a:pt x="157" y="4"/>
                  </a:lnTo>
                  <a:lnTo>
                    <a:pt x="161" y="4"/>
                  </a:lnTo>
                  <a:lnTo>
                    <a:pt x="165" y="4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7" y="6"/>
                  </a:lnTo>
                  <a:lnTo>
                    <a:pt x="180" y="6"/>
                  </a:lnTo>
                  <a:lnTo>
                    <a:pt x="183" y="7"/>
                  </a:lnTo>
                  <a:lnTo>
                    <a:pt x="186" y="7"/>
                  </a:lnTo>
                  <a:lnTo>
                    <a:pt x="189" y="8"/>
                  </a:lnTo>
                  <a:lnTo>
                    <a:pt x="192" y="8"/>
                  </a:lnTo>
                  <a:lnTo>
                    <a:pt x="195" y="9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203" y="11"/>
                  </a:lnTo>
                  <a:lnTo>
                    <a:pt x="205" y="11"/>
                  </a:lnTo>
                  <a:lnTo>
                    <a:pt x="208" y="12"/>
                  </a:lnTo>
                  <a:lnTo>
                    <a:pt x="210" y="12"/>
                  </a:lnTo>
                  <a:lnTo>
                    <a:pt x="212" y="13"/>
                  </a:lnTo>
                  <a:lnTo>
                    <a:pt x="214" y="14"/>
                  </a:lnTo>
                  <a:lnTo>
                    <a:pt x="217" y="14"/>
                  </a:lnTo>
                  <a:lnTo>
                    <a:pt x="219" y="15"/>
                  </a:lnTo>
                  <a:lnTo>
                    <a:pt x="221" y="15"/>
                  </a:lnTo>
                  <a:lnTo>
                    <a:pt x="223" y="16"/>
                  </a:lnTo>
                  <a:lnTo>
                    <a:pt x="224" y="16"/>
                  </a:lnTo>
                  <a:lnTo>
                    <a:pt x="226" y="17"/>
                  </a:lnTo>
                  <a:lnTo>
                    <a:pt x="228" y="18"/>
                  </a:lnTo>
                  <a:lnTo>
                    <a:pt x="230" y="18"/>
                  </a:lnTo>
                  <a:lnTo>
                    <a:pt x="232" y="19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7" y="20"/>
                  </a:lnTo>
                  <a:lnTo>
                    <a:pt x="238" y="21"/>
                  </a:lnTo>
                  <a:lnTo>
                    <a:pt x="240" y="21"/>
                  </a:lnTo>
                  <a:lnTo>
                    <a:pt x="241" y="21"/>
                  </a:lnTo>
                  <a:lnTo>
                    <a:pt x="243" y="22"/>
                  </a:lnTo>
                  <a:lnTo>
                    <a:pt x="244" y="22"/>
                  </a:lnTo>
                  <a:lnTo>
                    <a:pt x="246" y="23"/>
                  </a:lnTo>
                  <a:lnTo>
                    <a:pt x="247" y="23"/>
                  </a:lnTo>
                  <a:lnTo>
                    <a:pt x="249" y="24"/>
                  </a:lnTo>
                  <a:lnTo>
                    <a:pt x="250" y="24"/>
                  </a:lnTo>
                  <a:lnTo>
                    <a:pt x="251" y="24"/>
                  </a:lnTo>
                  <a:lnTo>
                    <a:pt x="253" y="25"/>
                  </a:lnTo>
                  <a:lnTo>
                    <a:pt x="254" y="25"/>
                  </a:lnTo>
                  <a:lnTo>
                    <a:pt x="255" y="25"/>
                  </a:lnTo>
                  <a:lnTo>
                    <a:pt x="256" y="26"/>
                  </a:lnTo>
                  <a:lnTo>
                    <a:pt x="258" y="26"/>
                  </a:lnTo>
                  <a:lnTo>
                    <a:pt x="259" y="26"/>
                  </a:lnTo>
                  <a:lnTo>
                    <a:pt x="260" y="27"/>
                  </a:lnTo>
                  <a:lnTo>
                    <a:pt x="261" y="27"/>
                  </a:lnTo>
                  <a:lnTo>
                    <a:pt x="262" y="27"/>
                  </a:lnTo>
                  <a:lnTo>
                    <a:pt x="263" y="28"/>
                  </a:lnTo>
                  <a:lnTo>
                    <a:pt x="265" y="28"/>
                  </a:lnTo>
                  <a:lnTo>
                    <a:pt x="266" y="28"/>
                  </a:lnTo>
                  <a:lnTo>
                    <a:pt x="267" y="29"/>
                  </a:lnTo>
                  <a:lnTo>
                    <a:pt x="268" y="29"/>
                  </a:lnTo>
                  <a:lnTo>
                    <a:pt x="269" y="29"/>
                  </a:lnTo>
                  <a:lnTo>
                    <a:pt x="270" y="29"/>
                  </a:lnTo>
                  <a:lnTo>
                    <a:pt x="271" y="30"/>
                  </a:lnTo>
                  <a:lnTo>
                    <a:pt x="272" y="30"/>
                  </a:lnTo>
                  <a:lnTo>
                    <a:pt x="273" y="30"/>
                  </a:lnTo>
                  <a:lnTo>
                    <a:pt x="274" y="31"/>
                  </a:lnTo>
                  <a:lnTo>
                    <a:pt x="275" y="31"/>
                  </a:lnTo>
                  <a:lnTo>
                    <a:pt x="276" y="31"/>
                  </a:lnTo>
                  <a:lnTo>
                    <a:pt x="277" y="32"/>
                  </a:lnTo>
                  <a:lnTo>
                    <a:pt x="278" y="32"/>
                  </a:lnTo>
                  <a:lnTo>
                    <a:pt x="279" y="32"/>
                  </a:lnTo>
                  <a:lnTo>
                    <a:pt x="280" y="33"/>
                  </a:lnTo>
                  <a:lnTo>
                    <a:pt x="281" y="33"/>
                  </a:lnTo>
                  <a:lnTo>
                    <a:pt x="282" y="33"/>
                  </a:lnTo>
                  <a:lnTo>
                    <a:pt x="282" y="33"/>
                  </a:lnTo>
                  <a:lnTo>
                    <a:pt x="283" y="34"/>
                  </a:lnTo>
                  <a:lnTo>
                    <a:pt x="284" y="34"/>
                  </a:lnTo>
                  <a:lnTo>
                    <a:pt x="285" y="34"/>
                  </a:lnTo>
                  <a:lnTo>
                    <a:pt x="286" y="35"/>
                  </a:lnTo>
                  <a:lnTo>
                    <a:pt x="287" y="35"/>
                  </a:lnTo>
                  <a:lnTo>
                    <a:pt x="288" y="35"/>
                  </a:lnTo>
                  <a:lnTo>
                    <a:pt x="288" y="36"/>
                  </a:lnTo>
                  <a:lnTo>
                    <a:pt x="289" y="36"/>
                  </a:lnTo>
                  <a:lnTo>
                    <a:pt x="290" y="36"/>
                  </a:lnTo>
                  <a:lnTo>
                    <a:pt x="291" y="36"/>
                  </a:lnTo>
                  <a:lnTo>
                    <a:pt x="292" y="37"/>
                  </a:lnTo>
                  <a:lnTo>
                    <a:pt x="292" y="37"/>
                  </a:lnTo>
                  <a:lnTo>
                    <a:pt x="295" y="38"/>
                  </a:lnTo>
                  <a:lnTo>
                    <a:pt x="297" y="39"/>
                  </a:lnTo>
                  <a:lnTo>
                    <a:pt x="300" y="40"/>
                  </a:lnTo>
                  <a:lnTo>
                    <a:pt x="302" y="41"/>
                  </a:lnTo>
                  <a:lnTo>
                    <a:pt x="304" y="41"/>
                  </a:lnTo>
                  <a:lnTo>
                    <a:pt x="307" y="42"/>
                  </a:lnTo>
                  <a:lnTo>
                    <a:pt x="309" y="43"/>
                  </a:lnTo>
                  <a:lnTo>
                    <a:pt x="311" y="44"/>
                  </a:lnTo>
                  <a:lnTo>
                    <a:pt x="313" y="45"/>
                  </a:lnTo>
                  <a:lnTo>
                    <a:pt x="315" y="46"/>
                  </a:lnTo>
                  <a:lnTo>
                    <a:pt x="317" y="47"/>
                  </a:lnTo>
                  <a:lnTo>
                    <a:pt x="319" y="48"/>
                  </a:lnTo>
                  <a:lnTo>
                    <a:pt x="321" y="49"/>
                  </a:lnTo>
                  <a:lnTo>
                    <a:pt x="322" y="50"/>
                  </a:lnTo>
                  <a:lnTo>
                    <a:pt x="324" y="51"/>
                  </a:lnTo>
                  <a:lnTo>
                    <a:pt x="326" y="52"/>
                  </a:lnTo>
                  <a:lnTo>
                    <a:pt x="328" y="52"/>
                  </a:lnTo>
                  <a:lnTo>
                    <a:pt x="329" y="53"/>
                  </a:lnTo>
                  <a:lnTo>
                    <a:pt x="331" y="54"/>
                  </a:lnTo>
                  <a:lnTo>
                    <a:pt x="333" y="55"/>
                  </a:lnTo>
                  <a:lnTo>
                    <a:pt x="334" y="56"/>
                  </a:lnTo>
                  <a:lnTo>
                    <a:pt x="336" y="57"/>
                  </a:lnTo>
                  <a:lnTo>
                    <a:pt x="337" y="58"/>
                  </a:lnTo>
                  <a:lnTo>
                    <a:pt x="339" y="59"/>
                  </a:lnTo>
                  <a:lnTo>
                    <a:pt x="340" y="60"/>
                  </a:lnTo>
                  <a:lnTo>
                    <a:pt x="341" y="61"/>
                  </a:lnTo>
                  <a:lnTo>
                    <a:pt x="343" y="62"/>
                  </a:lnTo>
                  <a:lnTo>
                    <a:pt x="344" y="64"/>
                  </a:lnTo>
                  <a:lnTo>
                    <a:pt x="345" y="65"/>
                  </a:lnTo>
                  <a:lnTo>
                    <a:pt x="347" y="66"/>
                  </a:lnTo>
                  <a:lnTo>
                    <a:pt x="348" y="67"/>
                  </a:lnTo>
                  <a:lnTo>
                    <a:pt x="349" y="68"/>
                  </a:lnTo>
                  <a:lnTo>
                    <a:pt x="351" y="69"/>
                  </a:lnTo>
                  <a:lnTo>
                    <a:pt x="352" y="70"/>
                  </a:lnTo>
                  <a:lnTo>
                    <a:pt x="353" y="71"/>
                  </a:lnTo>
                  <a:lnTo>
                    <a:pt x="354" y="73"/>
                  </a:lnTo>
                  <a:lnTo>
                    <a:pt x="355" y="74"/>
                  </a:lnTo>
                  <a:lnTo>
                    <a:pt x="357" y="75"/>
                  </a:lnTo>
                  <a:lnTo>
                    <a:pt x="358" y="76"/>
                  </a:lnTo>
                  <a:lnTo>
                    <a:pt x="359" y="78"/>
                  </a:lnTo>
                  <a:lnTo>
                    <a:pt x="360" y="79"/>
                  </a:lnTo>
                  <a:lnTo>
                    <a:pt x="361" y="80"/>
                  </a:lnTo>
                  <a:lnTo>
                    <a:pt x="362" y="82"/>
                  </a:lnTo>
                  <a:lnTo>
                    <a:pt x="363" y="83"/>
                  </a:lnTo>
                  <a:lnTo>
                    <a:pt x="364" y="85"/>
                  </a:lnTo>
                  <a:lnTo>
                    <a:pt x="365" y="86"/>
                  </a:lnTo>
                  <a:lnTo>
                    <a:pt x="366" y="87"/>
                  </a:lnTo>
                  <a:lnTo>
                    <a:pt x="367" y="89"/>
                  </a:lnTo>
                  <a:lnTo>
                    <a:pt x="368" y="90"/>
                  </a:lnTo>
                  <a:lnTo>
                    <a:pt x="369" y="92"/>
                  </a:lnTo>
                  <a:lnTo>
                    <a:pt x="370" y="94"/>
                  </a:lnTo>
                  <a:lnTo>
                    <a:pt x="371" y="95"/>
                  </a:lnTo>
                  <a:lnTo>
                    <a:pt x="372" y="97"/>
                  </a:lnTo>
                  <a:lnTo>
                    <a:pt x="373" y="99"/>
                  </a:lnTo>
                  <a:lnTo>
                    <a:pt x="374" y="101"/>
                  </a:lnTo>
                  <a:lnTo>
                    <a:pt x="375" y="102"/>
                  </a:lnTo>
                  <a:lnTo>
                    <a:pt x="376" y="104"/>
                  </a:lnTo>
                  <a:lnTo>
                    <a:pt x="377" y="106"/>
                  </a:lnTo>
                  <a:lnTo>
                    <a:pt x="378" y="108"/>
                  </a:lnTo>
                  <a:lnTo>
                    <a:pt x="378" y="110"/>
                  </a:lnTo>
                  <a:lnTo>
                    <a:pt x="379" y="112"/>
                  </a:lnTo>
                  <a:lnTo>
                    <a:pt x="380" y="114"/>
                  </a:lnTo>
                  <a:lnTo>
                    <a:pt x="381" y="116"/>
                  </a:lnTo>
                  <a:lnTo>
                    <a:pt x="382" y="118"/>
                  </a:lnTo>
                  <a:lnTo>
                    <a:pt x="383" y="121"/>
                  </a:lnTo>
                  <a:lnTo>
                    <a:pt x="383" y="123"/>
                  </a:lnTo>
                  <a:lnTo>
                    <a:pt x="383" y="123"/>
                  </a:lnTo>
                  <a:lnTo>
                    <a:pt x="385" y="129"/>
                  </a:lnTo>
                  <a:lnTo>
                    <a:pt x="387" y="136"/>
                  </a:lnTo>
                  <a:lnTo>
                    <a:pt x="389" y="143"/>
                  </a:lnTo>
                  <a:lnTo>
                    <a:pt x="391" y="151"/>
                  </a:lnTo>
                  <a:lnTo>
                    <a:pt x="393" y="160"/>
                  </a:lnTo>
                  <a:lnTo>
                    <a:pt x="395" y="171"/>
                  </a:lnTo>
                  <a:lnTo>
                    <a:pt x="396" y="183"/>
                  </a:lnTo>
                  <a:lnTo>
                    <a:pt x="398" y="197"/>
                  </a:lnTo>
                  <a:lnTo>
                    <a:pt x="400" y="214"/>
                  </a:lnTo>
                  <a:lnTo>
                    <a:pt x="401" y="234"/>
                  </a:lnTo>
                  <a:lnTo>
                    <a:pt x="403" y="246"/>
                  </a:lnTo>
                  <a:lnTo>
                    <a:pt x="405" y="235"/>
                  </a:lnTo>
                  <a:lnTo>
                    <a:pt x="406" y="218"/>
                  </a:lnTo>
                  <a:lnTo>
                    <a:pt x="408" y="205"/>
                  </a:lnTo>
                  <a:lnTo>
                    <a:pt x="409" y="195"/>
                  </a:lnTo>
                  <a:lnTo>
                    <a:pt x="411" y="187"/>
                  </a:lnTo>
                  <a:lnTo>
                    <a:pt x="412" y="180"/>
                  </a:lnTo>
                  <a:lnTo>
                    <a:pt x="413" y="175"/>
                  </a:lnTo>
                  <a:lnTo>
                    <a:pt x="415" y="170"/>
                  </a:lnTo>
                  <a:lnTo>
                    <a:pt x="416" y="167"/>
                  </a:lnTo>
                  <a:lnTo>
                    <a:pt x="417" y="164"/>
                  </a:lnTo>
                  <a:lnTo>
                    <a:pt x="419" y="162"/>
                  </a:lnTo>
                  <a:lnTo>
                    <a:pt x="420" y="160"/>
                  </a:lnTo>
                  <a:lnTo>
                    <a:pt x="421" y="159"/>
                  </a:lnTo>
                  <a:lnTo>
                    <a:pt x="422" y="158"/>
                  </a:lnTo>
                  <a:lnTo>
                    <a:pt x="424" y="158"/>
                  </a:lnTo>
                  <a:lnTo>
                    <a:pt x="425" y="157"/>
                  </a:lnTo>
                  <a:lnTo>
                    <a:pt x="426" y="158"/>
                  </a:lnTo>
                  <a:lnTo>
                    <a:pt x="427" y="158"/>
                  </a:lnTo>
                  <a:lnTo>
                    <a:pt x="428" y="159"/>
                  </a:lnTo>
                  <a:lnTo>
                    <a:pt x="429" y="160"/>
                  </a:lnTo>
                  <a:lnTo>
                    <a:pt x="431" y="161"/>
                  </a:lnTo>
                  <a:lnTo>
                    <a:pt x="432" y="163"/>
                  </a:lnTo>
                  <a:lnTo>
                    <a:pt x="433" y="165"/>
                  </a:lnTo>
                  <a:lnTo>
                    <a:pt x="434" y="167"/>
                  </a:lnTo>
                  <a:lnTo>
                    <a:pt x="435" y="170"/>
                  </a:lnTo>
                  <a:lnTo>
                    <a:pt x="436" y="173"/>
                  </a:lnTo>
                  <a:lnTo>
                    <a:pt x="437" y="176"/>
                  </a:lnTo>
                  <a:lnTo>
                    <a:pt x="438" y="179"/>
                  </a:lnTo>
                  <a:lnTo>
                    <a:pt x="439" y="183"/>
                  </a:lnTo>
                  <a:lnTo>
                    <a:pt x="440" y="188"/>
                  </a:lnTo>
                  <a:lnTo>
                    <a:pt x="441" y="193"/>
                  </a:lnTo>
                  <a:lnTo>
                    <a:pt x="442" y="200"/>
                  </a:lnTo>
                  <a:lnTo>
                    <a:pt x="443" y="206"/>
                  </a:lnTo>
                  <a:lnTo>
                    <a:pt x="444" y="214"/>
                  </a:lnTo>
                  <a:lnTo>
                    <a:pt x="445" y="223"/>
                  </a:lnTo>
                  <a:lnTo>
                    <a:pt x="445" y="234"/>
                  </a:lnTo>
                  <a:lnTo>
                    <a:pt x="446" y="247"/>
                  </a:lnTo>
                  <a:lnTo>
                    <a:pt x="447" y="264"/>
                  </a:lnTo>
                  <a:lnTo>
                    <a:pt x="448" y="284"/>
                  </a:lnTo>
                  <a:lnTo>
                    <a:pt x="449" y="302"/>
                  </a:lnTo>
                  <a:lnTo>
                    <a:pt x="450" y="300"/>
                  </a:lnTo>
                  <a:lnTo>
                    <a:pt x="451" y="282"/>
                  </a:lnTo>
                  <a:lnTo>
                    <a:pt x="452" y="264"/>
                  </a:lnTo>
                  <a:lnTo>
                    <a:pt x="452" y="250"/>
                  </a:lnTo>
                  <a:lnTo>
                    <a:pt x="453" y="239"/>
                  </a:lnTo>
                  <a:lnTo>
                    <a:pt x="454" y="231"/>
                  </a:lnTo>
                  <a:lnTo>
                    <a:pt x="455" y="224"/>
                  </a:lnTo>
                  <a:lnTo>
                    <a:pt x="456" y="219"/>
                  </a:lnTo>
                  <a:lnTo>
                    <a:pt x="456" y="214"/>
                  </a:lnTo>
                  <a:lnTo>
                    <a:pt x="457" y="210"/>
                  </a:lnTo>
                  <a:lnTo>
                    <a:pt x="458" y="207"/>
                  </a:lnTo>
                  <a:lnTo>
                    <a:pt x="459" y="205"/>
                  </a:lnTo>
                  <a:lnTo>
                    <a:pt x="460" y="203"/>
                  </a:lnTo>
                  <a:lnTo>
                    <a:pt x="460" y="201"/>
                  </a:lnTo>
                  <a:lnTo>
                    <a:pt x="461" y="200"/>
                  </a:lnTo>
                  <a:lnTo>
                    <a:pt x="462" y="199"/>
                  </a:lnTo>
                  <a:lnTo>
                    <a:pt x="462" y="198"/>
                  </a:lnTo>
                  <a:lnTo>
                    <a:pt x="463" y="198"/>
                  </a:lnTo>
                  <a:lnTo>
                    <a:pt x="464" y="198"/>
                  </a:lnTo>
                  <a:lnTo>
                    <a:pt x="465" y="199"/>
                  </a:lnTo>
                  <a:lnTo>
                    <a:pt x="465" y="199"/>
                  </a:lnTo>
                  <a:lnTo>
                    <a:pt x="466" y="200"/>
                  </a:lnTo>
                  <a:lnTo>
                    <a:pt x="467" y="202"/>
                  </a:lnTo>
                  <a:lnTo>
                    <a:pt x="467" y="204"/>
                  </a:lnTo>
                  <a:lnTo>
                    <a:pt x="468" y="206"/>
                  </a:lnTo>
                  <a:lnTo>
                    <a:pt x="469" y="208"/>
                  </a:lnTo>
                  <a:lnTo>
                    <a:pt x="469" y="211"/>
                  </a:lnTo>
                  <a:lnTo>
                    <a:pt x="470" y="214"/>
                  </a:lnTo>
                  <a:lnTo>
                    <a:pt x="471" y="218"/>
                  </a:lnTo>
                  <a:lnTo>
                    <a:pt x="471" y="222"/>
                  </a:lnTo>
                  <a:lnTo>
                    <a:pt x="472" y="226"/>
                  </a:lnTo>
                  <a:lnTo>
                    <a:pt x="473" y="231"/>
                  </a:lnTo>
                  <a:lnTo>
                    <a:pt x="473" y="237"/>
                  </a:lnTo>
                  <a:lnTo>
                    <a:pt x="474" y="244"/>
                  </a:lnTo>
                  <a:lnTo>
                    <a:pt x="474" y="252"/>
                  </a:lnTo>
                  <a:lnTo>
                    <a:pt x="475" y="262"/>
                  </a:lnTo>
                  <a:lnTo>
                    <a:pt x="476" y="274"/>
                  </a:lnTo>
                  <a:lnTo>
                    <a:pt x="476" y="289"/>
                  </a:lnTo>
                  <a:lnTo>
                    <a:pt x="477" y="310"/>
                  </a:lnTo>
                  <a:lnTo>
                    <a:pt x="478" y="341"/>
                  </a:lnTo>
                  <a:lnTo>
                    <a:pt x="478" y="350"/>
                  </a:lnTo>
                  <a:lnTo>
                    <a:pt x="479" y="321"/>
                  </a:lnTo>
                  <a:lnTo>
                    <a:pt x="479" y="299"/>
                  </a:lnTo>
                  <a:lnTo>
                    <a:pt x="480" y="284"/>
                  </a:lnTo>
                  <a:lnTo>
                    <a:pt x="480" y="273"/>
                  </a:lnTo>
                  <a:lnTo>
                    <a:pt x="481" y="263"/>
                  </a:lnTo>
                  <a:lnTo>
                    <a:pt x="482" y="255"/>
                  </a:lnTo>
                  <a:lnTo>
                    <a:pt x="482" y="249"/>
                  </a:lnTo>
                  <a:lnTo>
                    <a:pt x="483" y="244"/>
                  </a:lnTo>
                  <a:lnTo>
                    <a:pt x="483" y="240"/>
                  </a:lnTo>
                  <a:lnTo>
                    <a:pt x="484" y="236"/>
                  </a:lnTo>
                  <a:lnTo>
                    <a:pt x="484" y="233"/>
                  </a:lnTo>
                  <a:lnTo>
                    <a:pt x="485" y="231"/>
                  </a:lnTo>
                  <a:lnTo>
                    <a:pt x="486" y="229"/>
                  </a:lnTo>
                  <a:lnTo>
                    <a:pt x="486" y="227"/>
                  </a:lnTo>
                  <a:lnTo>
                    <a:pt x="487" y="226"/>
                  </a:lnTo>
                  <a:lnTo>
                    <a:pt x="487" y="225"/>
                  </a:lnTo>
                  <a:lnTo>
                    <a:pt x="488" y="225"/>
                  </a:lnTo>
                  <a:lnTo>
                    <a:pt x="488" y="224"/>
                  </a:lnTo>
                  <a:lnTo>
                    <a:pt x="489" y="225"/>
                  </a:lnTo>
                  <a:lnTo>
                    <a:pt x="489" y="225"/>
                  </a:lnTo>
                  <a:lnTo>
                    <a:pt x="490" y="226"/>
                  </a:lnTo>
                  <a:lnTo>
                    <a:pt x="490" y="227"/>
                  </a:lnTo>
                  <a:lnTo>
                    <a:pt x="491" y="229"/>
                  </a:lnTo>
                  <a:lnTo>
                    <a:pt x="491" y="231"/>
                  </a:lnTo>
                  <a:lnTo>
                    <a:pt x="492" y="233"/>
                  </a:lnTo>
                  <a:lnTo>
                    <a:pt x="492" y="236"/>
                  </a:lnTo>
                  <a:lnTo>
                    <a:pt x="493" y="239"/>
                  </a:lnTo>
                  <a:lnTo>
                    <a:pt x="493" y="242"/>
                  </a:lnTo>
                  <a:lnTo>
                    <a:pt x="494" y="246"/>
                  </a:lnTo>
                  <a:lnTo>
                    <a:pt x="494" y="251"/>
                  </a:lnTo>
                  <a:lnTo>
                    <a:pt x="495" y="257"/>
                  </a:lnTo>
                  <a:lnTo>
                    <a:pt x="495" y="263"/>
                  </a:lnTo>
                  <a:lnTo>
                    <a:pt x="496" y="270"/>
                  </a:lnTo>
                  <a:lnTo>
                    <a:pt x="496" y="278"/>
                  </a:lnTo>
                  <a:lnTo>
                    <a:pt x="497" y="289"/>
                  </a:lnTo>
                  <a:lnTo>
                    <a:pt x="497" y="303"/>
                  </a:lnTo>
                </a:path>
              </a:pathLst>
            </a:custGeom>
            <a:noFill/>
            <a:ln w="7938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auto">
            <a:xfrm>
              <a:off x="1504" y="1331"/>
              <a:ext cx="2395" cy="121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3" y="0"/>
                </a:cxn>
                <a:cxn ang="0">
                  <a:pos x="47" y="0"/>
                </a:cxn>
                <a:cxn ang="0">
                  <a:pos x="58" y="0"/>
                </a:cxn>
                <a:cxn ang="0">
                  <a:pos x="68" y="0"/>
                </a:cxn>
                <a:cxn ang="0">
                  <a:pos x="77" y="0"/>
                </a:cxn>
                <a:cxn ang="0">
                  <a:pos x="99" y="1"/>
                </a:cxn>
                <a:cxn ang="0">
                  <a:pos x="142" y="2"/>
                </a:cxn>
                <a:cxn ang="0">
                  <a:pos x="169" y="5"/>
                </a:cxn>
                <a:cxn ang="0">
                  <a:pos x="189" y="8"/>
                </a:cxn>
                <a:cxn ang="0">
                  <a:pos x="205" y="11"/>
                </a:cxn>
                <a:cxn ang="0">
                  <a:pos x="219" y="15"/>
                </a:cxn>
                <a:cxn ang="0">
                  <a:pos x="230" y="18"/>
                </a:cxn>
                <a:cxn ang="0">
                  <a:pos x="240" y="21"/>
                </a:cxn>
                <a:cxn ang="0">
                  <a:pos x="249" y="24"/>
                </a:cxn>
                <a:cxn ang="0">
                  <a:pos x="256" y="26"/>
                </a:cxn>
                <a:cxn ang="0">
                  <a:pos x="263" y="28"/>
                </a:cxn>
                <a:cxn ang="0">
                  <a:pos x="270" y="30"/>
                </a:cxn>
                <a:cxn ang="0">
                  <a:pos x="276" y="31"/>
                </a:cxn>
                <a:cxn ang="0">
                  <a:pos x="282" y="33"/>
                </a:cxn>
                <a:cxn ang="0">
                  <a:pos x="287" y="35"/>
                </a:cxn>
                <a:cxn ang="0">
                  <a:pos x="292" y="37"/>
                </a:cxn>
                <a:cxn ang="0">
                  <a:pos x="304" y="42"/>
                </a:cxn>
                <a:cxn ang="0">
                  <a:pos x="317" y="47"/>
                </a:cxn>
                <a:cxn ang="0">
                  <a:pos x="328" y="53"/>
                </a:cxn>
                <a:cxn ang="0">
                  <a:pos x="337" y="58"/>
                </a:cxn>
                <a:cxn ang="0">
                  <a:pos x="345" y="65"/>
                </a:cxn>
                <a:cxn ang="0">
                  <a:pos x="353" y="71"/>
                </a:cxn>
                <a:cxn ang="0">
                  <a:pos x="360" y="79"/>
                </a:cxn>
                <a:cxn ang="0">
                  <a:pos x="366" y="87"/>
                </a:cxn>
                <a:cxn ang="0">
                  <a:pos x="372" y="96"/>
                </a:cxn>
                <a:cxn ang="0">
                  <a:pos x="378" y="106"/>
                </a:cxn>
                <a:cxn ang="0">
                  <a:pos x="383" y="117"/>
                </a:cxn>
                <a:cxn ang="0">
                  <a:pos x="391" y="141"/>
                </a:cxn>
                <a:cxn ang="0">
                  <a:pos x="401" y="178"/>
                </a:cxn>
                <a:cxn ang="0">
                  <a:pos x="411" y="179"/>
                </a:cxn>
                <a:cxn ang="0">
                  <a:pos x="419" y="167"/>
                </a:cxn>
                <a:cxn ang="0">
                  <a:pos x="426" y="164"/>
                </a:cxn>
                <a:cxn ang="0">
                  <a:pos x="433" y="169"/>
                </a:cxn>
                <a:cxn ang="0">
                  <a:pos x="439" y="181"/>
                </a:cxn>
                <a:cxn ang="0">
                  <a:pos x="445" y="197"/>
                </a:cxn>
                <a:cxn ang="0">
                  <a:pos x="450" y="211"/>
                </a:cxn>
                <a:cxn ang="0">
                  <a:pos x="455" y="214"/>
                </a:cxn>
                <a:cxn ang="0">
                  <a:pos x="460" y="211"/>
                </a:cxn>
                <a:cxn ang="0">
                  <a:pos x="464" y="211"/>
                </a:cxn>
                <a:cxn ang="0">
                  <a:pos x="468" y="214"/>
                </a:cxn>
                <a:cxn ang="0">
                  <a:pos x="472" y="220"/>
                </a:cxn>
                <a:cxn ang="0">
                  <a:pos x="476" y="228"/>
                </a:cxn>
                <a:cxn ang="0">
                  <a:pos x="479" y="235"/>
                </a:cxn>
                <a:cxn ang="0">
                  <a:pos x="483" y="238"/>
                </a:cxn>
                <a:cxn ang="0">
                  <a:pos x="486" y="240"/>
                </a:cxn>
                <a:cxn ang="0">
                  <a:pos x="489" y="241"/>
                </a:cxn>
                <a:cxn ang="0">
                  <a:pos x="492" y="244"/>
                </a:cxn>
                <a:cxn ang="0">
                  <a:pos x="495" y="247"/>
                </a:cxn>
                <a:cxn ang="0">
                  <a:pos x="498" y="251"/>
                </a:cxn>
              </a:cxnLst>
              <a:rect l="0" t="0" r="r" b="b"/>
              <a:pathLst>
                <a:path w="499" h="254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9" y="1"/>
                  </a:lnTo>
                  <a:lnTo>
                    <a:pt x="99" y="1"/>
                  </a:lnTo>
                  <a:lnTo>
                    <a:pt x="108" y="1"/>
                  </a:lnTo>
                  <a:lnTo>
                    <a:pt x="116" y="1"/>
                  </a:lnTo>
                  <a:lnTo>
                    <a:pt x="123" y="2"/>
                  </a:lnTo>
                  <a:lnTo>
                    <a:pt x="130" y="2"/>
                  </a:lnTo>
                  <a:lnTo>
                    <a:pt x="136" y="2"/>
                  </a:lnTo>
                  <a:lnTo>
                    <a:pt x="142" y="2"/>
                  </a:lnTo>
                  <a:lnTo>
                    <a:pt x="147" y="3"/>
                  </a:lnTo>
                  <a:lnTo>
                    <a:pt x="152" y="3"/>
                  </a:lnTo>
                  <a:lnTo>
                    <a:pt x="157" y="4"/>
                  </a:lnTo>
                  <a:lnTo>
                    <a:pt x="161" y="4"/>
                  </a:lnTo>
                  <a:lnTo>
                    <a:pt x="165" y="4"/>
                  </a:lnTo>
                  <a:lnTo>
                    <a:pt x="169" y="5"/>
                  </a:lnTo>
                  <a:lnTo>
                    <a:pt x="173" y="5"/>
                  </a:lnTo>
                  <a:lnTo>
                    <a:pt x="177" y="6"/>
                  </a:lnTo>
                  <a:lnTo>
                    <a:pt x="180" y="6"/>
                  </a:lnTo>
                  <a:lnTo>
                    <a:pt x="183" y="7"/>
                  </a:lnTo>
                  <a:lnTo>
                    <a:pt x="186" y="7"/>
                  </a:lnTo>
                  <a:lnTo>
                    <a:pt x="189" y="8"/>
                  </a:lnTo>
                  <a:lnTo>
                    <a:pt x="192" y="8"/>
                  </a:lnTo>
                  <a:lnTo>
                    <a:pt x="195" y="9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203" y="11"/>
                  </a:lnTo>
                  <a:lnTo>
                    <a:pt x="205" y="11"/>
                  </a:lnTo>
                  <a:lnTo>
                    <a:pt x="208" y="12"/>
                  </a:lnTo>
                  <a:lnTo>
                    <a:pt x="210" y="12"/>
                  </a:lnTo>
                  <a:lnTo>
                    <a:pt x="212" y="13"/>
                  </a:lnTo>
                  <a:lnTo>
                    <a:pt x="214" y="14"/>
                  </a:lnTo>
                  <a:lnTo>
                    <a:pt x="217" y="14"/>
                  </a:lnTo>
                  <a:lnTo>
                    <a:pt x="219" y="15"/>
                  </a:lnTo>
                  <a:lnTo>
                    <a:pt x="221" y="15"/>
                  </a:lnTo>
                  <a:lnTo>
                    <a:pt x="223" y="16"/>
                  </a:lnTo>
                  <a:lnTo>
                    <a:pt x="224" y="16"/>
                  </a:lnTo>
                  <a:lnTo>
                    <a:pt x="226" y="17"/>
                  </a:lnTo>
                  <a:lnTo>
                    <a:pt x="228" y="18"/>
                  </a:lnTo>
                  <a:lnTo>
                    <a:pt x="230" y="18"/>
                  </a:lnTo>
                  <a:lnTo>
                    <a:pt x="232" y="19"/>
                  </a:lnTo>
                  <a:lnTo>
                    <a:pt x="233" y="19"/>
                  </a:lnTo>
                  <a:lnTo>
                    <a:pt x="235" y="20"/>
                  </a:lnTo>
                  <a:lnTo>
                    <a:pt x="237" y="20"/>
                  </a:lnTo>
                  <a:lnTo>
                    <a:pt x="238" y="21"/>
                  </a:lnTo>
                  <a:lnTo>
                    <a:pt x="240" y="21"/>
                  </a:lnTo>
                  <a:lnTo>
                    <a:pt x="241" y="21"/>
                  </a:lnTo>
                  <a:lnTo>
                    <a:pt x="243" y="22"/>
                  </a:lnTo>
                  <a:lnTo>
                    <a:pt x="244" y="22"/>
                  </a:lnTo>
                  <a:lnTo>
                    <a:pt x="246" y="23"/>
                  </a:lnTo>
                  <a:lnTo>
                    <a:pt x="247" y="23"/>
                  </a:lnTo>
                  <a:lnTo>
                    <a:pt x="249" y="24"/>
                  </a:lnTo>
                  <a:lnTo>
                    <a:pt x="250" y="24"/>
                  </a:lnTo>
                  <a:lnTo>
                    <a:pt x="251" y="24"/>
                  </a:lnTo>
                  <a:lnTo>
                    <a:pt x="253" y="25"/>
                  </a:lnTo>
                  <a:lnTo>
                    <a:pt x="254" y="25"/>
                  </a:lnTo>
                  <a:lnTo>
                    <a:pt x="255" y="25"/>
                  </a:lnTo>
                  <a:lnTo>
                    <a:pt x="256" y="26"/>
                  </a:lnTo>
                  <a:lnTo>
                    <a:pt x="258" y="26"/>
                  </a:lnTo>
                  <a:lnTo>
                    <a:pt x="259" y="26"/>
                  </a:lnTo>
                  <a:lnTo>
                    <a:pt x="260" y="27"/>
                  </a:lnTo>
                  <a:lnTo>
                    <a:pt x="261" y="27"/>
                  </a:lnTo>
                  <a:lnTo>
                    <a:pt x="262" y="27"/>
                  </a:lnTo>
                  <a:lnTo>
                    <a:pt x="263" y="28"/>
                  </a:lnTo>
                  <a:lnTo>
                    <a:pt x="265" y="28"/>
                  </a:lnTo>
                  <a:lnTo>
                    <a:pt x="266" y="28"/>
                  </a:lnTo>
                  <a:lnTo>
                    <a:pt x="267" y="29"/>
                  </a:lnTo>
                  <a:lnTo>
                    <a:pt x="268" y="29"/>
                  </a:lnTo>
                  <a:lnTo>
                    <a:pt x="269" y="29"/>
                  </a:lnTo>
                  <a:lnTo>
                    <a:pt x="270" y="30"/>
                  </a:lnTo>
                  <a:lnTo>
                    <a:pt x="271" y="30"/>
                  </a:lnTo>
                  <a:lnTo>
                    <a:pt x="272" y="30"/>
                  </a:lnTo>
                  <a:lnTo>
                    <a:pt x="273" y="30"/>
                  </a:lnTo>
                  <a:lnTo>
                    <a:pt x="274" y="31"/>
                  </a:lnTo>
                  <a:lnTo>
                    <a:pt x="275" y="31"/>
                  </a:lnTo>
                  <a:lnTo>
                    <a:pt x="276" y="31"/>
                  </a:lnTo>
                  <a:lnTo>
                    <a:pt x="277" y="32"/>
                  </a:lnTo>
                  <a:lnTo>
                    <a:pt x="278" y="32"/>
                  </a:lnTo>
                  <a:lnTo>
                    <a:pt x="279" y="32"/>
                  </a:lnTo>
                  <a:lnTo>
                    <a:pt x="280" y="33"/>
                  </a:lnTo>
                  <a:lnTo>
                    <a:pt x="281" y="33"/>
                  </a:lnTo>
                  <a:lnTo>
                    <a:pt x="282" y="33"/>
                  </a:lnTo>
                  <a:lnTo>
                    <a:pt x="282" y="33"/>
                  </a:lnTo>
                  <a:lnTo>
                    <a:pt x="283" y="34"/>
                  </a:lnTo>
                  <a:lnTo>
                    <a:pt x="284" y="34"/>
                  </a:lnTo>
                  <a:lnTo>
                    <a:pt x="285" y="34"/>
                  </a:lnTo>
                  <a:lnTo>
                    <a:pt x="286" y="35"/>
                  </a:lnTo>
                  <a:lnTo>
                    <a:pt x="287" y="35"/>
                  </a:lnTo>
                  <a:lnTo>
                    <a:pt x="288" y="35"/>
                  </a:lnTo>
                  <a:lnTo>
                    <a:pt x="288" y="36"/>
                  </a:lnTo>
                  <a:lnTo>
                    <a:pt x="289" y="36"/>
                  </a:lnTo>
                  <a:lnTo>
                    <a:pt x="290" y="36"/>
                  </a:lnTo>
                  <a:lnTo>
                    <a:pt x="291" y="36"/>
                  </a:lnTo>
                  <a:lnTo>
                    <a:pt x="292" y="37"/>
                  </a:lnTo>
                  <a:lnTo>
                    <a:pt x="292" y="37"/>
                  </a:lnTo>
                  <a:lnTo>
                    <a:pt x="295" y="38"/>
                  </a:lnTo>
                  <a:lnTo>
                    <a:pt x="297" y="39"/>
                  </a:lnTo>
                  <a:lnTo>
                    <a:pt x="300" y="40"/>
                  </a:lnTo>
                  <a:lnTo>
                    <a:pt x="302" y="41"/>
                  </a:lnTo>
                  <a:lnTo>
                    <a:pt x="304" y="42"/>
                  </a:lnTo>
                  <a:lnTo>
                    <a:pt x="307" y="42"/>
                  </a:lnTo>
                  <a:lnTo>
                    <a:pt x="309" y="43"/>
                  </a:lnTo>
                  <a:lnTo>
                    <a:pt x="311" y="44"/>
                  </a:lnTo>
                  <a:lnTo>
                    <a:pt x="313" y="45"/>
                  </a:lnTo>
                  <a:lnTo>
                    <a:pt x="315" y="46"/>
                  </a:lnTo>
                  <a:lnTo>
                    <a:pt x="317" y="47"/>
                  </a:lnTo>
                  <a:lnTo>
                    <a:pt x="319" y="48"/>
                  </a:lnTo>
                  <a:lnTo>
                    <a:pt x="321" y="49"/>
                  </a:lnTo>
                  <a:lnTo>
                    <a:pt x="322" y="50"/>
                  </a:lnTo>
                  <a:lnTo>
                    <a:pt x="324" y="51"/>
                  </a:lnTo>
                  <a:lnTo>
                    <a:pt x="326" y="52"/>
                  </a:lnTo>
                  <a:lnTo>
                    <a:pt x="328" y="53"/>
                  </a:lnTo>
                  <a:lnTo>
                    <a:pt x="329" y="54"/>
                  </a:lnTo>
                  <a:lnTo>
                    <a:pt x="331" y="55"/>
                  </a:lnTo>
                  <a:lnTo>
                    <a:pt x="333" y="55"/>
                  </a:lnTo>
                  <a:lnTo>
                    <a:pt x="334" y="56"/>
                  </a:lnTo>
                  <a:lnTo>
                    <a:pt x="336" y="57"/>
                  </a:lnTo>
                  <a:lnTo>
                    <a:pt x="337" y="58"/>
                  </a:lnTo>
                  <a:lnTo>
                    <a:pt x="339" y="59"/>
                  </a:lnTo>
                  <a:lnTo>
                    <a:pt x="340" y="61"/>
                  </a:lnTo>
                  <a:lnTo>
                    <a:pt x="341" y="62"/>
                  </a:lnTo>
                  <a:lnTo>
                    <a:pt x="343" y="63"/>
                  </a:lnTo>
                  <a:lnTo>
                    <a:pt x="344" y="64"/>
                  </a:lnTo>
                  <a:lnTo>
                    <a:pt x="345" y="65"/>
                  </a:lnTo>
                  <a:lnTo>
                    <a:pt x="347" y="66"/>
                  </a:lnTo>
                  <a:lnTo>
                    <a:pt x="348" y="67"/>
                  </a:lnTo>
                  <a:lnTo>
                    <a:pt x="349" y="68"/>
                  </a:lnTo>
                  <a:lnTo>
                    <a:pt x="351" y="69"/>
                  </a:lnTo>
                  <a:lnTo>
                    <a:pt x="352" y="70"/>
                  </a:lnTo>
                  <a:lnTo>
                    <a:pt x="353" y="71"/>
                  </a:lnTo>
                  <a:lnTo>
                    <a:pt x="354" y="73"/>
                  </a:lnTo>
                  <a:lnTo>
                    <a:pt x="355" y="74"/>
                  </a:lnTo>
                  <a:lnTo>
                    <a:pt x="357" y="75"/>
                  </a:lnTo>
                  <a:lnTo>
                    <a:pt x="358" y="76"/>
                  </a:lnTo>
                  <a:lnTo>
                    <a:pt x="359" y="78"/>
                  </a:lnTo>
                  <a:lnTo>
                    <a:pt x="360" y="79"/>
                  </a:lnTo>
                  <a:lnTo>
                    <a:pt x="361" y="80"/>
                  </a:lnTo>
                  <a:lnTo>
                    <a:pt x="362" y="81"/>
                  </a:lnTo>
                  <a:lnTo>
                    <a:pt x="363" y="83"/>
                  </a:lnTo>
                  <a:lnTo>
                    <a:pt x="364" y="84"/>
                  </a:lnTo>
                  <a:lnTo>
                    <a:pt x="365" y="86"/>
                  </a:lnTo>
                  <a:lnTo>
                    <a:pt x="366" y="87"/>
                  </a:lnTo>
                  <a:lnTo>
                    <a:pt x="367" y="88"/>
                  </a:lnTo>
                  <a:lnTo>
                    <a:pt x="368" y="90"/>
                  </a:lnTo>
                  <a:lnTo>
                    <a:pt x="369" y="91"/>
                  </a:lnTo>
                  <a:lnTo>
                    <a:pt x="370" y="93"/>
                  </a:lnTo>
                  <a:lnTo>
                    <a:pt x="371" y="94"/>
                  </a:lnTo>
                  <a:lnTo>
                    <a:pt x="372" y="96"/>
                  </a:lnTo>
                  <a:lnTo>
                    <a:pt x="373" y="98"/>
                  </a:lnTo>
                  <a:lnTo>
                    <a:pt x="374" y="99"/>
                  </a:lnTo>
                  <a:lnTo>
                    <a:pt x="375" y="101"/>
                  </a:lnTo>
                  <a:lnTo>
                    <a:pt x="376" y="102"/>
                  </a:lnTo>
                  <a:lnTo>
                    <a:pt x="377" y="104"/>
                  </a:lnTo>
                  <a:lnTo>
                    <a:pt x="378" y="106"/>
                  </a:lnTo>
                  <a:lnTo>
                    <a:pt x="378" y="108"/>
                  </a:lnTo>
                  <a:lnTo>
                    <a:pt x="379" y="109"/>
                  </a:lnTo>
                  <a:lnTo>
                    <a:pt x="380" y="111"/>
                  </a:lnTo>
                  <a:lnTo>
                    <a:pt x="381" y="113"/>
                  </a:lnTo>
                  <a:lnTo>
                    <a:pt x="382" y="115"/>
                  </a:lnTo>
                  <a:lnTo>
                    <a:pt x="383" y="117"/>
                  </a:lnTo>
                  <a:lnTo>
                    <a:pt x="383" y="119"/>
                  </a:lnTo>
                  <a:lnTo>
                    <a:pt x="383" y="119"/>
                  </a:lnTo>
                  <a:lnTo>
                    <a:pt x="385" y="124"/>
                  </a:lnTo>
                  <a:lnTo>
                    <a:pt x="387" y="129"/>
                  </a:lnTo>
                  <a:lnTo>
                    <a:pt x="389" y="135"/>
                  </a:lnTo>
                  <a:lnTo>
                    <a:pt x="391" y="141"/>
                  </a:lnTo>
                  <a:lnTo>
                    <a:pt x="393" y="147"/>
                  </a:lnTo>
                  <a:lnTo>
                    <a:pt x="395" y="154"/>
                  </a:lnTo>
                  <a:lnTo>
                    <a:pt x="396" y="160"/>
                  </a:lnTo>
                  <a:lnTo>
                    <a:pt x="398" y="166"/>
                  </a:lnTo>
                  <a:lnTo>
                    <a:pt x="400" y="172"/>
                  </a:lnTo>
                  <a:lnTo>
                    <a:pt x="401" y="178"/>
                  </a:lnTo>
                  <a:lnTo>
                    <a:pt x="403" y="182"/>
                  </a:lnTo>
                  <a:lnTo>
                    <a:pt x="405" y="184"/>
                  </a:lnTo>
                  <a:lnTo>
                    <a:pt x="406" y="184"/>
                  </a:lnTo>
                  <a:lnTo>
                    <a:pt x="408" y="183"/>
                  </a:lnTo>
                  <a:lnTo>
                    <a:pt x="409" y="181"/>
                  </a:lnTo>
                  <a:lnTo>
                    <a:pt x="411" y="179"/>
                  </a:lnTo>
                  <a:lnTo>
                    <a:pt x="412" y="177"/>
                  </a:lnTo>
                  <a:lnTo>
                    <a:pt x="413" y="174"/>
                  </a:lnTo>
                  <a:lnTo>
                    <a:pt x="415" y="172"/>
                  </a:lnTo>
                  <a:lnTo>
                    <a:pt x="416" y="170"/>
                  </a:lnTo>
                  <a:lnTo>
                    <a:pt x="417" y="168"/>
                  </a:lnTo>
                  <a:lnTo>
                    <a:pt x="419" y="167"/>
                  </a:lnTo>
                  <a:lnTo>
                    <a:pt x="420" y="165"/>
                  </a:lnTo>
                  <a:lnTo>
                    <a:pt x="421" y="164"/>
                  </a:lnTo>
                  <a:lnTo>
                    <a:pt x="422" y="164"/>
                  </a:lnTo>
                  <a:lnTo>
                    <a:pt x="424" y="164"/>
                  </a:lnTo>
                  <a:lnTo>
                    <a:pt x="425" y="163"/>
                  </a:lnTo>
                  <a:lnTo>
                    <a:pt x="426" y="164"/>
                  </a:lnTo>
                  <a:lnTo>
                    <a:pt x="427" y="164"/>
                  </a:lnTo>
                  <a:lnTo>
                    <a:pt x="428" y="164"/>
                  </a:lnTo>
                  <a:lnTo>
                    <a:pt x="429" y="165"/>
                  </a:lnTo>
                  <a:lnTo>
                    <a:pt x="431" y="166"/>
                  </a:lnTo>
                  <a:lnTo>
                    <a:pt x="432" y="168"/>
                  </a:lnTo>
                  <a:lnTo>
                    <a:pt x="433" y="169"/>
                  </a:lnTo>
                  <a:lnTo>
                    <a:pt x="434" y="170"/>
                  </a:lnTo>
                  <a:lnTo>
                    <a:pt x="435" y="172"/>
                  </a:lnTo>
                  <a:lnTo>
                    <a:pt x="436" y="174"/>
                  </a:lnTo>
                  <a:lnTo>
                    <a:pt x="437" y="176"/>
                  </a:lnTo>
                  <a:lnTo>
                    <a:pt x="438" y="178"/>
                  </a:lnTo>
                  <a:lnTo>
                    <a:pt x="439" y="181"/>
                  </a:lnTo>
                  <a:lnTo>
                    <a:pt x="440" y="183"/>
                  </a:lnTo>
                  <a:lnTo>
                    <a:pt x="441" y="186"/>
                  </a:lnTo>
                  <a:lnTo>
                    <a:pt x="442" y="189"/>
                  </a:lnTo>
                  <a:lnTo>
                    <a:pt x="443" y="192"/>
                  </a:lnTo>
                  <a:lnTo>
                    <a:pt x="444" y="194"/>
                  </a:lnTo>
                  <a:lnTo>
                    <a:pt x="445" y="197"/>
                  </a:lnTo>
                  <a:lnTo>
                    <a:pt x="445" y="200"/>
                  </a:lnTo>
                  <a:lnTo>
                    <a:pt x="446" y="203"/>
                  </a:lnTo>
                  <a:lnTo>
                    <a:pt x="447" y="205"/>
                  </a:lnTo>
                  <a:lnTo>
                    <a:pt x="448" y="208"/>
                  </a:lnTo>
                  <a:lnTo>
                    <a:pt x="449" y="210"/>
                  </a:lnTo>
                  <a:lnTo>
                    <a:pt x="450" y="211"/>
                  </a:lnTo>
                  <a:lnTo>
                    <a:pt x="451" y="213"/>
                  </a:lnTo>
                  <a:lnTo>
                    <a:pt x="452" y="214"/>
                  </a:lnTo>
                  <a:lnTo>
                    <a:pt x="452" y="214"/>
                  </a:lnTo>
                  <a:lnTo>
                    <a:pt x="453" y="214"/>
                  </a:lnTo>
                  <a:lnTo>
                    <a:pt x="454" y="214"/>
                  </a:lnTo>
                  <a:lnTo>
                    <a:pt x="455" y="214"/>
                  </a:lnTo>
                  <a:lnTo>
                    <a:pt x="456" y="214"/>
                  </a:lnTo>
                  <a:lnTo>
                    <a:pt x="456" y="213"/>
                  </a:lnTo>
                  <a:lnTo>
                    <a:pt x="457" y="213"/>
                  </a:lnTo>
                  <a:lnTo>
                    <a:pt x="458" y="212"/>
                  </a:lnTo>
                  <a:lnTo>
                    <a:pt x="459" y="212"/>
                  </a:lnTo>
                  <a:lnTo>
                    <a:pt x="460" y="211"/>
                  </a:lnTo>
                  <a:lnTo>
                    <a:pt x="460" y="211"/>
                  </a:lnTo>
                  <a:lnTo>
                    <a:pt x="461" y="211"/>
                  </a:lnTo>
                  <a:lnTo>
                    <a:pt x="462" y="210"/>
                  </a:lnTo>
                  <a:lnTo>
                    <a:pt x="462" y="210"/>
                  </a:lnTo>
                  <a:lnTo>
                    <a:pt x="463" y="210"/>
                  </a:lnTo>
                  <a:lnTo>
                    <a:pt x="464" y="211"/>
                  </a:lnTo>
                  <a:lnTo>
                    <a:pt x="465" y="211"/>
                  </a:lnTo>
                  <a:lnTo>
                    <a:pt x="465" y="211"/>
                  </a:lnTo>
                  <a:lnTo>
                    <a:pt x="466" y="212"/>
                  </a:lnTo>
                  <a:lnTo>
                    <a:pt x="467" y="212"/>
                  </a:lnTo>
                  <a:lnTo>
                    <a:pt x="467" y="213"/>
                  </a:lnTo>
                  <a:lnTo>
                    <a:pt x="468" y="214"/>
                  </a:lnTo>
                  <a:lnTo>
                    <a:pt x="469" y="215"/>
                  </a:lnTo>
                  <a:lnTo>
                    <a:pt x="469" y="216"/>
                  </a:lnTo>
                  <a:lnTo>
                    <a:pt x="470" y="217"/>
                  </a:lnTo>
                  <a:lnTo>
                    <a:pt x="471" y="218"/>
                  </a:lnTo>
                  <a:lnTo>
                    <a:pt x="471" y="219"/>
                  </a:lnTo>
                  <a:lnTo>
                    <a:pt x="472" y="220"/>
                  </a:lnTo>
                  <a:lnTo>
                    <a:pt x="473" y="221"/>
                  </a:lnTo>
                  <a:lnTo>
                    <a:pt x="473" y="223"/>
                  </a:lnTo>
                  <a:lnTo>
                    <a:pt x="474" y="224"/>
                  </a:lnTo>
                  <a:lnTo>
                    <a:pt x="474" y="226"/>
                  </a:lnTo>
                  <a:lnTo>
                    <a:pt x="475" y="227"/>
                  </a:lnTo>
                  <a:lnTo>
                    <a:pt x="476" y="228"/>
                  </a:lnTo>
                  <a:lnTo>
                    <a:pt x="476" y="229"/>
                  </a:lnTo>
                  <a:lnTo>
                    <a:pt x="477" y="231"/>
                  </a:lnTo>
                  <a:lnTo>
                    <a:pt x="478" y="232"/>
                  </a:lnTo>
                  <a:lnTo>
                    <a:pt x="478" y="233"/>
                  </a:lnTo>
                  <a:lnTo>
                    <a:pt x="479" y="234"/>
                  </a:lnTo>
                  <a:lnTo>
                    <a:pt x="479" y="235"/>
                  </a:lnTo>
                  <a:lnTo>
                    <a:pt x="480" y="236"/>
                  </a:lnTo>
                  <a:lnTo>
                    <a:pt x="480" y="236"/>
                  </a:lnTo>
                  <a:lnTo>
                    <a:pt x="481" y="237"/>
                  </a:lnTo>
                  <a:lnTo>
                    <a:pt x="482" y="238"/>
                  </a:lnTo>
                  <a:lnTo>
                    <a:pt x="482" y="238"/>
                  </a:lnTo>
                  <a:lnTo>
                    <a:pt x="483" y="238"/>
                  </a:lnTo>
                  <a:lnTo>
                    <a:pt x="483" y="239"/>
                  </a:lnTo>
                  <a:lnTo>
                    <a:pt x="484" y="239"/>
                  </a:lnTo>
                  <a:lnTo>
                    <a:pt x="484" y="239"/>
                  </a:lnTo>
                  <a:lnTo>
                    <a:pt x="485" y="239"/>
                  </a:lnTo>
                  <a:lnTo>
                    <a:pt x="486" y="239"/>
                  </a:lnTo>
                  <a:lnTo>
                    <a:pt x="486" y="240"/>
                  </a:lnTo>
                  <a:lnTo>
                    <a:pt x="487" y="240"/>
                  </a:lnTo>
                  <a:lnTo>
                    <a:pt x="487" y="240"/>
                  </a:lnTo>
                  <a:lnTo>
                    <a:pt x="488" y="240"/>
                  </a:lnTo>
                  <a:lnTo>
                    <a:pt x="488" y="240"/>
                  </a:lnTo>
                  <a:lnTo>
                    <a:pt x="489" y="241"/>
                  </a:lnTo>
                  <a:lnTo>
                    <a:pt x="489" y="241"/>
                  </a:lnTo>
                  <a:lnTo>
                    <a:pt x="490" y="242"/>
                  </a:lnTo>
                  <a:lnTo>
                    <a:pt x="490" y="242"/>
                  </a:lnTo>
                  <a:lnTo>
                    <a:pt x="491" y="242"/>
                  </a:lnTo>
                  <a:lnTo>
                    <a:pt x="491" y="243"/>
                  </a:lnTo>
                  <a:lnTo>
                    <a:pt x="492" y="243"/>
                  </a:lnTo>
                  <a:lnTo>
                    <a:pt x="492" y="244"/>
                  </a:lnTo>
                  <a:lnTo>
                    <a:pt x="493" y="244"/>
                  </a:lnTo>
                  <a:lnTo>
                    <a:pt x="493" y="245"/>
                  </a:lnTo>
                  <a:lnTo>
                    <a:pt x="494" y="245"/>
                  </a:lnTo>
                  <a:lnTo>
                    <a:pt x="494" y="246"/>
                  </a:lnTo>
                  <a:lnTo>
                    <a:pt x="495" y="247"/>
                  </a:lnTo>
                  <a:lnTo>
                    <a:pt x="495" y="247"/>
                  </a:lnTo>
                  <a:lnTo>
                    <a:pt x="496" y="248"/>
                  </a:lnTo>
                  <a:lnTo>
                    <a:pt x="496" y="249"/>
                  </a:lnTo>
                  <a:lnTo>
                    <a:pt x="497" y="250"/>
                  </a:lnTo>
                  <a:lnTo>
                    <a:pt x="497" y="250"/>
                  </a:lnTo>
                  <a:lnTo>
                    <a:pt x="498" y="251"/>
                  </a:lnTo>
                  <a:lnTo>
                    <a:pt x="498" y="251"/>
                  </a:lnTo>
                  <a:lnTo>
                    <a:pt x="499" y="252"/>
                  </a:lnTo>
                  <a:lnTo>
                    <a:pt x="499" y="253"/>
                  </a:lnTo>
                  <a:lnTo>
                    <a:pt x="499" y="254"/>
                  </a:lnTo>
                </a:path>
              </a:pathLst>
            </a:custGeom>
            <a:noFill/>
            <a:ln w="222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>
              <a:off x="3787" y="2291"/>
              <a:ext cx="409" cy="59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2596" y="1319"/>
              <a:ext cx="629" cy="187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>
              <a:off x="1474" y="1112"/>
              <a:ext cx="0" cy="20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1473" y="3198"/>
              <a:ext cx="26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2" name="Text Box 12"/>
            <p:cNvSpPr txBox="1">
              <a:spLocks noChangeArrowheads="1"/>
            </p:cNvSpPr>
            <p:nvPr/>
          </p:nvSpPr>
          <p:spPr bwMode="auto">
            <a:xfrm>
              <a:off x="3832" y="3244"/>
              <a:ext cx="5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latin typeface="Arial" pitchFamily="-105" charset="0"/>
                </a:rPr>
                <a:t>log(q)</a:t>
              </a:r>
            </a:p>
          </p:txBody>
        </p:sp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1202" y="840"/>
              <a:ext cx="4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latin typeface="Arial" pitchFamily="-105" charset="0"/>
                </a:rPr>
                <a:t>log(I)</a:t>
              </a:r>
            </a:p>
          </p:txBody>
        </p:sp>
        <p:sp>
          <p:nvSpPr>
            <p:cNvPr id="10254" name="Line 14"/>
            <p:cNvSpPr>
              <a:spLocks noChangeShapeType="1"/>
            </p:cNvSpPr>
            <p:nvPr/>
          </p:nvSpPr>
          <p:spPr bwMode="auto">
            <a:xfrm>
              <a:off x="2290" y="1021"/>
              <a:ext cx="0" cy="771"/>
            </a:xfrm>
            <a:prstGeom prst="line">
              <a:avLst/>
            </a:prstGeom>
            <a:noFill/>
            <a:ln w="15875">
              <a:solidFill>
                <a:srgbClr val="808080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181" y="1185"/>
              <a:ext cx="119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latin typeface="Arial" pitchFamily="-105" charset="0"/>
                </a:rPr>
                <a:t>Molecular mass</a:t>
              </a:r>
            </a:p>
            <a:p>
              <a:r>
                <a:rPr lang="fr-FR" b="1">
                  <a:latin typeface="Arial" pitchFamily="-105" charset="0"/>
                </a:rPr>
                <a:t>Concentration</a:t>
              </a:r>
            </a:p>
            <a:p>
              <a:r>
                <a:rPr lang="fr-FR" b="1">
                  <a:latin typeface="Symbol" pitchFamily="-105" charset="2"/>
                </a:rPr>
                <a:t>Dr</a:t>
              </a:r>
              <a:r>
                <a:rPr lang="fr-FR" b="1" baseline="30000">
                  <a:latin typeface="Symbol" pitchFamily="-105" charset="2"/>
                </a:rPr>
                <a:t>2</a:t>
              </a:r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2925" y="1096"/>
              <a:ext cx="3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000" b="1" dirty="0" err="1">
                  <a:latin typeface="Arial" pitchFamily="-105" charset="0"/>
                </a:rPr>
                <a:t>q</a:t>
              </a:r>
              <a:r>
                <a:rPr lang="fr-FR" sz="2000" b="1" baseline="30000" dirty="0" err="1">
                  <a:latin typeface="Arial" pitchFamily="-105" charset="0"/>
                </a:rPr>
                <a:t>-n</a:t>
              </a:r>
              <a:endParaRPr lang="fr-FR" sz="2000" b="1" baseline="30000" dirty="0">
                <a:latin typeface="Arial" pitchFamily="-105" charset="0"/>
              </a:endParaRP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3288" y="1021"/>
              <a:ext cx="12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>
                  <a:latin typeface="Arial" pitchFamily="-105" charset="0"/>
                </a:rPr>
                <a:t>n=1: cylinder, 1D</a:t>
              </a:r>
            </a:p>
            <a:p>
              <a:r>
                <a:rPr lang="fr-FR">
                  <a:latin typeface="Arial" pitchFamily="-105" charset="0"/>
                </a:rPr>
                <a:t>n=2: disk, 2D</a:t>
              </a:r>
            </a:p>
          </p:txBody>
        </p:sp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3968" y="2246"/>
              <a:ext cx="7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latin typeface="Arial" pitchFamily="-105" charset="0"/>
                </a:rPr>
                <a:t>Interface</a:t>
              </a:r>
            </a:p>
            <a:p>
              <a:r>
                <a:rPr lang="fr-FR">
                  <a:latin typeface="Arial" pitchFamily="-105" charset="0"/>
                </a:rPr>
                <a:t>(q</a:t>
              </a:r>
              <a:r>
                <a:rPr lang="fr-FR" baseline="30000">
                  <a:latin typeface="Arial" pitchFamily="-105" charset="0"/>
                </a:rPr>
                <a:t>-4</a:t>
              </a:r>
              <a:r>
                <a:rPr lang="fr-FR">
                  <a:latin typeface="Arial" pitchFamily="-105" charset="0"/>
                </a:rPr>
                <a:t>)</a:t>
              </a:r>
            </a:p>
          </p:txBody>
        </p:sp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1655" y="1520"/>
              <a:ext cx="1329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 dirty="0" err="1">
                  <a:latin typeface="Arial" pitchFamily="-105" charset="0"/>
                </a:rPr>
                <a:t>Guinier</a:t>
              </a:r>
              <a:r>
                <a:rPr lang="fr-FR" b="1" dirty="0">
                  <a:latin typeface="Arial" pitchFamily="-105" charset="0"/>
                </a:rPr>
                <a:t> </a:t>
              </a:r>
            </a:p>
            <a:p>
              <a:r>
                <a:rPr lang="fr-FR" b="1" dirty="0" smtClean="0">
                  <a:latin typeface="Arial" pitchFamily="-105" charset="0"/>
                </a:rPr>
                <a:t>range</a:t>
              </a:r>
            </a:p>
            <a:p>
              <a:r>
                <a:rPr lang="fr-FR" dirty="0" smtClean="0">
                  <a:latin typeface="Arial" pitchFamily="-105" charset="0"/>
                </a:rPr>
                <a:t>(radius of </a:t>
              </a:r>
              <a:r>
                <a:rPr lang="fr-FR" dirty="0" err="1" smtClean="0">
                  <a:latin typeface="Arial" pitchFamily="-105" charset="0"/>
                </a:rPr>
                <a:t>gyration</a:t>
              </a:r>
              <a:r>
                <a:rPr lang="fr-FR" dirty="0" smtClean="0">
                  <a:latin typeface="Arial" pitchFamily="-105" charset="0"/>
                </a:rPr>
                <a:t>)</a:t>
              </a:r>
              <a:endParaRPr lang="fr-FR" dirty="0">
                <a:latin typeface="Arial" pitchFamily="-105" charset="0"/>
              </a:endParaRP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3515" y="1792"/>
              <a:ext cx="127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latin typeface="Arial" pitchFamily="-105" charset="0"/>
                </a:rPr>
                <a:t>Local structure</a:t>
              </a:r>
            </a:p>
          </p:txBody>
        </p:sp>
      </p:grp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303213" y="5805489"/>
            <a:ext cx="8589962" cy="70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chemeClr val="accent2"/>
                </a:solidFill>
              </a:rPr>
              <a:t>Analytical</a:t>
            </a:r>
            <a:r>
              <a:rPr lang="fr-FR" sz="2000" dirty="0">
                <a:solidFill>
                  <a:schemeClr val="accent2"/>
                </a:solidFill>
              </a:rPr>
              <a:t> expressions for </a:t>
            </a:r>
            <a:r>
              <a:rPr lang="fr-FR" sz="2000" dirty="0" err="1">
                <a:solidFill>
                  <a:schemeClr val="accent2"/>
                </a:solidFill>
              </a:rPr>
              <a:t>spheres</a:t>
            </a:r>
            <a:r>
              <a:rPr lang="fr-FR" sz="2000" dirty="0">
                <a:solidFill>
                  <a:schemeClr val="accent2"/>
                </a:solidFill>
              </a:rPr>
              <a:t>, </a:t>
            </a:r>
            <a:r>
              <a:rPr lang="fr-FR" sz="2000" dirty="0" err="1">
                <a:solidFill>
                  <a:schemeClr val="accent2"/>
                </a:solidFill>
              </a:rPr>
              <a:t>cylinders</a:t>
            </a:r>
            <a:r>
              <a:rPr lang="fr-FR" sz="2000" dirty="0">
                <a:solidFill>
                  <a:schemeClr val="accent2"/>
                </a:solidFill>
              </a:rPr>
              <a:t>, </a:t>
            </a:r>
            <a:r>
              <a:rPr lang="fr-FR" sz="2000" dirty="0" err="1">
                <a:solidFill>
                  <a:schemeClr val="accent2"/>
                </a:solidFill>
              </a:rPr>
              <a:t>ellipsoids</a:t>
            </a:r>
            <a:r>
              <a:rPr lang="fr-FR" sz="2000" dirty="0">
                <a:solidFill>
                  <a:schemeClr val="accent2"/>
                </a:solidFill>
              </a:rPr>
              <a:t>, </a:t>
            </a:r>
            <a:r>
              <a:rPr lang="fr-FR" sz="2000" dirty="0" err="1">
                <a:solidFill>
                  <a:schemeClr val="accent2"/>
                </a:solidFill>
              </a:rPr>
              <a:t>disks</a:t>
            </a:r>
            <a:r>
              <a:rPr lang="fr-FR" sz="2000" dirty="0">
                <a:solidFill>
                  <a:schemeClr val="accent2"/>
                </a:solidFill>
              </a:rPr>
              <a:t>, </a:t>
            </a:r>
            <a:r>
              <a:rPr lang="fr-FR" sz="2000" dirty="0" err="1">
                <a:solidFill>
                  <a:schemeClr val="accent2"/>
                </a:solidFill>
              </a:rPr>
              <a:t>muli-shell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particles</a:t>
            </a:r>
            <a:r>
              <a:rPr lang="fr-FR" sz="2000" dirty="0">
                <a:solidFill>
                  <a:schemeClr val="accent2"/>
                </a:solidFill>
              </a:rPr>
              <a:t>, </a:t>
            </a:r>
            <a:r>
              <a:rPr lang="fr-FR" sz="2000" dirty="0" err="1">
                <a:solidFill>
                  <a:schemeClr val="accent2"/>
                </a:solidFill>
              </a:rPr>
              <a:t>Gaussian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coils</a:t>
            </a:r>
            <a:r>
              <a:rPr lang="fr-FR" sz="2000" dirty="0">
                <a:solidFill>
                  <a:schemeClr val="accent2"/>
                </a:solidFill>
              </a:rPr>
              <a:t>,</a:t>
            </a:r>
            <a:r>
              <a:rPr lang="fr-FR" sz="2000" dirty="0"/>
              <a:t> …</a:t>
            </a: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215901" y="944563"/>
            <a:ext cx="4826316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dirty="0"/>
              <a:t>Case of a </a:t>
            </a:r>
            <a:r>
              <a:rPr lang="fr-FR" dirty="0" err="1"/>
              <a:t>dilute</a:t>
            </a:r>
            <a:r>
              <a:rPr lang="fr-FR" dirty="0"/>
              <a:t> solution </a:t>
            </a:r>
            <a:r>
              <a:rPr lang="fr-FR" dirty="0" smtClean="0"/>
              <a:t>of </a:t>
            </a:r>
            <a:r>
              <a:rPr lang="fr-FR" dirty="0" err="1" smtClean="0"/>
              <a:t>uncorrelated</a:t>
            </a:r>
            <a:r>
              <a:rPr lang="fr-FR" dirty="0" smtClean="0"/>
              <a:t> </a:t>
            </a:r>
            <a:r>
              <a:rPr lang="fr-FR" dirty="0" err="1"/>
              <a:t>particles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132138" y="115889"/>
            <a:ext cx="25923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3200" dirty="0" err="1">
                <a:latin typeface="+mj-lt"/>
              </a:rPr>
              <a:t>Polydispersity</a:t>
            </a:r>
            <a:endParaRPr lang="fr-FR" sz="3200" dirty="0">
              <a:latin typeface="+mj-lt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50827" y="944563"/>
            <a:ext cx="5822994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GB"/>
              <a:t>Case of polydisperse spherical particles without interaction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" y="2994521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525463" y="1379538"/>
          <a:ext cx="3001962" cy="644525"/>
        </p:xfrm>
        <a:graphic>
          <a:graphicData uri="http://schemas.openxmlformats.org/presentationml/2006/ole">
            <p:oleObj spid="_x0000_s93186" name="Equation" r:id="rId3" imgW="2311400" imgH="495300" progId="Equation.3">
              <p:embed/>
            </p:oleObj>
          </a:graphicData>
        </a:graphic>
      </p:graphicFrame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90" y="2708276"/>
            <a:ext cx="43656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1" y="2975470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5632450" y="2060575"/>
            <a:ext cx="2435417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/>
              <a:t>Log-normal distribution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1" y="2986583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6094" name="Object 14"/>
          <p:cNvGraphicFramePr>
            <a:graphicFrameLocks noChangeAspect="1"/>
          </p:cNvGraphicFramePr>
          <p:nvPr/>
        </p:nvGraphicFramePr>
        <p:xfrm>
          <a:off x="5364163" y="2565400"/>
          <a:ext cx="3382962" cy="608013"/>
        </p:xfrm>
        <a:graphic>
          <a:graphicData uri="http://schemas.openxmlformats.org/presentationml/2006/ole">
            <p:oleObj spid="_x0000_s93187" name="Equation" r:id="rId5" imgW="2844800" imgH="508000" progId="Equation.3">
              <p:embed/>
            </p:oleObj>
          </a:graphicData>
        </a:graphic>
      </p:graphicFrame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1692277" y="4868863"/>
            <a:ext cx="941464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1600" dirty="0"/>
              <a:t>R = 90 </a:t>
            </a:r>
            <a:r>
              <a:rPr lang="en-US" sz="1600" dirty="0"/>
              <a:t>Å</a:t>
            </a:r>
            <a:r>
              <a:rPr lang="fr-FR" sz="1600" dirty="0"/>
              <a:t> </a:t>
            </a:r>
          </a:p>
        </p:txBody>
      </p:sp>
      <p:pic>
        <p:nvPicPr>
          <p:cNvPr id="46098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4" y="3429000"/>
            <a:ext cx="3275012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9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802" y="2133600"/>
            <a:ext cx="4100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55875" y="1997075"/>
            <a:ext cx="4225925" cy="4429125"/>
            <a:chOff x="1610" y="1258"/>
            <a:chExt cx="2662" cy="2790"/>
          </a:xfrm>
        </p:grpSpPr>
        <p:sp>
          <p:nvSpPr>
            <p:cNvPr id="47109" name="Line 5"/>
            <p:cNvSpPr>
              <a:spLocks noChangeShapeType="1"/>
            </p:cNvSpPr>
            <p:nvPr/>
          </p:nvSpPr>
          <p:spPr bwMode="auto">
            <a:xfrm>
              <a:off x="2925" y="1258"/>
              <a:ext cx="0" cy="176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610" y="3067"/>
              <a:ext cx="2662" cy="981"/>
              <a:chOff x="1577" y="3199"/>
              <a:chExt cx="2884" cy="981"/>
            </a:xfrm>
          </p:grpSpPr>
          <p:sp>
            <p:nvSpPr>
              <p:cNvPr id="47111" name="Rectangle 7"/>
              <p:cNvSpPr>
                <a:spLocks noChangeArrowheads="1"/>
              </p:cNvSpPr>
              <p:nvPr/>
            </p:nvSpPr>
            <p:spPr bwMode="auto">
              <a:xfrm>
                <a:off x="1577" y="3199"/>
                <a:ext cx="2884" cy="9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CCE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12" name="Text Box 8"/>
              <p:cNvSpPr txBox="1">
                <a:spLocks noChangeArrowheads="1"/>
              </p:cNvSpPr>
              <p:nvPr/>
            </p:nvSpPr>
            <p:spPr bwMode="auto">
              <a:xfrm>
                <a:off x="2066" y="3246"/>
                <a:ext cx="1903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 dirty="0" err="1"/>
                  <a:t>Polydispersity</a:t>
                </a:r>
                <a:r>
                  <a:rPr lang="en-US" sz="1600" b="1" dirty="0"/>
                  <a:t> in size </a:t>
                </a:r>
              </a:p>
              <a:p>
                <a:pPr algn="ctr" eaLnBrk="0" hangingPunct="0"/>
                <a:r>
                  <a:rPr lang="en-US" sz="1600" b="1" dirty="0"/>
                  <a:t>(log-normal distribution)</a:t>
                </a:r>
              </a:p>
            </p:txBody>
          </p:sp>
          <p:graphicFrame>
            <p:nvGraphicFramePr>
              <p:cNvPr id="47113" name="Object 9"/>
              <p:cNvGraphicFramePr>
                <a:graphicFrameLocks noChangeAspect="1"/>
              </p:cNvGraphicFramePr>
              <p:nvPr/>
            </p:nvGraphicFramePr>
            <p:xfrm>
              <a:off x="1928" y="3633"/>
              <a:ext cx="2138" cy="447"/>
            </p:xfrm>
            <a:graphic>
              <a:graphicData uri="http://schemas.openxmlformats.org/presentationml/2006/ole">
                <p:oleObj spid="_x0000_s97284" name="Equation" r:id="rId3" imgW="3403440" imgH="711000" progId="Equation.3">
                  <p:embed/>
                </p:oleObj>
              </a:graphicData>
            </a:graphic>
          </p:graphicFrame>
        </p:grp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01614" y="1925640"/>
            <a:ext cx="3798887" cy="2447925"/>
            <a:chOff x="127" y="1213"/>
            <a:chExt cx="2393" cy="1542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27" y="1485"/>
              <a:ext cx="2393" cy="1270"/>
              <a:chOff x="127" y="1888"/>
              <a:chExt cx="2393" cy="1270"/>
            </a:xfrm>
          </p:grpSpPr>
          <p:sp>
            <p:nvSpPr>
              <p:cNvPr id="47116" name="Rectangle 12"/>
              <p:cNvSpPr>
                <a:spLocks noChangeArrowheads="1"/>
              </p:cNvSpPr>
              <p:nvPr/>
            </p:nvSpPr>
            <p:spPr bwMode="auto">
              <a:xfrm>
                <a:off x="127" y="1888"/>
                <a:ext cx="2393" cy="127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CCFFCC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17" name="Text Box 13"/>
              <p:cNvSpPr txBox="1">
                <a:spLocks noChangeArrowheads="1"/>
              </p:cNvSpPr>
              <p:nvPr/>
            </p:nvSpPr>
            <p:spPr bwMode="auto">
              <a:xfrm>
                <a:off x="524" y="1927"/>
                <a:ext cx="156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 dirty="0"/>
                  <a:t>Instrument resolution</a:t>
                </a:r>
                <a:endParaRPr lang="en-US" sz="1600" dirty="0"/>
              </a:p>
            </p:txBody>
          </p:sp>
          <p:graphicFrame>
            <p:nvGraphicFramePr>
              <p:cNvPr id="47118" name="Object 14"/>
              <p:cNvGraphicFramePr>
                <a:graphicFrameLocks noChangeAspect="1"/>
              </p:cNvGraphicFramePr>
              <p:nvPr/>
            </p:nvGraphicFramePr>
            <p:xfrm>
              <a:off x="189" y="2296"/>
              <a:ext cx="2090" cy="469"/>
            </p:xfrm>
            <a:graphic>
              <a:graphicData uri="http://schemas.openxmlformats.org/presentationml/2006/ole">
                <p:oleObj spid="_x0000_s97282" name="Equation" r:id="rId4" imgW="2565360" imgH="533160" progId="Equation.3">
                  <p:embed/>
                </p:oleObj>
              </a:graphicData>
            </a:graphic>
          </p:graphicFrame>
          <p:graphicFrame>
            <p:nvGraphicFramePr>
              <p:cNvPr id="47119" name="Object 15"/>
              <p:cNvGraphicFramePr>
                <a:graphicFrameLocks noChangeAspect="1"/>
              </p:cNvGraphicFramePr>
              <p:nvPr/>
            </p:nvGraphicFramePr>
            <p:xfrm>
              <a:off x="425" y="2886"/>
              <a:ext cx="1675" cy="193"/>
            </p:xfrm>
            <a:graphic>
              <a:graphicData uri="http://schemas.openxmlformats.org/presentationml/2006/ole">
                <p:oleObj spid="_x0000_s97283" name="Equation" r:id="rId5" imgW="2489040" imgH="279360" progId="Equation.3">
                  <p:embed/>
                </p:oleObj>
              </a:graphicData>
            </a:graphic>
          </p:graphicFrame>
        </p:grpSp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 flipH="1">
              <a:off x="1791" y="1213"/>
              <a:ext cx="395" cy="227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4932363" y="2565400"/>
            <a:ext cx="3816350" cy="2016125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5003802" y="2636840"/>
            <a:ext cx="3744913" cy="18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/>
              <a:t>Form Factor</a:t>
            </a:r>
          </a:p>
          <a:p>
            <a:pPr eaLnBrk="0" hangingPunct="0"/>
            <a:r>
              <a:rPr lang="en-US" sz="1600" dirty="0"/>
              <a:t>Pedersen (</a:t>
            </a:r>
            <a:r>
              <a:rPr lang="en-GB" sz="1400" i="1" dirty="0"/>
              <a:t>Adv. Colloid Interface Sci.</a:t>
            </a:r>
            <a:r>
              <a:rPr lang="en-GB" sz="1400" dirty="0"/>
              <a:t> </a:t>
            </a:r>
            <a:r>
              <a:rPr lang="en-GB" sz="1400" b="1" dirty="0"/>
              <a:t>1997</a:t>
            </a:r>
            <a:r>
              <a:rPr lang="en-GB" sz="1400" dirty="0"/>
              <a:t>,</a:t>
            </a:r>
            <a:r>
              <a:rPr lang="en-GB" sz="1400" b="1" dirty="0"/>
              <a:t> </a:t>
            </a:r>
            <a:r>
              <a:rPr lang="en-GB" sz="1400" dirty="0"/>
              <a:t>70, 171)</a:t>
            </a:r>
            <a:endParaRPr lang="en-US" sz="1400" dirty="0"/>
          </a:p>
          <a:p>
            <a:pPr eaLnBrk="0" hangingPunct="0"/>
            <a:r>
              <a:rPr lang="en-US" sz="1600" dirty="0" err="1"/>
              <a:t>Nallet</a:t>
            </a:r>
            <a:r>
              <a:rPr lang="en-US" sz="1600" dirty="0"/>
              <a:t> et al.( </a:t>
            </a:r>
            <a:r>
              <a:rPr lang="fr-FR" sz="1400" dirty="0"/>
              <a:t>J. Phys. II France, 1993, 3, 487)</a:t>
            </a:r>
          </a:p>
          <a:p>
            <a:pPr algn="ctr" eaLnBrk="0" hangingPunct="0"/>
            <a:r>
              <a:rPr lang="en-US" sz="1600" b="1" dirty="0"/>
              <a:t>Structure Factor</a:t>
            </a:r>
          </a:p>
          <a:p>
            <a:pPr eaLnBrk="0" hangingPunct="0"/>
            <a:r>
              <a:rPr lang="en-US" sz="1600" dirty="0" err="1"/>
              <a:t>Percus-Yevick</a:t>
            </a:r>
            <a:r>
              <a:rPr lang="en-US" sz="1600" dirty="0"/>
              <a:t> (</a:t>
            </a:r>
            <a:r>
              <a:rPr lang="en-GB" sz="1400" i="1" dirty="0"/>
              <a:t>Phys. Rev.</a:t>
            </a:r>
            <a:r>
              <a:rPr lang="en-GB" sz="1400" dirty="0"/>
              <a:t> 1958, </a:t>
            </a:r>
            <a:r>
              <a:rPr lang="en-GB" sz="1400" i="1" dirty="0"/>
              <a:t>110</a:t>
            </a:r>
            <a:r>
              <a:rPr lang="en-GB" sz="1400" dirty="0"/>
              <a:t>, 1</a:t>
            </a:r>
            <a:r>
              <a:rPr lang="fr-FR" sz="1400" dirty="0"/>
              <a:t> )</a:t>
            </a:r>
          </a:p>
          <a:p>
            <a:pPr eaLnBrk="0" hangingPunct="0"/>
            <a:r>
              <a:rPr lang="en-US" sz="1600" dirty="0" err="1"/>
              <a:t>Hayter-Penfold</a:t>
            </a:r>
            <a:r>
              <a:rPr lang="en-US" sz="1600" dirty="0"/>
              <a:t> (</a:t>
            </a:r>
            <a:r>
              <a:rPr lang="en-GB" sz="1400" i="1" dirty="0"/>
              <a:t>Mol. Phys.</a:t>
            </a:r>
            <a:r>
              <a:rPr lang="en-GB" sz="1400" dirty="0"/>
              <a:t> 1981 42,109</a:t>
            </a:r>
            <a:r>
              <a:rPr lang="en-GB" sz="1200" dirty="0"/>
              <a:t>)</a:t>
            </a:r>
            <a:endParaRPr lang="en-US" sz="1600" dirty="0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6300789" y="1997075"/>
            <a:ext cx="863600" cy="6492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439863" y="1204914"/>
            <a:ext cx="5961062" cy="784225"/>
            <a:chOff x="907" y="759"/>
            <a:chExt cx="3755" cy="494"/>
          </a:xfrm>
        </p:grpSpPr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>
              <a:off x="1680" y="759"/>
              <a:ext cx="1016" cy="48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auto">
            <a:xfrm>
              <a:off x="2696" y="759"/>
              <a:ext cx="911" cy="48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3574" y="759"/>
              <a:ext cx="894" cy="49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8" name="Rectangle 24"/>
            <p:cNvSpPr>
              <a:spLocks noChangeArrowheads="1"/>
            </p:cNvSpPr>
            <p:nvPr/>
          </p:nvSpPr>
          <p:spPr bwMode="auto">
            <a:xfrm>
              <a:off x="4468" y="759"/>
              <a:ext cx="194" cy="48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907" y="777"/>
              <a:ext cx="3715" cy="385"/>
              <a:chOff x="302" y="569"/>
              <a:chExt cx="3715" cy="385"/>
            </a:xfrm>
          </p:grpSpPr>
          <p:sp>
            <p:nvSpPr>
              <p:cNvPr id="47130" name="Rectangle 26"/>
              <p:cNvSpPr>
                <a:spLocks noChangeArrowheads="1"/>
              </p:cNvSpPr>
              <p:nvPr/>
            </p:nvSpPr>
            <p:spPr bwMode="auto">
              <a:xfrm>
                <a:off x="564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(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1" name="Rectangle 27"/>
              <p:cNvSpPr>
                <a:spLocks noChangeArrowheads="1"/>
              </p:cNvSpPr>
              <p:nvPr/>
            </p:nvSpPr>
            <p:spPr bwMode="auto">
              <a:xfrm>
                <a:off x="958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)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2" name="Rectangle 28"/>
              <p:cNvSpPr>
                <a:spLocks noChangeArrowheads="1"/>
              </p:cNvSpPr>
              <p:nvPr/>
            </p:nvSpPr>
            <p:spPr bwMode="auto">
              <a:xfrm>
                <a:off x="1385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(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3" name="Rectangle 29"/>
              <p:cNvSpPr>
                <a:spLocks noChangeArrowheads="1"/>
              </p:cNvSpPr>
              <p:nvPr/>
            </p:nvSpPr>
            <p:spPr bwMode="auto">
              <a:xfrm>
                <a:off x="2039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)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4" name="Rectangle 30"/>
              <p:cNvSpPr>
                <a:spLocks noChangeArrowheads="1"/>
              </p:cNvSpPr>
              <p:nvPr/>
            </p:nvSpPr>
            <p:spPr bwMode="auto">
              <a:xfrm>
                <a:off x="2447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(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5" name="Rectangle 31"/>
              <p:cNvSpPr>
                <a:spLocks noChangeArrowheads="1"/>
              </p:cNvSpPr>
              <p:nvPr/>
            </p:nvSpPr>
            <p:spPr bwMode="auto">
              <a:xfrm>
                <a:off x="2913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)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6" name="Rectangle 32"/>
              <p:cNvSpPr>
                <a:spLocks noChangeArrowheads="1"/>
              </p:cNvSpPr>
              <p:nvPr/>
            </p:nvSpPr>
            <p:spPr bwMode="auto">
              <a:xfrm>
                <a:off x="3340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(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7" name="Rectangle 33"/>
              <p:cNvSpPr>
                <a:spLocks noChangeArrowheads="1"/>
              </p:cNvSpPr>
              <p:nvPr/>
            </p:nvSpPr>
            <p:spPr bwMode="auto">
              <a:xfrm>
                <a:off x="3597" y="602"/>
                <a:ext cx="6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300" dirty="0">
                    <a:solidFill>
                      <a:srgbClr val="000000"/>
                    </a:solidFill>
                    <a:latin typeface="Symbol" pitchFamily="-105" charset="2"/>
                  </a:rPr>
                  <a:t>)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38" name="Rectangle 34"/>
              <p:cNvSpPr>
                <a:spLocks noChangeArrowheads="1"/>
              </p:cNvSpPr>
              <p:nvPr/>
            </p:nvSpPr>
            <p:spPr bwMode="auto">
              <a:xfrm>
                <a:off x="3858" y="667"/>
                <a:ext cx="15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dq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39" name="Rectangle 35"/>
              <p:cNvSpPr>
                <a:spLocks noChangeArrowheads="1"/>
              </p:cNvSpPr>
              <p:nvPr/>
            </p:nvSpPr>
            <p:spPr bwMode="auto">
              <a:xfrm>
                <a:off x="3640" y="667"/>
                <a:ext cx="143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dr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0" name="Rectangle 36"/>
              <p:cNvSpPr>
                <a:spLocks noChangeArrowheads="1"/>
              </p:cNvSpPr>
              <p:nvPr/>
            </p:nvSpPr>
            <p:spPr bwMode="auto">
              <a:xfrm>
                <a:off x="3511" y="667"/>
                <a:ext cx="8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q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1" name="Rectangle 37"/>
              <p:cNvSpPr>
                <a:spLocks noChangeArrowheads="1"/>
              </p:cNvSpPr>
              <p:nvPr/>
            </p:nvSpPr>
            <p:spPr bwMode="auto">
              <a:xfrm>
                <a:off x="3388" y="667"/>
                <a:ext cx="6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r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2" name="Rectangle 38"/>
              <p:cNvSpPr>
                <a:spLocks noChangeArrowheads="1"/>
              </p:cNvSpPr>
              <p:nvPr/>
            </p:nvSpPr>
            <p:spPr bwMode="auto">
              <a:xfrm>
                <a:off x="3243" y="667"/>
                <a:ext cx="13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latin typeface="Times New Roman" pitchFamily="-105" charset="0"/>
                  </a:rPr>
                  <a:t>P</a:t>
                </a:r>
              </a:p>
            </p:txBody>
          </p:sp>
          <p:sp>
            <p:nvSpPr>
              <p:cNvPr id="47143" name="Rectangle 39"/>
              <p:cNvSpPr>
                <a:spLocks noChangeArrowheads="1"/>
              </p:cNvSpPr>
              <p:nvPr/>
            </p:nvSpPr>
            <p:spPr bwMode="auto">
              <a:xfrm>
                <a:off x="2677" y="667"/>
                <a:ext cx="6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r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4" name="Rectangle 40"/>
              <p:cNvSpPr>
                <a:spLocks noChangeArrowheads="1"/>
              </p:cNvSpPr>
              <p:nvPr/>
            </p:nvSpPr>
            <p:spPr bwMode="auto">
              <a:xfrm>
                <a:off x="2495" y="667"/>
                <a:ext cx="6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r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5" name="Rectangle 41"/>
              <p:cNvSpPr>
                <a:spLocks noChangeArrowheads="1"/>
              </p:cNvSpPr>
              <p:nvPr/>
            </p:nvSpPr>
            <p:spPr bwMode="auto">
              <a:xfrm>
                <a:off x="2329" y="667"/>
                <a:ext cx="120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G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6" name="Rectangle 42"/>
              <p:cNvSpPr>
                <a:spLocks noChangeArrowheads="1"/>
              </p:cNvSpPr>
              <p:nvPr/>
            </p:nvSpPr>
            <p:spPr bwMode="auto">
              <a:xfrm>
                <a:off x="1874" y="667"/>
                <a:ext cx="8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q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7" name="Rectangle 43"/>
              <p:cNvSpPr>
                <a:spLocks noChangeArrowheads="1"/>
              </p:cNvSpPr>
              <p:nvPr/>
            </p:nvSpPr>
            <p:spPr bwMode="auto">
              <a:xfrm>
                <a:off x="1646" y="667"/>
                <a:ext cx="8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q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8" name="Rectangle 44"/>
              <p:cNvSpPr>
                <a:spLocks noChangeArrowheads="1"/>
              </p:cNvSpPr>
              <p:nvPr/>
            </p:nvSpPr>
            <p:spPr bwMode="auto">
              <a:xfrm>
                <a:off x="1433" y="667"/>
                <a:ext cx="8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q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49" name="Rectangle 45"/>
              <p:cNvSpPr>
                <a:spLocks noChangeArrowheads="1"/>
              </p:cNvSpPr>
              <p:nvPr/>
            </p:nvSpPr>
            <p:spPr bwMode="auto">
              <a:xfrm>
                <a:off x="1286" y="667"/>
                <a:ext cx="102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R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50" name="Rectangle 46"/>
              <p:cNvSpPr>
                <a:spLocks noChangeArrowheads="1"/>
              </p:cNvSpPr>
              <p:nvPr/>
            </p:nvSpPr>
            <p:spPr bwMode="auto">
              <a:xfrm>
                <a:off x="825" y="667"/>
                <a:ext cx="6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r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51" name="Rectangle 47"/>
              <p:cNvSpPr>
                <a:spLocks noChangeArrowheads="1"/>
              </p:cNvSpPr>
              <p:nvPr/>
            </p:nvSpPr>
            <p:spPr bwMode="auto">
              <a:xfrm>
                <a:off x="612" y="667"/>
                <a:ext cx="85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q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52" name="Rectangle 48"/>
              <p:cNvSpPr>
                <a:spLocks noChangeArrowheads="1"/>
              </p:cNvSpPr>
              <p:nvPr/>
            </p:nvSpPr>
            <p:spPr bwMode="auto">
              <a:xfrm>
                <a:off x="302" y="667"/>
                <a:ext cx="7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Times New Roman" pitchFamily="-105" charset="0"/>
                  </a:rPr>
                  <a:t>I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53" name="Rectangle 49"/>
              <p:cNvSpPr>
                <a:spLocks noChangeArrowheads="1"/>
              </p:cNvSpPr>
              <p:nvPr/>
            </p:nvSpPr>
            <p:spPr bwMode="auto">
              <a:xfrm>
                <a:off x="2541" y="724"/>
                <a:ext cx="6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o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54" name="Rectangle 50"/>
              <p:cNvSpPr>
                <a:spLocks noChangeArrowheads="1"/>
              </p:cNvSpPr>
              <p:nvPr/>
            </p:nvSpPr>
            <p:spPr bwMode="auto">
              <a:xfrm>
                <a:off x="1952" y="724"/>
                <a:ext cx="6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o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55" name="Rectangle 51"/>
              <p:cNvSpPr>
                <a:spLocks noChangeArrowheads="1"/>
              </p:cNvSpPr>
              <p:nvPr/>
            </p:nvSpPr>
            <p:spPr bwMode="auto">
              <a:xfrm>
                <a:off x="1510" y="724"/>
                <a:ext cx="6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o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56" name="Rectangle 52"/>
              <p:cNvSpPr>
                <a:spLocks noChangeArrowheads="1"/>
              </p:cNvSpPr>
              <p:nvPr/>
            </p:nvSpPr>
            <p:spPr bwMode="auto">
              <a:xfrm>
                <a:off x="871" y="724"/>
                <a:ext cx="6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o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57" name="Rectangle 53"/>
              <p:cNvSpPr>
                <a:spLocks noChangeArrowheads="1"/>
              </p:cNvSpPr>
              <p:nvPr/>
            </p:nvSpPr>
            <p:spPr bwMode="auto">
              <a:xfrm>
                <a:off x="689" y="724"/>
                <a:ext cx="6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o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58" name="Rectangle 54"/>
              <p:cNvSpPr>
                <a:spLocks noChangeArrowheads="1"/>
              </p:cNvSpPr>
              <p:nvPr/>
            </p:nvSpPr>
            <p:spPr bwMode="auto">
              <a:xfrm>
                <a:off x="3790" y="706"/>
                <a:ext cx="5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ú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59" name="Rectangle 55"/>
              <p:cNvSpPr>
                <a:spLocks noChangeArrowheads="1"/>
              </p:cNvSpPr>
              <p:nvPr/>
            </p:nvSpPr>
            <p:spPr bwMode="auto">
              <a:xfrm>
                <a:off x="3790" y="777"/>
                <a:ext cx="5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û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0" name="Rectangle 56"/>
              <p:cNvSpPr>
                <a:spLocks noChangeArrowheads="1"/>
              </p:cNvSpPr>
              <p:nvPr/>
            </p:nvSpPr>
            <p:spPr bwMode="auto">
              <a:xfrm>
                <a:off x="3790" y="573"/>
                <a:ext cx="5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ù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1" name="Rectangle 57"/>
              <p:cNvSpPr>
                <a:spLocks noChangeArrowheads="1"/>
              </p:cNvSpPr>
              <p:nvPr/>
            </p:nvSpPr>
            <p:spPr bwMode="auto">
              <a:xfrm>
                <a:off x="2084" y="706"/>
                <a:ext cx="5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ê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2" name="Rectangle 58"/>
              <p:cNvSpPr>
                <a:spLocks noChangeArrowheads="1"/>
              </p:cNvSpPr>
              <p:nvPr/>
            </p:nvSpPr>
            <p:spPr bwMode="auto">
              <a:xfrm>
                <a:off x="2084" y="777"/>
                <a:ext cx="5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ë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3" name="Rectangle 59"/>
              <p:cNvSpPr>
                <a:spLocks noChangeArrowheads="1"/>
              </p:cNvSpPr>
              <p:nvPr/>
            </p:nvSpPr>
            <p:spPr bwMode="auto">
              <a:xfrm>
                <a:off x="2084" y="573"/>
                <a:ext cx="5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é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4" name="Rectangle 60"/>
              <p:cNvSpPr>
                <a:spLocks noChangeArrowheads="1"/>
              </p:cNvSpPr>
              <p:nvPr/>
            </p:nvSpPr>
            <p:spPr bwMode="auto">
              <a:xfrm>
                <a:off x="1781" y="651"/>
                <a:ext cx="91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D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5" name="Rectangle 61"/>
              <p:cNvSpPr>
                <a:spLocks noChangeArrowheads="1"/>
              </p:cNvSpPr>
              <p:nvPr/>
            </p:nvSpPr>
            <p:spPr bwMode="auto">
              <a:xfrm>
                <a:off x="1031" y="651"/>
                <a:ext cx="81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Symbol" pitchFamily="-105" charset="2"/>
                  </a:rPr>
                  <a:t>=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66" name="Rectangle 62"/>
              <p:cNvSpPr>
                <a:spLocks noChangeArrowheads="1"/>
              </p:cNvSpPr>
              <p:nvPr/>
            </p:nvSpPr>
            <p:spPr bwMode="auto">
              <a:xfrm>
                <a:off x="2149" y="619"/>
                <a:ext cx="105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900" dirty="0" err="1">
                    <a:solidFill>
                      <a:srgbClr val="000000"/>
                    </a:solidFill>
                    <a:latin typeface="Symbol" pitchFamily="-105" charset="2"/>
                  </a:rPr>
                  <a:t>ò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67" name="Rectangle 63"/>
              <p:cNvSpPr>
                <a:spLocks noChangeArrowheads="1"/>
              </p:cNvSpPr>
              <p:nvPr/>
            </p:nvSpPr>
            <p:spPr bwMode="auto">
              <a:xfrm>
                <a:off x="1152" y="619"/>
                <a:ext cx="105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900" dirty="0" err="1">
                    <a:solidFill>
                      <a:srgbClr val="000000"/>
                    </a:solidFill>
                    <a:latin typeface="Symbol" pitchFamily="-105" charset="2"/>
                  </a:rPr>
                  <a:t>ò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68" name="Rectangle 64"/>
              <p:cNvSpPr>
                <a:spLocks noChangeArrowheads="1"/>
              </p:cNvSpPr>
              <p:nvPr/>
            </p:nvSpPr>
            <p:spPr bwMode="auto">
              <a:xfrm>
                <a:off x="2223" y="569"/>
                <a:ext cx="8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Symbol" pitchFamily="-105" charset="2"/>
                  </a:rPr>
                  <a:t>¥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69" name="Rectangle 65"/>
              <p:cNvSpPr>
                <a:spLocks noChangeArrowheads="1"/>
              </p:cNvSpPr>
              <p:nvPr/>
            </p:nvSpPr>
            <p:spPr bwMode="auto">
              <a:xfrm>
                <a:off x="1226" y="569"/>
                <a:ext cx="8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Symbol" pitchFamily="-105" charset="2"/>
                  </a:rPr>
                  <a:t>¥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70" name="Rectangle 66"/>
              <p:cNvSpPr>
                <a:spLocks noChangeArrowheads="1"/>
              </p:cNvSpPr>
              <p:nvPr/>
            </p:nvSpPr>
            <p:spPr bwMode="auto">
              <a:xfrm>
                <a:off x="2198" y="783"/>
                <a:ext cx="5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Times New Roman" pitchFamily="-105" charset="0"/>
                  </a:rPr>
                  <a:t>0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71" name="Rectangle 67"/>
              <p:cNvSpPr>
                <a:spLocks noChangeArrowheads="1"/>
              </p:cNvSpPr>
              <p:nvPr/>
            </p:nvSpPr>
            <p:spPr bwMode="auto">
              <a:xfrm>
                <a:off x="3260" y="626"/>
                <a:ext cx="0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Arial" pitchFamily="-105" charset="0"/>
                </a:endParaRPr>
              </a:p>
            </p:txBody>
          </p:sp>
          <p:sp>
            <p:nvSpPr>
              <p:cNvPr id="47172" name="Rectangle 68"/>
              <p:cNvSpPr>
                <a:spLocks noChangeArrowheads="1"/>
              </p:cNvSpPr>
              <p:nvPr/>
            </p:nvSpPr>
            <p:spPr bwMode="auto">
              <a:xfrm>
                <a:off x="1201" y="783"/>
                <a:ext cx="5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Times New Roman" pitchFamily="-105" charset="0"/>
                  </a:rPr>
                  <a:t>0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73" name="Rectangle 69"/>
              <p:cNvSpPr>
                <a:spLocks noChangeArrowheads="1"/>
              </p:cNvSpPr>
              <p:nvPr/>
            </p:nvSpPr>
            <p:spPr bwMode="auto">
              <a:xfrm>
                <a:off x="364" y="724"/>
                <a:ext cx="164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 err="1">
                    <a:solidFill>
                      <a:srgbClr val="000000"/>
                    </a:solidFill>
                    <a:latin typeface="Times New Roman" pitchFamily="-105" charset="0"/>
                  </a:rPr>
                  <a:t>exp</a:t>
                </a:r>
                <a:endParaRPr lang="fr-FR" dirty="0">
                  <a:latin typeface="Arial" pitchFamily="-105" charset="0"/>
                </a:endParaRPr>
              </a:p>
            </p:txBody>
          </p:sp>
          <p:sp>
            <p:nvSpPr>
              <p:cNvPr id="47174" name="Rectangle 70"/>
              <p:cNvSpPr>
                <a:spLocks noChangeArrowheads="1"/>
              </p:cNvSpPr>
              <p:nvPr/>
            </p:nvSpPr>
            <p:spPr bwMode="auto">
              <a:xfrm>
                <a:off x="3455" y="667"/>
                <a:ext cx="3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Times New Roman" pitchFamily="-105" charset="0"/>
                  </a:rPr>
                  <a:t>,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75" name="Rectangle 71"/>
              <p:cNvSpPr>
                <a:spLocks noChangeArrowheads="1"/>
              </p:cNvSpPr>
              <p:nvPr/>
            </p:nvSpPr>
            <p:spPr bwMode="auto">
              <a:xfrm>
                <a:off x="2745" y="667"/>
                <a:ext cx="3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Times New Roman" pitchFamily="-105" charset="0"/>
                  </a:rPr>
                  <a:t>,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76" name="Rectangle 72"/>
              <p:cNvSpPr>
                <a:spLocks noChangeArrowheads="1"/>
              </p:cNvSpPr>
              <p:nvPr/>
            </p:nvSpPr>
            <p:spPr bwMode="auto">
              <a:xfrm>
                <a:off x="2621" y="667"/>
                <a:ext cx="3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Times New Roman" pitchFamily="-105" charset="0"/>
                  </a:rPr>
                  <a:t>,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77" name="Rectangle 73"/>
              <p:cNvSpPr>
                <a:spLocks noChangeArrowheads="1"/>
              </p:cNvSpPr>
              <p:nvPr/>
            </p:nvSpPr>
            <p:spPr bwMode="auto">
              <a:xfrm>
                <a:off x="1725" y="667"/>
                <a:ext cx="3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Times New Roman" pitchFamily="-105" charset="0"/>
                  </a:rPr>
                  <a:t>,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78" name="Rectangle 74"/>
              <p:cNvSpPr>
                <a:spLocks noChangeArrowheads="1"/>
              </p:cNvSpPr>
              <p:nvPr/>
            </p:nvSpPr>
            <p:spPr bwMode="auto">
              <a:xfrm>
                <a:off x="1590" y="667"/>
                <a:ext cx="3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Times New Roman" pitchFamily="-105" charset="0"/>
                  </a:rPr>
                  <a:t>,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79" name="Rectangle 75"/>
              <p:cNvSpPr>
                <a:spLocks noChangeArrowheads="1"/>
              </p:cNvSpPr>
              <p:nvPr/>
            </p:nvSpPr>
            <p:spPr bwMode="auto">
              <a:xfrm>
                <a:off x="769" y="667"/>
                <a:ext cx="37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Times New Roman" pitchFamily="-105" charset="0"/>
                  </a:rPr>
                  <a:t>,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80" name="Rectangle 76"/>
              <p:cNvSpPr>
                <a:spLocks noChangeArrowheads="1"/>
              </p:cNvSpPr>
              <p:nvPr/>
            </p:nvSpPr>
            <p:spPr bwMode="auto">
              <a:xfrm>
                <a:off x="2787" y="651"/>
                <a:ext cx="119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solidFill>
                      <a:srgbClr val="000000"/>
                    </a:solidFill>
                    <a:latin typeface="Symbol" pitchFamily="-105" charset="2"/>
                  </a:rPr>
                  <a:t>s</a:t>
                </a:r>
                <a:endParaRPr lang="fr-FR">
                  <a:latin typeface="Arial" pitchFamily="-105" charset="0"/>
                </a:endParaRPr>
              </a:p>
            </p:txBody>
          </p:sp>
          <p:sp>
            <p:nvSpPr>
              <p:cNvPr id="47181" name="Text Box 77"/>
              <p:cNvSpPr txBox="1">
                <a:spLocks noChangeArrowheads="1"/>
              </p:cNvSpPr>
              <p:nvPr/>
            </p:nvSpPr>
            <p:spPr bwMode="auto">
              <a:xfrm>
                <a:off x="2925" y="636"/>
                <a:ext cx="40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i="1">
                    <a:latin typeface="Times New Roman" pitchFamily="-105" charset="0"/>
                  </a:rPr>
                  <a:t>S </a:t>
                </a:r>
                <a:r>
                  <a:rPr lang="fr-FR">
                    <a:latin typeface="Times New Roman" pitchFamily="-105" charset="0"/>
                  </a:rPr>
                  <a:t>(</a:t>
                </a:r>
                <a:r>
                  <a:rPr lang="fr-FR" i="1">
                    <a:latin typeface="Times New Roman" pitchFamily="-105" charset="0"/>
                  </a:rPr>
                  <a:t>q</a:t>
                </a:r>
                <a:r>
                  <a:rPr lang="fr-FR">
                    <a:latin typeface="Times New Roman" pitchFamily="-105" charset="0"/>
                  </a:rPr>
                  <a:t>)</a:t>
                </a:r>
              </a:p>
            </p:txBody>
          </p:sp>
        </p:grpSp>
      </p:grpSp>
      <p:sp>
        <p:nvSpPr>
          <p:cNvPr id="47184" name="Text Box 80"/>
          <p:cNvSpPr txBox="1">
            <a:spLocks noChangeArrowheads="1"/>
          </p:cNvSpPr>
          <p:nvPr/>
        </p:nvSpPr>
        <p:spPr bwMode="auto">
          <a:xfrm>
            <a:off x="3743325" y="152401"/>
            <a:ext cx="1740160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fr-FR" sz="3200" dirty="0" err="1">
                <a:latin typeface="+mj-lt"/>
              </a:rPr>
              <a:t>Summary</a:t>
            </a:r>
            <a:endParaRPr lang="fr-FR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692150"/>
            <a:ext cx="5456238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3238" y="115888"/>
            <a:ext cx="8640762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latin typeface="+mj-lt"/>
              </a:rPr>
              <a:t>Combined effect of </a:t>
            </a:r>
            <a:r>
              <a:rPr lang="en-GB" sz="3200" dirty="0" err="1">
                <a:latin typeface="+mj-lt"/>
              </a:rPr>
              <a:t>polydispersity</a:t>
            </a:r>
            <a:r>
              <a:rPr lang="en-GB" sz="3200" dirty="0">
                <a:latin typeface="+mj-lt"/>
              </a:rPr>
              <a:t> and resolution</a:t>
            </a:r>
          </a:p>
        </p:txBody>
      </p:sp>
      <p:sp>
        <p:nvSpPr>
          <p:cNvPr id="51704" name="Text Box 3576"/>
          <p:cNvSpPr txBox="1">
            <a:spLocks noChangeArrowheads="1"/>
          </p:cNvSpPr>
          <p:nvPr/>
        </p:nvSpPr>
        <p:spPr bwMode="auto">
          <a:xfrm>
            <a:off x="611190" y="5300663"/>
            <a:ext cx="6930082" cy="70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000" dirty="0">
                <a:sym typeface="Monotype Sorts" pitchFamily="-105" charset="2"/>
              </a:rPr>
              <a:t>Favor the resolution rather than the flux </a:t>
            </a:r>
            <a:endParaRPr lang="en-US" sz="2000" dirty="0"/>
          </a:p>
          <a:p>
            <a:pPr eaLnBrk="0" hangingPunct="0">
              <a:buFontTx/>
              <a:buChar char="•"/>
            </a:pPr>
            <a:r>
              <a:rPr lang="en-US" sz="2000" dirty="0"/>
              <a:t>Importance of the instrumental resolution in the data treatment</a:t>
            </a:r>
          </a:p>
        </p:txBody>
      </p:sp>
      <p:sp>
        <p:nvSpPr>
          <p:cNvPr id="51705" name="Text Box 3577"/>
          <p:cNvSpPr txBox="1">
            <a:spLocks noChangeArrowheads="1"/>
          </p:cNvSpPr>
          <p:nvPr/>
        </p:nvSpPr>
        <p:spPr bwMode="auto">
          <a:xfrm>
            <a:off x="611188" y="6165851"/>
            <a:ext cx="7924800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/>
              <a:t>More details… Effect of instrumental resolution and </a:t>
            </a:r>
            <a:r>
              <a:rPr lang="en-US" sz="1400" dirty="0" err="1"/>
              <a:t>polydispersity</a:t>
            </a:r>
            <a:r>
              <a:rPr lang="en-US" sz="1400" dirty="0"/>
              <a:t> on ideal form factor in SANS, I. </a:t>
            </a:r>
            <a:r>
              <a:rPr lang="en-US" sz="1400" dirty="0" err="1"/>
              <a:t>Grillo</a:t>
            </a:r>
            <a:r>
              <a:rPr lang="en-US" sz="1400" dirty="0"/>
              <a:t>,  ILL Technical Report, 2001, ILL01GR08T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11190" y="115889"/>
            <a:ext cx="7859900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dirty="0" smtClean="0">
                <a:latin typeface="+mj-lt"/>
              </a:rPr>
              <a:t>GISANS signal in </a:t>
            </a:r>
            <a:r>
              <a:rPr lang="fr-FR" sz="3200" dirty="0" err="1" smtClean="0">
                <a:latin typeface="+mj-lt"/>
              </a:rPr>
              <a:t>Reflectometry</a:t>
            </a:r>
            <a:endParaRPr lang="fr-FR" sz="3200" dirty="0">
              <a:latin typeface="+mj-lt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65982" y="2601811"/>
            <a:ext cx="2551692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r>
              <a:rPr lang="en-GB" dirty="0" smtClean="0"/>
              <a:t>Divergent </a:t>
            </a:r>
            <a:r>
              <a:rPr lang="en-GB" dirty="0" err="1" smtClean="0"/>
              <a:t>Ewald</a:t>
            </a:r>
            <a:r>
              <a:rPr lang="en-GB" dirty="0" smtClean="0"/>
              <a:t> spheres:</a:t>
            </a:r>
            <a:endParaRPr lang="en-GB" dirty="0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" y="2994521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1" y="2975470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1" y="2986583"/>
            <a:ext cx="184663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 descr="EwaldSpher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90" y="3012140"/>
            <a:ext cx="7859900" cy="3463268"/>
          </a:xfrm>
          <a:prstGeom prst="rect">
            <a:avLst/>
          </a:prstGeom>
        </p:spPr>
      </p:pic>
      <p:pic>
        <p:nvPicPr>
          <p:cNvPr id="15" name="Picture 14" descr="GISANSNRSmearin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15" y="700656"/>
            <a:ext cx="4577375" cy="2175843"/>
          </a:xfrm>
          <a:prstGeom prst="rect">
            <a:avLst/>
          </a:prstGeom>
        </p:spPr>
      </p:pic>
      <p:pic>
        <p:nvPicPr>
          <p:cNvPr id="9" name="Picture 8" descr="RealGISANS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83" y="741147"/>
            <a:ext cx="3471508" cy="183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III: Grazing Incidence X-ray Diffraction (GIXD) on Self-Assembled </a:t>
            </a:r>
            <a:r>
              <a:rPr lang="en-US" sz="5000" dirty="0" err="1" smtClean="0"/>
              <a:t>Monolayers</a:t>
            </a:r>
            <a:endParaRPr lang="en-US" sz="5000" dirty="0" smtClean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11190" y="115889"/>
            <a:ext cx="7859900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dirty="0" smtClean="0">
                <a:latin typeface="+mj-lt"/>
              </a:rPr>
              <a:t>GIXD on </a:t>
            </a:r>
            <a:r>
              <a:rPr lang="fr-FR" sz="3200" dirty="0" err="1" smtClean="0">
                <a:latin typeface="+mj-lt"/>
              </a:rPr>
              <a:t>SAMs</a:t>
            </a:r>
            <a:endParaRPr lang="fr-FR" sz="3200" dirty="0">
              <a:latin typeface="+mj-lt"/>
            </a:endParaRPr>
          </a:p>
        </p:txBody>
      </p:sp>
      <p:pic>
        <p:nvPicPr>
          <p:cNvPr id="4" name="Picture 3" descr="OTS_DTS_GIXD_130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3495" y="1013953"/>
            <a:ext cx="4533902" cy="2906038"/>
          </a:xfrm>
          <a:prstGeom prst="rect">
            <a:avLst/>
          </a:prstGeom>
        </p:spPr>
      </p:pic>
      <p:pic>
        <p:nvPicPr>
          <p:cNvPr id="6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6622" y="6095998"/>
            <a:ext cx="2304468" cy="60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5977012" y="3218706"/>
            <a:ext cx="312561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a typeface="Gill Sans" pitchFamily="-112" charset="0"/>
                <a:cs typeface="Gill Sans" pitchFamily="-112" charset="0"/>
              </a:rPr>
              <a:t>Transmission function:</a:t>
            </a:r>
          </a:p>
        </p:txBody>
      </p:sp>
      <p:pic>
        <p:nvPicPr>
          <p:cNvPr id="8" name="Picture 7" descr="TransFunc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1106" y="3622339"/>
            <a:ext cx="3224914" cy="241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5053" y="1845186"/>
            <a:ext cx="1888174" cy="10200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7" descr="2dcrysta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7397" y="1629506"/>
            <a:ext cx="1889901" cy="141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5034490" y="1013953"/>
            <a:ext cx="34366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ea typeface="Gill Sans" pitchFamily="-112" charset="0"/>
                <a:cs typeface="Gill Sans" pitchFamily="-112" charset="0"/>
              </a:rPr>
              <a:t>Hydrocarbon chains self-assemble into hexagonal packing:</a:t>
            </a:r>
            <a:endParaRPr lang="en-US" sz="2000" dirty="0">
              <a:solidFill>
                <a:schemeClr val="tx1"/>
              </a:solidFill>
              <a:ea typeface="Gill Sans" pitchFamily="-112" charset="0"/>
              <a:cs typeface="Gill Sans" pitchFamily="-112" charset="0"/>
            </a:endParaRPr>
          </a:p>
        </p:txBody>
      </p:sp>
      <p:pic>
        <p:nvPicPr>
          <p:cNvPr id="13" name="Picture 12" descr="OTSGIXDqzsca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6344" y="3919991"/>
            <a:ext cx="5034490" cy="29050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9729" y="828849"/>
            <a:ext cx="47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{1,0}</a:t>
            </a:r>
            <a:endParaRPr lang="en-GB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156" y="1017984"/>
            <a:ext cx="8885039" cy="5840016"/>
          </a:xfrm>
        </p:spPr>
        <p:txBody>
          <a:bodyPr/>
          <a:lstStyle/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Diffuse Scattering from density </a:t>
            </a:r>
            <a:r>
              <a:rPr lang="en-US" sz="2000" dirty="0" err="1" smtClean="0"/>
              <a:t>inhomogeneities</a:t>
            </a:r>
            <a:endParaRPr lang="en-US" sz="2000" dirty="0" smtClean="0"/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Example I: </a:t>
            </a:r>
            <a:r>
              <a:rPr lang="en-US" sz="2000" i="1" dirty="0" smtClean="0"/>
              <a:t>In situ </a:t>
            </a:r>
            <a:r>
              <a:rPr lang="en-US" sz="2000" dirty="0" err="1" smtClean="0"/>
              <a:t>nano</a:t>
            </a:r>
            <a:r>
              <a:rPr lang="en-US" sz="2000" dirty="0" smtClean="0"/>
              <a:t>-island growth GISAXS</a:t>
            </a:r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Grazing Incidence Scattering from density </a:t>
            </a:r>
            <a:r>
              <a:rPr lang="en-US" sz="2000" dirty="0" err="1" smtClean="0"/>
              <a:t>inhomogeneities</a:t>
            </a:r>
            <a:r>
              <a:rPr lang="en-US" sz="2000" dirty="0" smtClean="0"/>
              <a:t> near </a:t>
            </a:r>
            <a:r>
              <a:rPr lang="en-US" sz="2000" dirty="0" err="1" smtClean="0"/>
              <a:t>θ</a:t>
            </a:r>
            <a:r>
              <a:rPr lang="en-US" sz="2000" baseline="-25000" dirty="0" err="1" smtClean="0"/>
              <a:t>c</a:t>
            </a:r>
            <a:endParaRPr lang="en-US" sz="2000" dirty="0" smtClean="0"/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Evanescent wave penetration depth</a:t>
            </a:r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Example II: Depth resolving grazing incidence small angle neutron scattering (GISANS) on polymer micelles</a:t>
            </a:r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Form factor, structure factor, </a:t>
            </a:r>
            <a:r>
              <a:rPr lang="en-US" sz="2000" dirty="0" err="1" smtClean="0"/>
              <a:t>polydispersity</a:t>
            </a:r>
            <a:r>
              <a:rPr lang="en-US" sz="2000" dirty="0" smtClean="0"/>
              <a:t>, instrumental resolution</a:t>
            </a:r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Further scientific examples</a:t>
            </a:r>
          </a:p>
          <a:p>
            <a:pPr marL="885779" eaLnBrk="1" hangingPunct="1">
              <a:buSzPct val="99000"/>
              <a:buFont typeface="Wingdings 2" pitchFamily="-112" charset="2"/>
              <a:buAutoNum type="arabicPeriod"/>
            </a:pPr>
            <a:r>
              <a:rPr lang="en-US" sz="2000" dirty="0" smtClean="0"/>
              <a:t>References</a:t>
            </a:r>
          </a:p>
        </p:txBody>
      </p:sp>
      <p:sp>
        <p:nvSpPr>
          <p:cNvPr id="969731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3" y="312541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Outline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IV: Grazing Incidence X-ray Diffraction (GIXD) on Lipid Membranes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74" name="Picture 5" descr="GID_schematic_color_2inse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637" y="1981275"/>
            <a:ext cx="5988471" cy="449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675" name="Picture 7" descr="cylinder_FF_noti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177" y="2491383"/>
            <a:ext cx="1981274" cy="214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676" name="Picture 8" descr="cylinder_FF_ti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2480" y="4548560"/>
            <a:ext cx="1951137" cy="215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677" name="AutoShape 9"/>
          <p:cNvSpPr>
            <a:spLocks noChangeArrowheads="1"/>
          </p:cNvSpPr>
          <p:nvPr/>
        </p:nvSpPr>
        <p:spPr bwMode="auto">
          <a:xfrm>
            <a:off x="457646" y="838275"/>
            <a:ext cx="6019726" cy="762372"/>
          </a:xfrm>
          <a:prstGeom prst="roundRect">
            <a:avLst>
              <a:gd name="adj" fmla="val 38958"/>
            </a:avLst>
          </a:prstGeom>
          <a:noFill/>
          <a:ln w="19050">
            <a:noFill/>
            <a:round/>
            <a:headEnd/>
            <a:tailEnd/>
          </a:ln>
        </p:spPr>
        <p:txBody>
          <a:bodyPr wrap="none"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Grazing Incidence X-ray Diffraction</a:t>
            </a:r>
          </a:p>
        </p:txBody>
      </p:sp>
      <p:pic>
        <p:nvPicPr>
          <p:cNvPr id="1052678" name="Picture 7" descr="2d-hex_lattice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2006" y="325934"/>
            <a:ext cx="1851794" cy="187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d-obli_lattice.t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4950" y="324818"/>
            <a:ext cx="2088431" cy="18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680" name="AutoShape 4"/>
          <p:cNvSpPr>
            <a:spLocks noChangeArrowheads="1"/>
          </p:cNvSpPr>
          <p:nvPr/>
        </p:nvSpPr>
        <p:spPr bwMode="auto">
          <a:xfrm>
            <a:off x="228832" y="152922"/>
            <a:ext cx="3962549" cy="761256"/>
          </a:xfrm>
          <a:prstGeom prst="roundRect">
            <a:avLst>
              <a:gd name="adj" fmla="val 38958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The technique…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6" name="AutoShape 4"/>
          <p:cNvSpPr>
            <a:spLocks noChangeArrowheads="1"/>
          </p:cNvSpPr>
          <p:nvPr/>
        </p:nvSpPr>
        <p:spPr bwMode="auto">
          <a:xfrm>
            <a:off x="228825" y="152922"/>
            <a:ext cx="6476256" cy="761256"/>
          </a:xfrm>
          <a:prstGeom prst="roundRect">
            <a:avLst>
              <a:gd name="adj" fmla="val 38958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What do Bragg rods tell us?</a:t>
            </a:r>
          </a:p>
        </p:txBody>
      </p:sp>
      <p:sp>
        <p:nvSpPr>
          <p:cNvPr id="1054727" name="TextBox 10"/>
          <p:cNvSpPr txBox="1">
            <a:spLocks noChangeArrowheads="1"/>
          </p:cNvSpPr>
          <p:nvPr/>
        </p:nvSpPr>
        <p:spPr bwMode="auto">
          <a:xfrm flipH="1">
            <a:off x="5482836" y="2518172"/>
            <a:ext cx="1676549" cy="3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BRAGG ROD</a:t>
            </a:r>
          </a:p>
        </p:txBody>
      </p:sp>
      <p:sp>
        <p:nvSpPr>
          <p:cNvPr id="1054728" name="Rectangle 36"/>
          <p:cNvSpPr>
            <a:spLocks noChangeArrowheads="1"/>
          </p:cNvSpPr>
          <p:nvPr/>
        </p:nvSpPr>
        <p:spPr bwMode="auto">
          <a:xfrm>
            <a:off x="1732359" y="2303859"/>
            <a:ext cx="3657824" cy="3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DEGENERATE BRAGG PEAK</a:t>
            </a:r>
          </a:p>
        </p:txBody>
      </p:sp>
      <p:pic>
        <p:nvPicPr>
          <p:cNvPr id="1054729" name="Picture 7" descr="2d-hex_lattice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174" y="990080"/>
            <a:ext cx="2110755" cy="213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54722" name="Object 2"/>
          <p:cNvGraphicFramePr>
            <a:graphicFrameLocks noChangeAspect="1"/>
          </p:cNvGraphicFramePr>
          <p:nvPr/>
        </p:nvGraphicFramePr>
        <p:xfrm>
          <a:off x="2857500" y="910828"/>
          <a:ext cx="5057552" cy="3964781"/>
        </p:xfrm>
        <a:graphic>
          <a:graphicData uri="http://schemas.openxmlformats.org/presentationml/2006/ole">
            <p:oleObj spid="_x0000_s171010" name="KGPlot" r:id="rId5" imgW="4343400" imgH="3403440" progId="">
              <p:embed/>
            </p:oleObj>
          </a:graphicData>
        </a:graphic>
      </p:graphicFrame>
      <p:graphicFrame>
        <p:nvGraphicFramePr>
          <p:cNvPr id="1054723" name="Object 3"/>
          <p:cNvGraphicFramePr>
            <a:graphicFrameLocks noChangeAspect="1"/>
          </p:cNvGraphicFramePr>
          <p:nvPr/>
        </p:nvGraphicFramePr>
        <p:xfrm>
          <a:off x="5750727" y="857250"/>
          <a:ext cx="5401345" cy="4138910"/>
        </p:xfrm>
        <a:graphic>
          <a:graphicData uri="http://schemas.openxmlformats.org/presentationml/2006/ole">
            <p:oleObj spid="_x0000_s171011" name="KGPlot" r:id="rId6" imgW="4508280" imgH="3454200" progId="">
              <p:embed/>
            </p:oleObj>
          </a:graphicData>
        </a:graphic>
      </p:graphicFrame>
      <p:sp>
        <p:nvSpPr>
          <p:cNvPr id="1054730" name="Text Box 68"/>
          <p:cNvSpPr txBox="1">
            <a:spLocks noChangeArrowheads="1"/>
          </p:cNvSpPr>
          <p:nvPr/>
        </p:nvSpPr>
        <p:spPr bwMode="auto">
          <a:xfrm>
            <a:off x="2536040" y="1821665"/>
            <a:ext cx="1752451" cy="52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FWHM corresponds to in-plane registry</a:t>
            </a: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54731" name="Text Box 69"/>
          <p:cNvSpPr txBox="1">
            <a:spLocks noChangeArrowheads="1"/>
          </p:cNvSpPr>
          <p:nvPr/>
        </p:nvSpPr>
        <p:spPr bwMode="auto">
          <a:xfrm>
            <a:off x="5482836" y="1821656"/>
            <a:ext cx="1599531" cy="74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FWHM corresponds to lipid length</a:t>
            </a:r>
          </a:p>
        </p:txBody>
      </p:sp>
      <p:sp>
        <p:nvSpPr>
          <p:cNvPr id="1054732" name="TextBox 10"/>
          <p:cNvSpPr txBox="1">
            <a:spLocks noChangeArrowheads="1"/>
          </p:cNvSpPr>
          <p:nvPr/>
        </p:nvSpPr>
        <p:spPr bwMode="auto">
          <a:xfrm flipH="1">
            <a:off x="457647" y="3429002"/>
            <a:ext cx="1637482" cy="147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TILTED 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TOWARDS NN</a:t>
            </a:r>
          </a:p>
        </p:txBody>
      </p:sp>
      <p:graphicFrame>
        <p:nvGraphicFramePr>
          <p:cNvPr id="1054724" name="Object 4"/>
          <p:cNvGraphicFramePr>
            <a:graphicFrameLocks noChangeAspect="1"/>
          </p:cNvGraphicFramePr>
          <p:nvPr/>
        </p:nvGraphicFramePr>
        <p:xfrm>
          <a:off x="2911079" y="3161110"/>
          <a:ext cx="4982766" cy="3904506"/>
        </p:xfrm>
        <a:graphic>
          <a:graphicData uri="http://schemas.openxmlformats.org/presentationml/2006/ole">
            <p:oleObj spid="_x0000_s171012" name="KGPlot" r:id="rId7" imgW="4343400" imgH="3403440" progId="">
              <p:embed/>
            </p:oleObj>
          </a:graphicData>
        </a:graphic>
      </p:graphicFrame>
      <p:graphicFrame>
        <p:nvGraphicFramePr>
          <p:cNvPr id="1054725" name="Object 5"/>
          <p:cNvGraphicFramePr>
            <a:graphicFrameLocks noChangeAspect="1"/>
          </p:cNvGraphicFramePr>
          <p:nvPr/>
        </p:nvGraphicFramePr>
        <p:xfrm>
          <a:off x="5911453" y="3161118"/>
          <a:ext cx="5097736" cy="4007197"/>
        </p:xfrm>
        <a:graphic>
          <a:graphicData uri="http://schemas.openxmlformats.org/presentationml/2006/ole">
            <p:oleObj spid="_x0000_s171013" name="KGPlot" r:id="rId8" imgW="4508280" imgH="3543120" progId="">
              <p:embed/>
            </p:oleObj>
          </a:graphicData>
        </a:graphic>
      </p:graphicFrame>
      <p:sp>
        <p:nvSpPr>
          <p:cNvPr id="1054733" name="TextBox 10"/>
          <p:cNvSpPr txBox="1">
            <a:spLocks noChangeArrowheads="1"/>
          </p:cNvSpPr>
          <p:nvPr/>
        </p:nvSpPr>
        <p:spPr bwMode="auto">
          <a:xfrm flipH="1">
            <a:off x="2536031" y="4071937"/>
            <a:ext cx="1638598" cy="3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BRAGG PEAKS</a:t>
            </a:r>
          </a:p>
        </p:txBody>
      </p:sp>
      <p:sp>
        <p:nvSpPr>
          <p:cNvPr id="1054734" name="TextBox 10"/>
          <p:cNvSpPr txBox="1">
            <a:spLocks noChangeArrowheads="1"/>
          </p:cNvSpPr>
          <p:nvPr/>
        </p:nvSpPr>
        <p:spPr bwMode="auto">
          <a:xfrm flipH="1">
            <a:off x="5697140" y="4071937"/>
            <a:ext cx="1638598" cy="3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BRAGG RODS</a:t>
            </a:r>
          </a:p>
        </p:txBody>
      </p:sp>
      <p:pic>
        <p:nvPicPr>
          <p:cNvPr id="1054735" name="Picture 21" descr="NN_til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655" y="4061893"/>
            <a:ext cx="1981275" cy="166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36" name="TextBox 10"/>
          <p:cNvSpPr txBox="1">
            <a:spLocks noChangeArrowheads="1"/>
          </p:cNvSpPr>
          <p:nvPr/>
        </p:nvSpPr>
        <p:spPr bwMode="auto">
          <a:xfrm flipH="1">
            <a:off x="2589609" y="3214690"/>
            <a:ext cx="915293" cy="5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{1,0}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{0,1}</a:t>
            </a:r>
          </a:p>
        </p:txBody>
      </p:sp>
      <p:sp>
        <p:nvSpPr>
          <p:cNvPr id="1054737" name="TextBox 10"/>
          <p:cNvSpPr txBox="1">
            <a:spLocks noChangeArrowheads="1"/>
          </p:cNvSpPr>
          <p:nvPr/>
        </p:nvSpPr>
        <p:spPr bwMode="auto">
          <a:xfrm flipH="1">
            <a:off x="6340087" y="2893222"/>
            <a:ext cx="914177" cy="5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{1,0}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{0,1}</a:t>
            </a:r>
          </a:p>
        </p:txBody>
      </p:sp>
      <p:sp>
        <p:nvSpPr>
          <p:cNvPr id="1054738" name="TextBox 10"/>
          <p:cNvSpPr txBox="1">
            <a:spLocks noChangeArrowheads="1"/>
          </p:cNvSpPr>
          <p:nvPr/>
        </p:nvSpPr>
        <p:spPr bwMode="auto">
          <a:xfrm flipH="1">
            <a:off x="5536415" y="2893219"/>
            <a:ext cx="914177" cy="3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{1,-1}</a:t>
            </a:r>
          </a:p>
        </p:txBody>
      </p:sp>
      <p:sp>
        <p:nvSpPr>
          <p:cNvPr id="1054739" name="TextBox 10"/>
          <p:cNvSpPr txBox="1">
            <a:spLocks noChangeArrowheads="1"/>
          </p:cNvSpPr>
          <p:nvPr/>
        </p:nvSpPr>
        <p:spPr bwMode="auto">
          <a:xfrm flipH="1">
            <a:off x="3286133" y="3214687"/>
            <a:ext cx="914177" cy="3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{1,-1}</a:t>
            </a:r>
          </a:p>
        </p:txBody>
      </p:sp>
      <p:sp>
        <p:nvSpPr>
          <p:cNvPr id="1054740" name="AutoShape 16"/>
          <p:cNvSpPr>
            <a:spLocks noChangeArrowheads="1"/>
          </p:cNvSpPr>
          <p:nvPr/>
        </p:nvSpPr>
        <p:spPr bwMode="auto">
          <a:xfrm>
            <a:off x="1447726" y="5943825"/>
            <a:ext cx="6400354" cy="761256"/>
          </a:xfrm>
          <a:prstGeom prst="roundRect">
            <a:avLst>
              <a:gd name="adj" fmla="val 275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Relationship between peak intensities: {1,0}={0,1}={1,-1}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Relationship between peak positions: </a:t>
            </a:r>
            <a:r>
              <a:rPr lang="en-US" sz="2000" b="1" i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qz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max1</a:t>
            </a: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=</a:t>
            </a:r>
            <a:r>
              <a:rPr lang="en-US" sz="2000" b="1" i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qz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max2</a:t>
            </a: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+</a:t>
            </a:r>
            <a:r>
              <a:rPr lang="en-US" sz="2000" b="1" i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qz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max3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AutoShape 4"/>
          <p:cNvSpPr>
            <a:spLocks noChangeArrowheads="1"/>
          </p:cNvSpPr>
          <p:nvPr/>
        </p:nvSpPr>
        <p:spPr bwMode="auto">
          <a:xfrm>
            <a:off x="228824" y="152922"/>
            <a:ext cx="6553274" cy="761256"/>
          </a:xfrm>
          <a:prstGeom prst="roundRect">
            <a:avLst>
              <a:gd name="adj" fmla="val 38958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Monolayer GIXD at 20mN/m</a:t>
            </a:r>
          </a:p>
        </p:txBody>
      </p:sp>
      <p:sp>
        <p:nvSpPr>
          <p:cNvPr id="1056771" name="AutoShape 16"/>
          <p:cNvSpPr>
            <a:spLocks noChangeArrowheads="1"/>
          </p:cNvSpPr>
          <p:nvPr/>
        </p:nvSpPr>
        <p:spPr bwMode="auto">
          <a:xfrm>
            <a:off x="1447726" y="5639099"/>
            <a:ext cx="6400354" cy="1065982"/>
          </a:xfrm>
          <a:prstGeom prst="roundRect">
            <a:avLst>
              <a:gd name="adj" fmla="val 275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Lipid order described as close-packed rods with 21° tilt 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Relationship between peak intensities: {1,0}={0,1}={1,-1}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Relationship between peak positions: </a:t>
            </a:r>
            <a:r>
              <a:rPr lang="en-US" sz="2000" b="1" i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qz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max1</a:t>
            </a: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=</a:t>
            </a:r>
            <a:r>
              <a:rPr lang="en-US" sz="2000" b="1" i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qz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max2</a:t>
            </a:r>
            <a:r>
              <a:rPr lang="en-US" sz="2000" b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+</a:t>
            </a:r>
            <a:r>
              <a:rPr lang="en-US" sz="2000" b="1" i="1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qz</a:t>
            </a:r>
            <a:r>
              <a:rPr lang="en-US" sz="2000" b="1" baseline="-25000" dirty="0">
                <a:solidFill>
                  <a:srgbClr val="000000"/>
                </a:solidFill>
                <a:latin typeface="Calibri" pitchFamily="-112" charset="0"/>
                <a:sym typeface="Gill Sans" pitchFamily="-112" charset="0"/>
              </a:rPr>
              <a:t>max3</a:t>
            </a:r>
          </a:p>
        </p:txBody>
      </p:sp>
      <p:pic>
        <p:nvPicPr>
          <p:cNvPr id="1056772" name="Picture 4" descr="C:\Users\Erik\Documents\PROTEINS\Cholera\for submission\LT_SI_FIG_S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459" y="1012404"/>
            <a:ext cx="7696275" cy="439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6773" name="Picture 7" descr="NN_ti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2519" y="1143000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956353" y="4941467"/>
            <a:ext cx="730002" cy="1750219"/>
            <a:chOff x="8179294" y="963050"/>
            <a:chExt cx="729920" cy="1750475"/>
          </a:xfrm>
        </p:grpSpPr>
        <p:pic>
          <p:nvPicPr>
            <p:cNvPr id="105677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6286353">
              <a:off x="7691405" y="1450939"/>
              <a:ext cx="1653861" cy="678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 rot="8320880">
              <a:off x="8756311" y="2539371"/>
              <a:ext cx="152903" cy="759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8320880" flipH="1" flipV="1">
              <a:off x="8460548" y="2637612"/>
              <a:ext cx="152904" cy="759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8"/>
          <p:cNvSpPr>
            <a:spLocks/>
          </p:cNvSpPr>
          <p:nvPr/>
        </p:nvSpPr>
        <p:spPr bwMode="auto">
          <a:xfrm>
            <a:off x="228824" y="5424786"/>
            <a:ext cx="1218902" cy="12097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Watkins </a:t>
            </a:r>
            <a:r>
              <a:rPr lang="en-US" sz="1200" i="1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et al.</a:t>
            </a:r>
            <a:r>
              <a:rPr lang="en-US" sz="12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,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PNAS </a:t>
            </a:r>
            <a:r>
              <a:rPr lang="en-US" sz="1200" b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108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(6975) 2011.</a:t>
            </a:r>
            <a:endParaRPr lang="en-US" sz="12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259094" y="981150"/>
            <a:ext cx="2371949" cy="2370832"/>
            <a:chOff x="477" y="2607"/>
            <a:chExt cx="1494" cy="1494"/>
          </a:xfrm>
        </p:grpSpPr>
        <p:sp>
          <p:nvSpPr>
            <p:cNvPr id="1058826" name="Text Box 22"/>
            <p:cNvSpPr txBox="1">
              <a:spLocks noChangeArrowheads="1"/>
            </p:cNvSpPr>
            <p:nvPr/>
          </p:nvSpPr>
          <p:spPr bwMode="auto">
            <a:xfrm>
              <a:off x="1088" y="3363"/>
              <a:ext cx="11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642849" fontAlgn="base">
                <a:spcBef>
                  <a:spcPct val="0"/>
                </a:spcBef>
                <a:spcAft>
                  <a:spcPct val="0"/>
                </a:spcAft>
              </a:pPr>
              <a:endParaRPr lang="fr-FR" sz="3000" dirty="0">
                <a:solidFill>
                  <a:srgbClr val="000000"/>
                </a:solidFill>
                <a:sym typeface="Gill Sans" pitchFamily="-112" charset="0"/>
              </a:endParaRPr>
            </a:p>
          </p:txBody>
        </p:sp>
        <p:pic>
          <p:nvPicPr>
            <p:cNvPr id="1058827" name="Picture 25" descr="DPPA_MAR_IMA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7" y="2607"/>
              <a:ext cx="1494" cy="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8828" name="Oval 26"/>
            <p:cNvSpPr>
              <a:spLocks noChangeArrowheads="1"/>
            </p:cNvSpPr>
            <p:nvPr/>
          </p:nvSpPr>
          <p:spPr bwMode="auto">
            <a:xfrm>
              <a:off x="648" y="3264"/>
              <a:ext cx="120" cy="2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642849" fontAlgn="base">
                <a:spcBef>
                  <a:spcPct val="0"/>
                </a:spcBef>
                <a:spcAft>
                  <a:spcPct val="0"/>
                </a:spcAft>
              </a:pPr>
              <a:endParaRPr lang="fr-FR" sz="3000" dirty="0">
                <a:solidFill>
                  <a:srgbClr val="000000"/>
                </a:solidFill>
                <a:sym typeface="Gill Sans" pitchFamily="-112" charset="0"/>
              </a:endParaRPr>
            </a:p>
          </p:txBody>
        </p:sp>
        <p:sp>
          <p:nvSpPr>
            <p:cNvPr id="1058829" name="Oval 27"/>
            <p:cNvSpPr>
              <a:spLocks noChangeArrowheads="1"/>
            </p:cNvSpPr>
            <p:nvPr/>
          </p:nvSpPr>
          <p:spPr bwMode="auto">
            <a:xfrm>
              <a:off x="1620" y="3264"/>
              <a:ext cx="120" cy="2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642849" fontAlgn="base">
                <a:spcBef>
                  <a:spcPct val="0"/>
                </a:spcBef>
                <a:spcAft>
                  <a:spcPct val="0"/>
                </a:spcAft>
              </a:pPr>
              <a:endParaRPr lang="fr-FR" sz="3000" dirty="0">
                <a:solidFill>
                  <a:srgbClr val="000000"/>
                </a:solidFill>
                <a:sym typeface="Gill Sans" pitchFamily="-112" charset="0"/>
              </a:endParaRPr>
            </a:p>
          </p:txBody>
        </p:sp>
      </p:grpSp>
      <p:sp>
        <p:nvSpPr>
          <p:cNvPr id="1058819" name="Text Box 29"/>
          <p:cNvSpPr txBox="1">
            <a:spLocks noChangeArrowheads="1"/>
          </p:cNvSpPr>
          <p:nvPr/>
        </p:nvSpPr>
        <p:spPr bwMode="auto">
          <a:xfrm>
            <a:off x="1276946" y="2917776"/>
            <a:ext cx="2191122" cy="101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sym typeface="Gill Sans" pitchFamily="-112" charset="0"/>
              </a:rPr>
              <a:t>2-D diffraction</a:t>
            </a:r>
          </a:p>
        </p:txBody>
      </p:sp>
      <p:sp>
        <p:nvSpPr>
          <p:cNvPr id="1058820" name="Line 30"/>
          <p:cNvSpPr>
            <a:spLocks noChangeShapeType="1"/>
          </p:cNvSpPr>
          <p:nvPr/>
        </p:nvSpPr>
        <p:spPr bwMode="auto">
          <a:xfrm flipH="1">
            <a:off x="1731244" y="775767"/>
            <a:ext cx="1409774" cy="13238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350" tIns="45675" rIns="91350" bIns="45675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58821" name="Line 31"/>
          <p:cNvSpPr>
            <a:spLocks noChangeShapeType="1"/>
          </p:cNvSpPr>
          <p:nvPr/>
        </p:nvSpPr>
        <p:spPr bwMode="auto">
          <a:xfrm flipH="1">
            <a:off x="3122042" y="775767"/>
            <a:ext cx="8930" cy="1228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350" tIns="45675" rIns="91350" bIns="45675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58822" name="Text Box 32"/>
          <p:cNvSpPr txBox="1">
            <a:spLocks noChangeArrowheads="1"/>
          </p:cNvSpPr>
          <p:nvPr/>
        </p:nvSpPr>
        <p:spPr bwMode="auto">
          <a:xfrm>
            <a:off x="2988097" y="404075"/>
            <a:ext cx="838274" cy="58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sym typeface="Gill Sans" pitchFamily="-112" charset="0"/>
              </a:rPr>
              <a:t>Bragg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sym typeface="Gill Sans" pitchFamily="-112" charset="0"/>
              </a:rPr>
              <a:t>Rods</a:t>
            </a:r>
          </a:p>
        </p:txBody>
      </p:sp>
      <p:sp>
        <p:nvSpPr>
          <p:cNvPr id="1058823" name="TextBox 16"/>
          <p:cNvSpPr txBox="1">
            <a:spLocks noChangeArrowheads="1"/>
          </p:cNvSpPr>
          <p:nvPr/>
        </p:nvSpPr>
        <p:spPr bwMode="auto">
          <a:xfrm>
            <a:off x="4323553" y="908595"/>
            <a:ext cx="3519607" cy="116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GIXD from DPPC at the solid-liquid interface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Shadow of beam stop in center,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Shadow of quartz horizon through the middle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Dark ring is scattering from water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sym typeface="Gill Sans" pitchFamily="-112" charset="0"/>
              </a:rPr>
              <a:t>Highlighted diffraction is from lipids</a:t>
            </a:r>
            <a:endParaRPr lang="fr-FR" sz="14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58824" name="TextBox 24"/>
          <p:cNvSpPr txBox="1">
            <a:spLocks noChangeArrowheads="1"/>
          </p:cNvSpPr>
          <p:nvPr/>
        </p:nvSpPr>
        <p:spPr bwMode="auto">
          <a:xfrm>
            <a:off x="395139" y="4329784"/>
            <a:ext cx="8172896" cy="267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Measures in-plane ordered structure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sym typeface="Gill Sans" pitchFamily="-112" charset="0"/>
            </a:endParaRP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  <a:buFont typeface="Arial" pitchFamily="-112" charset="0"/>
              <a:buChar char="•"/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 Lateral packing of alkyl chain (2-D unit cell)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[by position of Bragg peaks]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  <a:buFont typeface="Arial" pitchFamily="-112" charset="0"/>
              <a:buChar char="•"/>
            </a:pPr>
            <a:endParaRPr lang="en-US" sz="1400" b="1" dirty="0">
              <a:solidFill>
                <a:srgbClr val="000000"/>
              </a:solidFill>
              <a:sym typeface="Gill Sans" pitchFamily="-112" charset="0"/>
            </a:endParaRP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  <a:buFont typeface="Arial" pitchFamily="-112" charset="0"/>
              <a:buChar char="•"/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 Chain tilt magnitude and tilt direction relative to unit cell 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[by position of maxima in the Bragg rods]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sym typeface="Gill Sans" pitchFamily="-112" charset="0"/>
            </a:endParaRP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Length of alkyl chain by FWHM of distribution in the Bragg rod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sym typeface="Gill Sans" pitchFamily="-112" charset="0"/>
              </a:rPr>
              <a:t>Lateral coherence length of the scattering domain from FWHM of the Bragg peak</a:t>
            </a: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  <a:buFont typeface="Arial" pitchFamily="-112" charset="0"/>
              <a:buChar char="•"/>
            </a:pPr>
            <a:endParaRPr lang="en-US" sz="1400" b="1" dirty="0">
              <a:solidFill>
                <a:srgbClr val="000000"/>
              </a:solidFill>
              <a:sym typeface="Gill Sans" pitchFamily="-112" charset="0"/>
            </a:endParaRPr>
          </a:p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fr-FR" sz="1400" dirty="0">
              <a:solidFill>
                <a:srgbClr val="000000"/>
              </a:solidFill>
              <a:sym typeface="Gill Sans" pitchFamily="-112" charset="0"/>
            </a:endParaRPr>
          </a:p>
        </p:txBody>
      </p:sp>
      <p:pic>
        <p:nvPicPr>
          <p:cNvPr id="1058825" name="Picture 25" descr="DPPC_schemaitc_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447" y="2780490"/>
            <a:ext cx="4191372" cy="142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V: Polyelectrolyte </a:t>
            </a:r>
            <a:r>
              <a:rPr lang="en-US" sz="5000" dirty="0" err="1" smtClean="0"/>
              <a:t>multilayers</a:t>
            </a:r>
            <a:endParaRPr lang="en-US" sz="5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7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89304"/>
            <a:ext cx="8858250" cy="839391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0044FE"/>
                </a:solidFill>
              </a:rPr>
              <a:t>Polyelectrolyte </a:t>
            </a:r>
            <a:r>
              <a:rPr lang="en-US" sz="3400" dirty="0" err="1" smtClean="0">
                <a:solidFill>
                  <a:srgbClr val="0044FE"/>
                </a:solidFill>
              </a:rPr>
              <a:t>multilayers</a:t>
            </a:r>
            <a:r>
              <a:rPr lang="en-US" sz="3400" dirty="0" smtClean="0">
                <a:solidFill>
                  <a:srgbClr val="0044FE"/>
                </a:solidFill>
              </a:rPr>
              <a:t> (</a:t>
            </a:r>
            <a:r>
              <a:rPr lang="en-US" sz="3400" dirty="0" err="1" smtClean="0">
                <a:solidFill>
                  <a:srgbClr val="0044FE"/>
                </a:solidFill>
              </a:rPr>
              <a:t>LbL</a:t>
            </a:r>
            <a:r>
              <a:rPr lang="en-US" sz="3400" dirty="0" smtClean="0">
                <a:solidFill>
                  <a:srgbClr val="0044FE"/>
                </a:solidFill>
              </a:rPr>
              <a:t>)</a:t>
            </a:r>
          </a:p>
        </p:txBody>
      </p:sp>
      <p:sp>
        <p:nvSpPr>
          <p:cNvPr id="1040388" name="Rectangle 4"/>
          <p:cNvSpPr>
            <a:spLocks/>
          </p:cNvSpPr>
          <p:nvPr/>
        </p:nvSpPr>
        <p:spPr bwMode="auto">
          <a:xfrm>
            <a:off x="3420070" y="3196828"/>
            <a:ext cx="544711" cy="29468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1568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0389" name="Rectangle 5"/>
          <p:cNvSpPr>
            <a:spLocks/>
          </p:cNvSpPr>
          <p:nvPr/>
        </p:nvSpPr>
        <p:spPr bwMode="auto">
          <a:xfrm>
            <a:off x="3482585" y="6313291"/>
            <a:ext cx="267891" cy="312539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1568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12" charset="0"/>
            </a:endParaRPr>
          </a:p>
        </p:txBody>
      </p:sp>
      <p:sp>
        <p:nvSpPr>
          <p:cNvPr id="1040390" name="Rectangle 7"/>
          <p:cNvSpPr>
            <a:spLocks/>
          </p:cNvSpPr>
          <p:nvPr/>
        </p:nvSpPr>
        <p:spPr bwMode="auto">
          <a:xfrm>
            <a:off x="607220" y="1178720"/>
            <a:ext cx="2784947" cy="281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156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Layer-by-Layer method (</a:t>
            </a:r>
            <a:r>
              <a:rPr lang="en-US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LbL</a:t>
            </a:r>
            <a:r>
              <a:rPr lang="en-US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):</a:t>
            </a:r>
          </a:p>
        </p:txBody>
      </p:sp>
      <p:sp>
        <p:nvSpPr>
          <p:cNvPr id="1040391" name="Rectangle 8"/>
          <p:cNvSpPr>
            <a:spLocks/>
          </p:cNvSpPr>
          <p:nvPr/>
        </p:nvSpPr>
        <p:spPr bwMode="auto">
          <a:xfrm>
            <a:off x="5892478" y="1178720"/>
            <a:ext cx="782464" cy="281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156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Dipping:</a:t>
            </a:r>
          </a:p>
        </p:txBody>
      </p:sp>
      <p:pic>
        <p:nvPicPr>
          <p:cNvPr id="1040392" name="Picture 12" descr="Multilay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179" y="1714507"/>
            <a:ext cx="3696891" cy="176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393" name="Rectangle 14"/>
          <p:cNvSpPr>
            <a:spLocks/>
          </p:cNvSpPr>
          <p:nvPr/>
        </p:nvSpPr>
        <p:spPr bwMode="auto">
          <a:xfrm>
            <a:off x="339335" y="3482585"/>
            <a:ext cx="3643313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1568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000000"/>
                </a:solidFill>
                <a:sym typeface="Gill Sans" pitchFamily="-112" charset="0"/>
              </a:rPr>
              <a:t>Decher</a:t>
            </a:r>
            <a:r>
              <a:rPr lang="en-US" sz="1000" dirty="0">
                <a:solidFill>
                  <a:srgbClr val="000000"/>
                </a:solidFill>
                <a:sym typeface="Gill Sans" pitchFamily="-112" charset="0"/>
              </a:rPr>
              <a:t>, G., Science (1997) 277, 1232-1237</a:t>
            </a:r>
            <a:r>
              <a:rPr lang="en-US" sz="1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.</a:t>
            </a:r>
          </a:p>
        </p:txBody>
      </p:sp>
      <p:graphicFrame>
        <p:nvGraphicFramePr>
          <p:cNvPr id="1040386" name="Object 2"/>
          <p:cNvGraphicFramePr>
            <a:graphicFrameLocks noChangeAspect="1"/>
          </p:cNvGraphicFramePr>
          <p:nvPr/>
        </p:nvGraphicFramePr>
        <p:xfrm>
          <a:off x="5000632" y="1768078"/>
          <a:ext cx="2844105" cy="1710035"/>
        </p:xfrm>
        <a:graphic>
          <a:graphicData uri="http://schemas.openxmlformats.org/presentationml/2006/ole">
            <p:oleObj spid="_x0000_s49154" name="Document" r:id="rId4" imgW="2006600" imgH="1206500" progId="Word.Document.12">
              <p:link updateAutomatic="1"/>
            </p:oleObj>
          </a:graphicData>
        </a:graphic>
      </p:graphicFrame>
      <p:sp>
        <p:nvSpPr>
          <p:cNvPr id="1040394" name="Rectangle 8"/>
          <p:cNvSpPr>
            <a:spLocks/>
          </p:cNvSpPr>
          <p:nvPr/>
        </p:nvSpPr>
        <p:spPr bwMode="auto">
          <a:xfrm>
            <a:off x="6179344" y="3911203"/>
            <a:ext cx="830461" cy="281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156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Spraying: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32172" y="4446991"/>
            <a:ext cx="4393406" cy="198239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64191" tIns="32092" rIns="0" bIns="32092" anchor="ctr">
            <a:prstTxWarp prst="textNoShape">
              <a:avLst/>
            </a:prstTxWarp>
          </a:bodyPr>
          <a:lstStyle/>
          <a:p>
            <a:pPr marL="624064" indent="-401178" defTabSz="641925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pitchFamily="-109" charset="0"/>
              <a:buChar char="•"/>
              <a:defRPr/>
            </a:pPr>
            <a:r>
              <a:rPr lang="en-US" sz="1700" kern="0" dirty="0">
                <a:solidFill>
                  <a:srgbClr val="000000"/>
                </a:solidFill>
                <a:sym typeface="Gill Sans" pitchFamily="-109" charset="0"/>
              </a:rPr>
              <a:t>Easy and environment friendly production.</a:t>
            </a:r>
          </a:p>
          <a:p>
            <a:pPr marL="624064" indent="-401178" defTabSz="641925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pitchFamily="-109" charset="0"/>
              <a:buChar char="•"/>
              <a:defRPr/>
            </a:pPr>
            <a:r>
              <a:rPr lang="en-US" sz="1700" dirty="0">
                <a:solidFill>
                  <a:srgbClr val="000000"/>
                </a:solidFill>
                <a:sym typeface="Gill Sans" pitchFamily="-109" charset="0"/>
              </a:rPr>
              <a:t>General applicability to organic, polymeric inorganic and biological materials</a:t>
            </a:r>
            <a:r>
              <a:rPr lang="en-US" sz="1700" kern="0" dirty="0">
                <a:solidFill>
                  <a:srgbClr val="000000"/>
                </a:solidFill>
                <a:sym typeface="Gill Sans" pitchFamily="-109" charset="0"/>
              </a:rPr>
              <a:t>.</a:t>
            </a:r>
          </a:p>
          <a:p>
            <a:pPr marL="624064" indent="-401178" defTabSz="641925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pitchFamily="-109" charset="0"/>
              <a:buChar char="•"/>
              <a:defRPr/>
            </a:pPr>
            <a:r>
              <a:rPr lang="en-US" sz="1700" kern="0" dirty="0">
                <a:solidFill>
                  <a:srgbClr val="000000"/>
                </a:solidFill>
                <a:sym typeface="Gill Sans" pitchFamily="-109" charset="0"/>
              </a:rPr>
              <a:t>Applications: </a:t>
            </a:r>
            <a:r>
              <a:rPr lang="en-US" sz="1700" dirty="0">
                <a:solidFill>
                  <a:srgbClr val="000000"/>
                </a:solidFill>
                <a:sym typeface="Gill Sans" pitchFamily="-109" charset="0"/>
              </a:rPr>
              <a:t>tissue engineering, </a:t>
            </a:r>
            <a:r>
              <a:rPr lang="en-US" sz="1700" dirty="0" err="1">
                <a:solidFill>
                  <a:srgbClr val="000000"/>
                </a:solidFill>
                <a:sym typeface="Gill Sans" pitchFamily="-109" charset="0"/>
              </a:rPr>
              <a:t>biocatalysis</a:t>
            </a:r>
            <a:r>
              <a:rPr lang="en-US" sz="1700" dirty="0">
                <a:solidFill>
                  <a:srgbClr val="000000"/>
                </a:solidFill>
                <a:sym typeface="Gill Sans" pitchFamily="-109" charset="0"/>
              </a:rPr>
              <a:t>, electroluminescent devices, antireflective coatings, corrosion protection, ...</a:t>
            </a:r>
            <a:endParaRPr lang="en-US" sz="1700" kern="0" dirty="0">
              <a:solidFill>
                <a:srgbClr val="000000"/>
              </a:solidFill>
              <a:sym typeface="Gill Sans" pitchFamily="-109" charset="0"/>
            </a:endParaRPr>
          </a:p>
        </p:txBody>
      </p:sp>
      <p:pic>
        <p:nvPicPr>
          <p:cNvPr id="1040396" name="Picture 14" descr="LbLSpraying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9" y="4446986"/>
            <a:ext cx="3885531" cy="185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-15545"/>
            <a:ext cx="8858250" cy="839391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0044FE"/>
                </a:solidFill>
              </a:rPr>
              <a:t>Polyelectrolyte multilayer (</a:t>
            </a:r>
            <a:r>
              <a:rPr lang="en-US" sz="3400" dirty="0" err="1" smtClean="0">
                <a:solidFill>
                  <a:srgbClr val="0044FE"/>
                </a:solidFill>
              </a:rPr>
              <a:t>LbL</a:t>
            </a:r>
            <a:r>
              <a:rPr lang="en-US" sz="3400" dirty="0" smtClean="0">
                <a:solidFill>
                  <a:srgbClr val="0044FE"/>
                </a:solidFill>
              </a:rPr>
              <a:t>)</a:t>
            </a:r>
          </a:p>
        </p:txBody>
      </p:sp>
      <p:sp>
        <p:nvSpPr>
          <p:cNvPr id="917507" name="Rectangle 4"/>
          <p:cNvSpPr>
            <a:spLocks/>
          </p:cNvSpPr>
          <p:nvPr/>
        </p:nvSpPr>
        <p:spPr bwMode="auto">
          <a:xfrm>
            <a:off x="3420070" y="3196828"/>
            <a:ext cx="544711" cy="29468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387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09" charset="0"/>
            </a:endParaRPr>
          </a:p>
        </p:txBody>
      </p:sp>
      <p:sp>
        <p:nvSpPr>
          <p:cNvPr id="917509" name="Rectangle 7"/>
          <p:cNvSpPr>
            <a:spLocks/>
          </p:cNvSpPr>
          <p:nvPr/>
        </p:nvSpPr>
        <p:spPr bwMode="auto">
          <a:xfrm>
            <a:off x="607220" y="1178720"/>
            <a:ext cx="2784947" cy="281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387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Layer-by-Layer method (</a:t>
            </a:r>
            <a:r>
              <a:rPr lang="en-US" dirty="0" err="1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LbL</a:t>
            </a: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):</a:t>
            </a:r>
          </a:p>
        </p:txBody>
      </p:sp>
      <p:sp>
        <p:nvSpPr>
          <p:cNvPr id="917510" name="Rectangle 8"/>
          <p:cNvSpPr>
            <a:spLocks/>
          </p:cNvSpPr>
          <p:nvPr/>
        </p:nvSpPr>
        <p:spPr bwMode="auto">
          <a:xfrm>
            <a:off x="5161360" y="1178720"/>
            <a:ext cx="2244701" cy="281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387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Polymer Conformation:</a:t>
            </a:r>
          </a:p>
        </p:txBody>
      </p:sp>
      <p:pic>
        <p:nvPicPr>
          <p:cNvPr id="917512" name="Picture 12" descr="Multilay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189" y="1714517"/>
            <a:ext cx="3696891" cy="176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7513" name="Picture 13" descr="polymer adsorp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7" y="1553766"/>
            <a:ext cx="3750469" cy="182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15" name="Rectangle 14"/>
          <p:cNvSpPr>
            <a:spLocks/>
          </p:cNvSpPr>
          <p:nvPr/>
        </p:nvSpPr>
        <p:spPr bwMode="auto">
          <a:xfrm>
            <a:off x="348258" y="3500437"/>
            <a:ext cx="3643313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387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solidFill>
                  <a:srgbClr val="000000"/>
                </a:solidFill>
                <a:sym typeface="Gill Sans" pitchFamily="-109" charset="0"/>
              </a:rPr>
              <a:t>Decher</a:t>
            </a:r>
            <a:r>
              <a:rPr lang="en-US" sz="1000" dirty="0">
                <a:solidFill>
                  <a:srgbClr val="000000"/>
                </a:solidFill>
                <a:sym typeface="Gill Sans" pitchFamily="-109" charset="0"/>
              </a:rPr>
              <a:t>, G., Science (1997) 277, 1232-1237</a:t>
            </a:r>
            <a:r>
              <a:rPr lang="en-US" sz="1000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.</a:t>
            </a:r>
          </a:p>
          <a:p>
            <a:pPr defTabSz="642387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sym typeface="Gill Sans" pitchFamily="-109" charset="0"/>
              </a:rPr>
              <a:t>Zhang, H. N., and </a:t>
            </a:r>
            <a:r>
              <a:rPr lang="en-US" sz="1000" dirty="0" err="1">
                <a:solidFill>
                  <a:srgbClr val="000000"/>
                </a:solidFill>
                <a:sym typeface="Gill Sans" pitchFamily="-109" charset="0"/>
              </a:rPr>
              <a:t>Rühe</a:t>
            </a:r>
            <a:r>
              <a:rPr lang="en-US" sz="1000" dirty="0">
                <a:solidFill>
                  <a:srgbClr val="000000"/>
                </a:solidFill>
                <a:sym typeface="Gill Sans" pitchFamily="-109" charset="0"/>
              </a:rPr>
              <a:t>, J., Macromolecules  (2005) 38, 10743-10749</a:t>
            </a:r>
            <a:r>
              <a:rPr lang="en-US" sz="1000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.</a:t>
            </a:r>
          </a:p>
        </p:txBody>
      </p:sp>
      <p:pic>
        <p:nvPicPr>
          <p:cNvPr id="11" name="Image 5" descr="C:\Users\higy\Desktop\Fit provisoire\Fit ZZ-C_h7=3xd7.jpg"/>
          <p:cNvPicPr>
            <a:picLocks noChangeAspect="1" noChangeArrowheads="1"/>
          </p:cNvPicPr>
          <p:nvPr/>
        </p:nvPicPr>
        <p:blipFill>
          <a:blip r:embed="rId4"/>
          <a:srcRect t="1852" b="1111"/>
          <a:stretch>
            <a:fillRect/>
          </a:stretch>
        </p:blipFill>
        <p:spPr bwMode="auto">
          <a:xfrm>
            <a:off x="-18983" y="4508891"/>
            <a:ext cx="3647490" cy="213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/>
          <p:cNvSpPr>
            <a:spLocks/>
          </p:cNvSpPr>
          <p:nvPr/>
        </p:nvSpPr>
        <p:spPr bwMode="auto">
          <a:xfrm>
            <a:off x="277161" y="4002643"/>
            <a:ext cx="335800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58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Specular</a:t>
            </a: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 Neutron </a:t>
            </a: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Reflectivity (D17):</a:t>
            </a:r>
            <a:endParaRPr lang="en-US" dirty="0">
              <a:solidFill>
                <a:srgbClr val="000000"/>
              </a:solidFill>
              <a:ea typeface="Gill Sans" pitchFamily="-109" charset="0"/>
              <a:cs typeface="Gill Sans" pitchFamily="-109" charset="0"/>
              <a:sym typeface="Gill Sans" pitchFamily="-109" charset="0"/>
            </a:endParaRP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1592658" y="4776945"/>
            <a:ext cx="1388565" cy="5902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387" fontAlgn="base">
              <a:spcBef>
                <a:spcPts val="1687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0000FF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Individual layer pair thickness: 2.4 nm</a:t>
            </a:r>
            <a:endParaRPr lang="en-US" sz="1700" dirty="0">
              <a:solidFill>
                <a:srgbClr val="0000FF"/>
              </a:solidFill>
              <a:ea typeface="Gill Sans" pitchFamily="-109" charset="0"/>
              <a:cs typeface="Gill Sans" pitchFamily="-109" charset="0"/>
              <a:sym typeface="Gill Sans" pitchFamily="-109" charset="0"/>
            </a:endParaRP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2057752" y="766903"/>
            <a:ext cx="482854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387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C. </a:t>
            </a:r>
            <a:r>
              <a:rPr lang="en-US" dirty="0" err="1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Higy</a:t>
            </a: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, G. </a:t>
            </a:r>
            <a:r>
              <a:rPr lang="en-US" dirty="0" err="1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Fragneto</a:t>
            </a: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 and G. </a:t>
            </a:r>
            <a:r>
              <a:rPr lang="en-US" dirty="0" err="1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Decher</a:t>
            </a: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, Univ. Strasbourg</a:t>
            </a:r>
            <a:endParaRPr lang="en-US" dirty="0">
              <a:solidFill>
                <a:srgbClr val="000000"/>
              </a:solidFill>
              <a:ea typeface="Gill Sans" pitchFamily="-109" charset="0"/>
              <a:cs typeface="Gill Sans" pitchFamily="-109" charset="0"/>
              <a:sym typeface="Gill Sans" pitchFamily="-109" charset="0"/>
            </a:endParaRPr>
          </a:p>
        </p:txBody>
      </p:sp>
      <p:pic>
        <p:nvPicPr>
          <p:cNvPr id="18" name="Image 9" descr="C:\Users\higy\Desktop\SLDgraphZZ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80" y="4198946"/>
            <a:ext cx="4714875" cy="238311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Rectangle 7"/>
          <p:cNvSpPr>
            <a:spLocks/>
          </p:cNvSpPr>
          <p:nvPr/>
        </p:nvSpPr>
        <p:spPr bwMode="auto">
          <a:xfrm>
            <a:off x="4901587" y="3725644"/>
            <a:ext cx="305514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58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Scattering length density profile:</a:t>
            </a:r>
            <a:endParaRPr lang="en-US" dirty="0">
              <a:solidFill>
                <a:srgbClr val="000000"/>
              </a:solidFill>
              <a:ea typeface="Gill Sans" pitchFamily="-109" charset="0"/>
              <a:cs typeface="Gill Sans" pitchFamily="-109" charset="0"/>
              <a:sym typeface="Gill Sans" pitchFamily="-10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8" y="312546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err="1" smtClean="0"/>
              <a:t>LbL</a:t>
            </a:r>
            <a:endParaRPr lang="en-US" sz="5000" dirty="0" smtClean="0"/>
          </a:p>
        </p:txBody>
      </p:sp>
      <p:sp>
        <p:nvSpPr>
          <p:cNvPr id="1042435" name="Rectangle 4"/>
          <p:cNvSpPr>
            <a:spLocks/>
          </p:cNvSpPr>
          <p:nvPr/>
        </p:nvSpPr>
        <p:spPr bwMode="auto">
          <a:xfrm>
            <a:off x="1357313" y="1339199"/>
            <a:ext cx="60007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783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In case of symmetric in-plane </a:t>
            </a: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disrtibution</a:t>
            </a: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:</a:t>
            </a:r>
          </a:p>
        </p:txBody>
      </p:sp>
      <p:pic>
        <p:nvPicPr>
          <p:cNvPr id="1042436" name="Picture 1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6711"/>
            <a:ext cx="9144000" cy="7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437" name="Rectangle 4"/>
          <p:cNvSpPr>
            <a:spLocks/>
          </p:cNvSpPr>
          <p:nvPr/>
        </p:nvSpPr>
        <p:spPr bwMode="auto">
          <a:xfrm>
            <a:off x="1518047" y="5250656"/>
            <a:ext cx="6000750" cy="399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783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(Debye Function)</a:t>
            </a:r>
          </a:p>
        </p:txBody>
      </p:sp>
      <p:pic>
        <p:nvPicPr>
          <p:cNvPr id="1042438" name="Picture 1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" y="4125516"/>
            <a:ext cx="7768828" cy="79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439" name="Rectangle 4"/>
          <p:cNvSpPr>
            <a:spLocks/>
          </p:cNvSpPr>
          <p:nvPr/>
        </p:nvSpPr>
        <p:spPr bwMode="auto">
          <a:xfrm>
            <a:off x="1571625" y="3428747"/>
            <a:ext cx="60007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783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Mix of </a:t>
            </a: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deuterated</a:t>
            </a: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and </a:t>
            </a: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protonated</a:t>
            </a: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polymers: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9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89301"/>
            <a:ext cx="8858250" cy="839391"/>
          </a:xfrm>
        </p:spPr>
        <p:txBody>
          <a:bodyPr/>
          <a:lstStyle/>
          <a:p>
            <a:pPr eaLnBrk="1" hangingPunct="1"/>
            <a:r>
              <a:rPr lang="en-US" sz="3400" dirty="0" smtClean="0">
                <a:solidFill>
                  <a:srgbClr val="0044FE"/>
                </a:solidFill>
              </a:rPr>
              <a:t>GISANS on thin polymer films</a:t>
            </a:r>
          </a:p>
        </p:txBody>
      </p:sp>
      <p:sp>
        <p:nvSpPr>
          <p:cNvPr id="920582" name="Rectangle 7"/>
          <p:cNvSpPr>
            <a:spLocks/>
          </p:cNvSpPr>
          <p:nvPr/>
        </p:nvSpPr>
        <p:spPr bwMode="auto">
          <a:xfrm>
            <a:off x="1580559" y="1178720"/>
            <a:ext cx="838275" cy="281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16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GISANS:</a:t>
            </a:r>
          </a:p>
        </p:txBody>
      </p:sp>
      <p:sp>
        <p:nvSpPr>
          <p:cNvPr id="920583" name="Rectangle 7"/>
          <p:cNvSpPr>
            <a:spLocks/>
          </p:cNvSpPr>
          <p:nvPr/>
        </p:nvSpPr>
        <p:spPr bwMode="auto">
          <a:xfrm>
            <a:off x="5670725" y="1178699"/>
            <a:ext cx="2067597" cy="2813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16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q</a:t>
            </a:r>
            <a:r>
              <a:rPr lang="en-US" baseline="-25000" dirty="0" err="1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 cut </a:t>
            </a: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at </a:t>
            </a:r>
            <a:r>
              <a:rPr lang="en-US" dirty="0" err="1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Yoneda</a:t>
            </a:r>
            <a:r>
              <a:rPr lang="en-US" dirty="0">
                <a:solidFill>
                  <a:srgbClr val="000000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 peak:</a:t>
            </a:r>
          </a:p>
        </p:txBody>
      </p:sp>
      <p:sp>
        <p:nvSpPr>
          <p:cNvPr id="920584" name="Rectangle 4"/>
          <p:cNvSpPr>
            <a:spLocks/>
          </p:cNvSpPr>
          <p:nvPr/>
        </p:nvSpPr>
        <p:spPr bwMode="auto">
          <a:xfrm>
            <a:off x="1473402" y="5252813"/>
            <a:ext cx="7072313" cy="10604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16" fontAlgn="base">
              <a:spcBef>
                <a:spcPts val="1687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44FE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GISANS on polymer films give us information about:</a:t>
            </a:r>
          </a:p>
          <a:p>
            <a:pPr defTabSz="642816" fontAlgn="base">
              <a:spcBef>
                <a:spcPts val="1687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44FE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The in-plane coil size of mixtures of labeled/unlabeled chains</a:t>
            </a:r>
          </a:p>
          <a:p>
            <a:pPr defTabSz="642816" fontAlgn="base">
              <a:spcBef>
                <a:spcPts val="1687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rgbClr val="0044FE"/>
                </a:solidFill>
                <a:ea typeface="Gill Sans" pitchFamily="-109" charset="0"/>
                <a:cs typeface="Gill Sans" pitchFamily="-109" charset="0"/>
                <a:sym typeface="Gill Sans" pitchFamily="-109" charset="0"/>
              </a:rPr>
              <a:t>The degree of interpenetration of end-labeled polymers</a:t>
            </a:r>
            <a:endParaRPr lang="en-US" dirty="0">
              <a:solidFill>
                <a:srgbClr val="0044FE"/>
              </a:solidFill>
              <a:ea typeface="Gill Sans" pitchFamily="-109" charset="0"/>
              <a:cs typeface="Gill Sans" pitchFamily="-109" charset="0"/>
              <a:sym typeface="Gill Sans" pitchFamily="-109" charset="0"/>
            </a:endParaRPr>
          </a:p>
        </p:txBody>
      </p:sp>
      <p:sp>
        <p:nvSpPr>
          <p:cNvPr id="920585" name="Line 3"/>
          <p:cNvSpPr>
            <a:spLocks noChangeShapeType="1"/>
          </p:cNvSpPr>
          <p:nvPr/>
        </p:nvSpPr>
        <p:spPr bwMode="auto">
          <a:xfrm flipH="1">
            <a:off x="321472" y="5311068"/>
            <a:ext cx="553641" cy="0"/>
          </a:xfrm>
          <a:prstGeom prst="line">
            <a:avLst/>
          </a:prstGeom>
          <a:noFill/>
          <a:ln w="38100">
            <a:solidFill>
              <a:srgbClr val="0044FE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16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sym typeface="Gill Sans" pitchFamily="-109" charset="0"/>
            </a:endParaRPr>
          </a:p>
        </p:txBody>
      </p:sp>
      <p:pic>
        <p:nvPicPr>
          <p:cNvPr id="920586" name="Picture 11" descr="GISANS_3A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734" y="1660922"/>
            <a:ext cx="4089797" cy="25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982266" y="4260252"/>
            <a:ext cx="6858000" cy="83872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64277" tIns="32139" rIns="0" bIns="32139" anchor="ctr">
            <a:prstTxWarp prst="textNoShape">
              <a:avLst/>
            </a:prstTxWarp>
          </a:bodyPr>
          <a:lstStyle/>
          <a:p>
            <a:pPr marL="624928" indent="-401739" defTabSz="642816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pitchFamily="-109" charset="0"/>
              <a:buChar char="•"/>
              <a:defRPr/>
            </a:pPr>
            <a:r>
              <a:rPr lang="en-US" sz="1700" kern="0" dirty="0" smtClean="0">
                <a:solidFill>
                  <a:srgbClr val="000000"/>
                </a:solidFill>
                <a:sym typeface="Gill Sans" pitchFamily="-109" charset="0"/>
              </a:rPr>
              <a:t>GISANS </a:t>
            </a:r>
            <a:r>
              <a:rPr lang="en-US" sz="1700" kern="0" dirty="0">
                <a:solidFill>
                  <a:srgbClr val="000000"/>
                </a:solidFill>
                <a:sym typeface="Gill Sans" pitchFamily="-109" charset="0"/>
              </a:rPr>
              <a:t>reveals that the in-plane radius of gyration is </a:t>
            </a:r>
            <a:r>
              <a:rPr lang="en-US" sz="1700" kern="0" dirty="0" smtClean="0">
                <a:solidFill>
                  <a:srgbClr val="000000"/>
                </a:solidFill>
                <a:sym typeface="Gill Sans" pitchFamily="-109" charset="0"/>
              </a:rPr>
              <a:t>17 </a:t>
            </a:r>
            <a:r>
              <a:rPr lang="en-US" sz="1700" kern="0" dirty="0">
                <a:solidFill>
                  <a:srgbClr val="000000"/>
                </a:solidFill>
                <a:sym typeface="Gill Sans" pitchFamily="-109" charset="0"/>
              </a:rPr>
              <a:t>nm.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418831" y="3378756"/>
            <a:ext cx="1566194" cy="158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 descr="NewResul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80619" y="1334694"/>
            <a:ext cx="4750594" cy="29255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3" grpId="0"/>
      <p:bldP spid="920584" grpId="0"/>
      <p:bldP spid="92058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1. Diffuse Scattering from </a:t>
            </a:r>
            <a:br>
              <a:rPr lang="en-US" sz="5000" dirty="0" smtClean="0"/>
            </a:br>
            <a:r>
              <a:rPr lang="en-US" sz="5000" dirty="0" smtClean="0"/>
              <a:t>Density </a:t>
            </a:r>
            <a:r>
              <a:rPr lang="en-US" sz="5000" dirty="0" err="1" smtClean="0"/>
              <a:t>Inhomogeneities</a:t>
            </a:r>
            <a:endParaRPr lang="en-US" sz="5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VI: Temperature dependent Grazing Incidence Neutron Small Angle Scattering (GISANS) on polymer micelles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Rectangle 4"/>
          <p:cNvSpPr>
            <a:spLocks noChangeArrowheads="1"/>
          </p:cNvSpPr>
          <p:nvPr/>
        </p:nvSpPr>
        <p:spPr bwMode="auto">
          <a:xfrm>
            <a:off x="685354" y="260086"/>
            <a:ext cx="7773293" cy="53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5" rIns="91350" bIns="45675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endParaRPr lang="en-US" sz="3700" dirty="0">
              <a:solidFill>
                <a:srgbClr val="000000"/>
              </a:solidFill>
              <a:sym typeface="Gill Sans" pitchFamily="-112" charset="0"/>
            </a:endParaRPr>
          </a:p>
        </p:txBody>
      </p:sp>
      <p:pic>
        <p:nvPicPr>
          <p:cNvPr id="1050627" name="Picture 5" descr="D:\uni\veroeffentlichungen\jabibochum\marco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922" y="1071570"/>
            <a:ext cx="6552158" cy="50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0628" name="Text Box 6"/>
          <p:cNvSpPr txBox="1">
            <a:spLocks noChangeArrowheads="1"/>
          </p:cNvSpPr>
          <p:nvPr/>
        </p:nvSpPr>
        <p:spPr bwMode="auto">
          <a:xfrm>
            <a:off x="2286000" y="6248557"/>
            <a:ext cx="4647902" cy="55364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91350" tIns="45675" rIns="91350" bIns="45675">
            <a:prstTxWarp prst="textNoShape">
              <a:avLst/>
            </a:prstTxWarp>
            <a:spAutoFit/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GB" sz="3000" dirty="0">
                <a:solidFill>
                  <a:srgbClr val="000000"/>
                </a:solidFill>
                <a:latin typeface="Arial Narrow" pitchFamily="-112" charset="0"/>
                <a:sym typeface="Gill Sans" pitchFamily="-112" charset="0"/>
              </a:rPr>
              <a:t>Hysteresis in temperature.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437562" y="312547"/>
            <a:ext cx="8099227" cy="7590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681" tIns="35681" rIns="35681" bIns="35681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100" dirty="0">
                <a:solidFill>
                  <a:srgbClr val="000000"/>
                </a:solidFill>
                <a:sym typeface="Gill Sans" pitchFamily="-111" charset="0"/>
              </a:rPr>
              <a:t>Crystallisation – P123 (30 %)</a:t>
            </a:r>
            <a:endParaRPr lang="en-US" sz="5000" kern="0" dirty="0">
              <a:solidFill>
                <a:srgbClr val="000000"/>
              </a:solidFill>
              <a:sym typeface="Gill Sans" pitchFamily="-111" charset="0"/>
            </a:endParaRPr>
          </a:p>
        </p:txBody>
      </p:sp>
      <p:sp>
        <p:nvSpPr>
          <p:cNvPr id="1050630" name="Rectangle 3"/>
          <p:cNvSpPr>
            <a:spLocks/>
          </p:cNvSpPr>
          <p:nvPr/>
        </p:nvSpPr>
        <p:spPr bwMode="auto">
          <a:xfrm>
            <a:off x="5857875" y="1446609"/>
            <a:ext cx="2678906" cy="437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fcc</a:t>
            </a:r>
            <a:endParaRPr lang="en-US" sz="26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sp>
        <p:nvSpPr>
          <p:cNvPr id="1050631" name="Rectangle 3"/>
          <p:cNvSpPr>
            <a:spLocks/>
          </p:cNvSpPr>
          <p:nvPr/>
        </p:nvSpPr>
        <p:spPr bwMode="auto">
          <a:xfrm>
            <a:off x="5965031" y="5250658"/>
            <a:ext cx="2678906" cy="437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hcp</a:t>
            </a:r>
            <a:endParaRPr lang="en-US" sz="26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354" y="5965251"/>
            <a:ext cx="101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M. Wolff </a:t>
            </a:r>
            <a:r>
              <a:rPr lang="en-GB" sz="1200" i="1" dirty="0" smtClean="0"/>
              <a:t>et al.</a:t>
            </a:r>
            <a:endParaRPr lang="en-GB" sz="1200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VII: Grazing Incident Neutron Diffraction (GIND) at the silicon/hexadecane interface?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/>
          </p:cNvSpPr>
          <p:nvPr/>
        </p:nvSpPr>
        <p:spPr bwMode="auto">
          <a:xfrm>
            <a:off x="553641" y="1259086"/>
            <a:ext cx="2848570" cy="1009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Comparison of the scattering cross sections of the materials involved:</a:t>
            </a:r>
          </a:p>
        </p:txBody>
      </p:sp>
      <p:pic>
        <p:nvPicPr>
          <p:cNvPr id="1062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4386" y="1214438"/>
            <a:ext cx="4281785" cy="1107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62916" name="Rectangle 4"/>
          <p:cNvSpPr>
            <a:spLocks/>
          </p:cNvSpPr>
          <p:nvPr/>
        </p:nvSpPr>
        <p:spPr bwMode="auto">
          <a:xfrm>
            <a:off x="4679156" y="2477988"/>
            <a:ext cx="4179094" cy="821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Silicon substrate: 70*70*10 mm</a:t>
            </a:r>
            <a:r>
              <a:rPr lang="en-US" sz="1700" baseline="32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3</a:t>
            </a:r>
          </a:p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Cone diameter: 50 mm</a:t>
            </a:r>
            <a:endParaRPr lang="en-US" sz="1700" baseline="320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Beam size: 40*1 mm</a:t>
            </a:r>
            <a:r>
              <a:rPr lang="en-US" sz="1700" baseline="32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2</a:t>
            </a:r>
          </a:p>
        </p:txBody>
      </p:sp>
      <p:sp>
        <p:nvSpPr>
          <p:cNvPr id="1062917" name="Rectangle 5"/>
          <p:cNvSpPr>
            <a:spLocks/>
          </p:cNvSpPr>
          <p:nvPr/>
        </p:nvSpPr>
        <p:spPr bwMode="auto">
          <a:xfrm>
            <a:off x="607219" y="3464719"/>
            <a:ext cx="3205758" cy="8304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Lucida Grande" pitchFamily="-112" charset="0"/>
                <a:cs typeface="Lucida Grande" pitchFamily="-112" charset="0"/>
                <a:sym typeface="Gill Sans" pitchFamily="-112" charset="0"/>
              </a:rPr>
              <a:t>For a big incident angle </a:t>
            </a:r>
            <a:r>
              <a:rPr lang="en-US" sz="1700" dirty="0" err="1">
                <a:solidFill>
                  <a:srgbClr val="000000"/>
                </a:solidFill>
                <a:ea typeface="Lucida Grande" pitchFamily="-112" charset="0"/>
                <a:cs typeface="Lucida Grande" pitchFamily="-112" charset="0"/>
                <a:sym typeface="Gill Sans" pitchFamily="-112" charset="0"/>
              </a:rPr>
              <a:t>θ</a:t>
            </a:r>
            <a:r>
              <a:rPr lang="en-US" sz="1700" baseline="-60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</a:t>
            </a:r>
            <a:r>
              <a:rPr lang="en-US" sz="1700" baseline="32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= 0.3˚</a:t>
            </a:r>
          </a:p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(Penetration depth 8000 Å): </a:t>
            </a:r>
            <a:endParaRPr lang="en-US" sz="1700" baseline="320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pic>
        <p:nvPicPr>
          <p:cNvPr id="10629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8738" y="3942457"/>
            <a:ext cx="3868787" cy="1875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62919" name="Rectangle 7"/>
          <p:cNvSpPr>
            <a:spLocks/>
          </p:cNvSpPr>
          <p:nvPr/>
        </p:nvSpPr>
        <p:spPr bwMode="auto">
          <a:xfrm>
            <a:off x="607219" y="4947048"/>
            <a:ext cx="3205758" cy="8304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Lucida Grande" pitchFamily="-112" charset="0"/>
                <a:cs typeface="Lucida Grande" pitchFamily="-112" charset="0"/>
                <a:sym typeface="Gill Sans" pitchFamily="-112" charset="0"/>
              </a:rPr>
              <a:t>For a small incident angle </a:t>
            </a:r>
            <a:r>
              <a:rPr lang="en-US" sz="1700" dirty="0" err="1">
                <a:solidFill>
                  <a:srgbClr val="000000"/>
                </a:solidFill>
                <a:ea typeface="Lucida Grande" pitchFamily="-112" charset="0"/>
                <a:cs typeface="Lucida Grande" pitchFamily="-112" charset="0"/>
                <a:sym typeface="Gill Sans" pitchFamily="-112" charset="0"/>
              </a:rPr>
              <a:t>θ</a:t>
            </a:r>
            <a:r>
              <a:rPr lang="en-US" sz="1700" baseline="-60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i</a:t>
            </a:r>
            <a:r>
              <a:rPr lang="en-US" sz="1700" baseline="32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= 0.1˚</a:t>
            </a:r>
          </a:p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(Penetration depth 34 Å): </a:t>
            </a:r>
            <a:endParaRPr lang="en-US" sz="1700" baseline="320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pic>
        <p:nvPicPr>
          <p:cNvPr id="106292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533808"/>
            <a:ext cx="3536156" cy="5123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6292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5508" y="4205884"/>
            <a:ext cx="1619622" cy="4464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6292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0868" y="5822156"/>
            <a:ext cx="2098477" cy="447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62923" name="Rectangle 11"/>
          <p:cNvSpPr>
            <a:spLocks/>
          </p:cNvSpPr>
          <p:nvPr/>
        </p:nvSpPr>
        <p:spPr bwMode="auto">
          <a:xfrm>
            <a:off x="5206008" y="6049872"/>
            <a:ext cx="3116461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* L.G. </a:t>
            </a:r>
            <a:r>
              <a:rPr lang="en-US" sz="10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Parratt</a:t>
            </a:r>
            <a:r>
              <a:rPr lang="en-US" sz="1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, Phys. Rev. 359 (95) 1954.</a:t>
            </a:r>
          </a:p>
        </p:txBody>
      </p:sp>
      <p:sp>
        <p:nvSpPr>
          <p:cNvPr id="1062924" name="Rectangle 1"/>
          <p:cNvSpPr>
            <a:spLocks noGrp="1" noChangeArrowheads="1"/>
          </p:cNvSpPr>
          <p:nvPr>
            <p:ph type="title"/>
          </p:nvPr>
        </p:nvSpPr>
        <p:spPr>
          <a:xfrm>
            <a:off x="437563" y="312548"/>
            <a:ext cx="8099227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Penetration Depth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73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32" y="1107281"/>
            <a:ext cx="4799707" cy="12412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17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9891" y="4098727"/>
            <a:ext cx="4191372" cy="2589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173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3336" y="228600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17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3867" y="973336"/>
            <a:ext cx="3571875" cy="2589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41734" name="Rectangle 5"/>
          <p:cNvSpPr>
            <a:spLocks/>
          </p:cNvSpPr>
          <p:nvPr/>
        </p:nvSpPr>
        <p:spPr bwMode="auto">
          <a:xfrm>
            <a:off x="697633" y="5213895"/>
            <a:ext cx="711583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ea typeface="Gill Sans" pitchFamily="-112" charset="0"/>
                <a:cs typeface="Gill Sans" pitchFamily="-112" charset="0"/>
              </a:rPr>
              <a:t>Silicon crystal</a:t>
            </a:r>
          </a:p>
        </p:txBody>
      </p:sp>
      <p:sp>
        <p:nvSpPr>
          <p:cNvPr id="841735" name="Rectangle 6"/>
          <p:cNvSpPr>
            <a:spLocks/>
          </p:cNvSpPr>
          <p:nvPr/>
        </p:nvSpPr>
        <p:spPr bwMode="auto">
          <a:xfrm>
            <a:off x="3839766" y="5017442"/>
            <a:ext cx="714276" cy="15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ea typeface="Gill Sans" pitchFamily="-112" charset="0"/>
                <a:cs typeface="Gill Sans" pitchFamily="-112" charset="0"/>
              </a:rPr>
              <a:t>Spinning cone</a:t>
            </a:r>
          </a:p>
        </p:txBody>
      </p:sp>
      <p:sp>
        <p:nvSpPr>
          <p:cNvPr id="841736" name="Line 7"/>
          <p:cNvSpPr>
            <a:spLocks noChangeShapeType="1"/>
          </p:cNvSpPr>
          <p:nvPr/>
        </p:nvSpPr>
        <p:spPr bwMode="auto">
          <a:xfrm flipH="1">
            <a:off x="1491258" y="5098852"/>
            <a:ext cx="508992" cy="187523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1737" name="Line 8"/>
          <p:cNvSpPr>
            <a:spLocks noChangeShapeType="1"/>
          </p:cNvSpPr>
          <p:nvPr/>
        </p:nvSpPr>
        <p:spPr bwMode="auto">
          <a:xfrm>
            <a:off x="3143250" y="4777383"/>
            <a:ext cx="660797" cy="321469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1738" name="Rectangle 9"/>
          <p:cNvSpPr>
            <a:spLocks/>
          </p:cNvSpPr>
          <p:nvPr/>
        </p:nvSpPr>
        <p:spPr bwMode="auto">
          <a:xfrm>
            <a:off x="142875" y="98226"/>
            <a:ext cx="8858250" cy="839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400" dirty="0">
                <a:solidFill>
                  <a:srgbClr val="0044FE"/>
                </a:solidFill>
                <a:ea typeface="Gill Sans" pitchFamily="-112" charset="0"/>
                <a:cs typeface="Gill Sans" pitchFamily="-112" charset="0"/>
              </a:rPr>
              <a:t>Grazing incidence neutron diffraction</a:t>
            </a:r>
          </a:p>
        </p:txBody>
      </p:sp>
      <p:sp>
        <p:nvSpPr>
          <p:cNvPr id="841739" name="Rectangle 10"/>
          <p:cNvSpPr>
            <a:spLocks/>
          </p:cNvSpPr>
          <p:nvPr/>
        </p:nvSpPr>
        <p:spPr bwMode="auto">
          <a:xfrm>
            <a:off x="5592217" y="3811652"/>
            <a:ext cx="2430985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ea typeface="Gill Sans" pitchFamily="-112" charset="0"/>
                <a:cs typeface="Gill Sans" pitchFamily="-112" charset="0"/>
              </a:rPr>
              <a:t>Hexadecane/solid interface:</a:t>
            </a:r>
          </a:p>
        </p:txBody>
      </p:sp>
      <p:sp>
        <p:nvSpPr>
          <p:cNvPr id="841740" name="Line 11"/>
          <p:cNvSpPr>
            <a:spLocks noChangeShapeType="1"/>
          </p:cNvSpPr>
          <p:nvPr/>
        </p:nvSpPr>
        <p:spPr bwMode="auto">
          <a:xfrm flipH="1">
            <a:off x="7258720" y="4460379"/>
            <a:ext cx="607219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1741" name="Rectangle 12"/>
          <p:cNvSpPr>
            <a:spLocks/>
          </p:cNvSpPr>
          <p:nvPr/>
        </p:nvSpPr>
        <p:spPr bwMode="auto">
          <a:xfrm>
            <a:off x="6215063" y="4334798"/>
            <a:ext cx="92333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Gill Sans" pitchFamily="-112" charset="0"/>
                <a:cs typeface="Gill Sans" pitchFamily="-112" charset="0"/>
              </a:rPr>
              <a:t>Crystal peak</a:t>
            </a:r>
          </a:p>
        </p:txBody>
      </p:sp>
      <p:sp>
        <p:nvSpPr>
          <p:cNvPr id="841742" name="Rectangle 13"/>
          <p:cNvSpPr>
            <a:spLocks/>
          </p:cNvSpPr>
          <p:nvPr/>
        </p:nvSpPr>
        <p:spPr bwMode="auto">
          <a:xfrm>
            <a:off x="660797" y="5826621"/>
            <a:ext cx="4045148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0044FE"/>
                </a:solidFill>
                <a:ea typeface="Gill Sans" pitchFamily="-112" charset="0"/>
                <a:cs typeface="Gill Sans" pitchFamily="-112" charset="0"/>
              </a:rPr>
              <a:t>GIND on solid/liquid interfaces not possible yet.</a:t>
            </a:r>
          </a:p>
        </p:txBody>
      </p:sp>
      <p:sp>
        <p:nvSpPr>
          <p:cNvPr id="841743" name="Line 14"/>
          <p:cNvSpPr>
            <a:spLocks noChangeShapeType="1"/>
          </p:cNvSpPr>
          <p:nvPr/>
        </p:nvSpPr>
        <p:spPr bwMode="auto">
          <a:xfrm flipH="1">
            <a:off x="169664" y="6259711"/>
            <a:ext cx="464344" cy="0"/>
          </a:xfrm>
          <a:prstGeom prst="line">
            <a:avLst/>
          </a:prstGeom>
          <a:noFill/>
          <a:ln w="38100">
            <a:solidFill>
              <a:srgbClr val="0044FE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3142959" y="6536392"/>
            <a:ext cx="3133646" cy="1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4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Wolff </a:t>
            </a:r>
            <a:r>
              <a:rPr lang="en-US" sz="1200" i="1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et al.</a:t>
            </a:r>
            <a:r>
              <a:rPr lang="en-US" sz="12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,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J. Phys: Cond. Matt. </a:t>
            </a:r>
            <a:r>
              <a:rPr lang="en-US" sz="1200" b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23</a:t>
            </a:r>
            <a:r>
              <a:rPr lang="en-US" sz="12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(184102) 2011.</a:t>
            </a:r>
            <a:endParaRPr lang="en-US" sz="1200" dirty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7219" y="2571750"/>
            <a:ext cx="7831336" cy="3786188"/>
          </a:xfrm>
        </p:spPr>
        <p:txBody>
          <a:bodyPr/>
          <a:lstStyle/>
          <a:p>
            <a:pPr marL="622824" eaLnBrk="1" hangingPunct="1"/>
            <a:endParaRPr lang="en-US" sz="1700" dirty="0" smtClean="0"/>
          </a:p>
          <a:p>
            <a:pPr marL="622824" eaLnBrk="1" hangingPunct="1"/>
            <a:r>
              <a:rPr lang="en-US" sz="2100" dirty="0" smtClean="0"/>
              <a:t>M. Wolff, A. </a:t>
            </a:r>
            <a:r>
              <a:rPr lang="en-US" sz="2100" dirty="0" err="1" smtClean="0"/>
              <a:t>Magerl</a:t>
            </a:r>
            <a:r>
              <a:rPr lang="en-US" sz="2100" dirty="0" smtClean="0"/>
              <a:t>, H. </a:t>
            </a:r>
            <a:r>
              <a:rPr lang="en-US" sz="2100" dirty="0" err="1" smtClean="0"/>
              <a:t>Zabel</a:t>
            </a:r>
            <a:r>
              <a:rPr lang="en-US" sz="2100" dirty="0" smtClean="0"/>
              <a:t>, </a:t>
            </a:r>
            <a:r>
              <a:rPr lang="en-US" sz="2100" i="1" dirty="0" smtClean="0"/>
              <a:t>The European Physical Journal E. </a:t>
            </a:r>
            <a:r>
              <a:rPr lang="en-US" sz="2100" dirty="0" smtClean="0"/>
              <a:t>vol. 16, no. 2, pp.141-145, 2005</a:t>
            </a:r>
          </a:p>
          <a:p>
            <a:pPr marL="622824" eaLnBrk="1" hangingPunct="1"/>
            <a:r>
              <a:rPr lang="en-US" sz="2100" dirty="0" smtClean="0"/>
              <a:t>J. </a:t>
            </a:r>
            <a:r>
              <a:rPr lang="en-US" sz="2100" dirty="0" err="1" smtClean="0"/>
              <a:t>Daillant</a:t>
            </a:r>
            <a:r>
              <a:rPr lang="en-US" sz="2100" dirty="0" smtClean="0"/>
              <a:t>, A. </a:t>
            </a:r>
            <a:r>
              <a:rPr lang="en-US" sz="2100" dirty="0" err="1" smtClean="0"/>
              <a:t>Gibauld</a:t>
            </a:r>
            <a:r>
              <a:rPr lang="en-US" sz="2100" dirty="0" smtClean="0"/>
              <a:t> eds., </a:t>
            </a:r>
            <a:r>
              <a:rPr lang="en-US" sz="2100" i="1" dirty="0" smtClean="0"/>
              <a:t>X-Ray and Neutron Reflectivity – Principles and Applications. </a:t>
            </a:r>
            <a:r>
              <a:rPr lang="en-US" sz="2100" dirty="0" err="1" smtClean="0"/>
              <a:t>Vol</a:t>
            </a:r>
            <a:r>
              <a:rPr lang="en-US" sz="2100" dirty="0" smtClean="0"/>
              <a:t> 770 Springer, 2009</a:t>
            </a:r>
          </a:p>
          <a:p>
            <a:pPr marL="622824" eaLnBrk="1" hangingPunct="1"/>
            <a:endParaRPr lang="en-US" sz="2100" dirty="0" smtClean="0"/>
          </a:p>
          <a:p>
            <a:pPr marL="622824" eaLnBrk="1" hangingPunct="1"/>
            <a:endParaRPr lang="en-US" sz="2100" dirty="0" smtClean="0"/>
          </a:p>
          <a:p>
            <a:pPr marL="622824" eaLnBrk="1" hangingPunct="1"/>
            <a:endParaRPr lang="en-US" sz="2100" dirty="0" smtClean="0"/>
          </a:p>
          <a:p>
            <a:pPr marL="622824" eaLnBrk="1" hangingPunct="1"/>
            <a:endParaRPr lang="en-US" sz="2100" dirty="0" smtClean="0"/>
          </a:p>
        </p:txBody>
      </p:sp>
      <p:sp>
        <p:nvSpPr>
          <p:cNvPr id="1063939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1" y="312539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References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2" y="312540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Perturbed step potential</a:t>
            </a:r>
          </a:p>
        </p:txBody>
      </p:sp>
      <p:pic>
        <p:nvPicPr>
          <p:cNvPr id="922628" name="Picture 1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954" y="1740173"/>
            <a:ext cx="2928938" cy="36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30" name="Rectangle 4"/>
          <p:cNvSpPr>
            <a:spLocks/>
          </p:cNvSpPr>
          <p:nvPr/>
        </p:nvSpPr>
        <p:spPr bwMode="auto">
          <a:xfrm>
            <a:off x="232172" y="5064554"/>
            <a:ext cx="849213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1</a:t>
            </a:r>
            <a:r>
              <a:rPr lang="en-US" sz="2600" baseline="30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st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order perturbation theory (validity: |</a:t>
            </a:r>
            <a:r>
              <a:rPr lang="en-US" sz="2200" dirty="0" err="1" smtClean="0">
                <a:solidFill>
                  <a:srgbClr val="000000"/>
                </a:solidFill>
                <a:latin typeface="Lucida Grande" pitchFamily="-112" charset="0"/>
                <a:ea typeface="Lucida Grande" pitchFamily="-112" charset="0"/>
                <a:cs typeface="Lucida Grande" pitchFamily="-112" charset="0"/>
                <a:sym typeface="Gill Sans" pitchFamily="-112" charset="0"/>
              </a:rPr>
              <a:t>σ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q</a:t>
            </a:r>
            <a:r>
              <a:rPr lang="en-US" sz="2600" baseline="-250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z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|&lt;&lt;1):</a:t>
            </a:r>
          </a:p>
        </p:txBody>
      </p:sp>
      <p:pic>
        <p:nvPicPr>
          <p:cNvPr id="922631" name="Picture 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8199" y="5715001"/>
            <a:ext cx="7018734" cy="36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32" name="Picture 8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9609" y="6268641"/>
            <a:ext cx="2437805" cy="45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inhaSketchRoughness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656" y="3214494"/>
            <a:ext cx="2750344" cy="1623830"/>
          </a:xfrm>
          <a:prstGeom prst="rect">
            <a:avLst/>
          </a:prstGeom>
        </p:spPr>
      </p:pic>
      <p:sp>
        <p:nvSpPr>
          <p:cNvPr id="922627" name="Rectangle 4"/>
          <p:cNvSpPr>
            <a:spLocks/>
          </p:cNvSpPr>
          <p:nvPr/>
        </p:nvSpPr>
        <p:spPr bwMode="auto">
          <a:xfrm>
            <a:off x="232172" y="2561199"/>
            <a:ext cx="8492133" cy="800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Time reversed complete solution of step potential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(orthogonal complement to </a:t>
            </a:r>
            <a:r>
              <a:rPr lang="en-US" sz="2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Gill Sans" pitchFamily="-112" charset="0"/>
              </a:rPr>
              <a:t>Ψ</a:t>
            </a:r>
            <a:r>
              <a:rPr lang="en-US" sz="2600" baseline="-25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1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):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53641" y="3681265"/>
            <a:ext cx="5425266" cy="8728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2" y="312540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Perturbed step potential</a:t>
            </a:r>
          </a:p>
        </p:txBody>
      </p:sp>
      <p:sp>
        <p:nvSpPr>
          <p:cNvPr id="924675" name="Rectangle 4"/>
          <p:cNvSpPr>
            <a:spLocks/>
          </p:cNvSpPr>
          <p:nvPr/>
        </p:nvSpPr>
        <p:spPr bwMode="auto">
          <a:xfrm>
            <a:off x="178594" y="1119561"/>
            <a:ext cx="5089922" cy="400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With Fermi’s golden rule:</a:t>
            </a:r>
          </a:p>
        </p:txBody>
      </p:sp>
      <p:pic>
        <p:nvPicPr>
          <p:cNvPr id="924676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226" y="1768078"/>
            <a:ext cx="8920758" cy="86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67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3829" y="6107906"/>
            <a:ext cx="2241352" cy="401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4678" name="Rectangle 2"/>
          <p:cNvSpPr>
            <a:spLocks/>
          </p:cNvSpPr>
          <p:nvPr/>
        </p:nvSpPr>
        <p:spPr bwMode="auto">
          <a:xfrm>
            <a:off x="99555" y="6099840"/>
            <a:ext cx="1629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For </a:t>
            </a:r>
            <a:r>
              <a:rPr lang="en-US" sz="26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q</a:t>
            </a:r>
            <a:r>
              <a:rPr lang="en-US" sz="2600" baseline="-6000" dirty="0" err="1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z</a:t>
            </a: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&gt; q</a:t>
            </a:r>
            <a:r>
              <a:rPr lang="en-US" sz="2600" baseline="-60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c</a:t>
            </a:r>
            <a:r>
              <a:rPr lang="en-US" sz="2600" dirty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:</a:t>
            </a:r>
          </a:p>
        </p:txBody>
      </p:sp>
      <p:sp>
        <p:nvSpPr>
          <p:cNvPr id="924679" name="Rectangle 4"/>
          <p:cNvSpPr>
            <a:spLocks/>
          </p:cNvSpPr>
          <p:nvPr/>
        </p:nvSpPr>
        <p:spPr bwMode="auto">
          <a:xfrm>
            <a:off x="4054078" y="6102630"/>
            <a:ext cx="508992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i="1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R</a:t>
            </a:r>
            <a:r>
              <a:rPr lang="en-US" sz="2600" i="1" baseline="-250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F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: Fresnel reflectivity</a:t>
            </a:r>
            <a:endParaRPr lang="en-US" sz="2600" i="1" dirty="0" smtClean="0">
              <a:solidFill>
                <a:srgbClr val="000000"/>
              </a:solidFill>
              <a:ea typeface="Gill Sans" pitchFamily="-112" charset="0"/>
              <a:cs typeface="Gill Sans" pitchFamily="-112" charset="0"/>
              <a:sym typeface="Gill Sans" pitchFamily="-112" charset="0"/>
            </a:endParaRPr>
          </a:p>
        </p:txBody>
      </p:sp>
      <p:sp>
        <p:nvSpPr>
          <p:cNvPr id="924680" name="Rectangle 4"/>
          <p:cNvSpPr>
            <a:spLocks/>
          </p:cNvSpPr>
          <p:nvPr/>
        </p:nvSpPr>
        <p:spPr bwMode="auto">
          <a:xfrm>
            <a:off x="0" y="5459389"/>
            <a:ext cx="5089922" cy="400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Specular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part:</a:t>
            </a:r>
          </a:p>
        </p:txBody>
      </p:sp>
      <p:pic>
        <p:nvPicPr>
          <p:cNvPr id="924681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6671" y="3053954"/>
            <a:ext cx="7201793" cy="198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2" y="312540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Perturbed step potential</a:t>
            </a:r>
          </a:p>
        </p:txBody>
      </p:sp>
      <p:sp>
        <p:nvSpPr>
          <p:cNvPr id="924680" name="Rectangle 4"/>
          <p:cNvSpPr>
            <a:spLocks/>
          </p:cNvSpPr>
          <p:nvPr/>
        </p:nvSpPr>
        <p:spPr bwMode="auto">
          <a:xfrm>
            <a:off x="0" y="1286180"/>
            <a:ext cx="296465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Off-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specular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part: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6485" y="1875234"/>
            <a:ext cx="6076185" cy="91082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2906" y="3000375"/>
            <a:ext cx="7715613" cy="88653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46484" y="4449420"/>
            <a:ext cx="1714500" cy="1792432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536031" y="4329378"/>
            <a:ext cx="6375797" cy="706967"/>
          </a:xfrm>
          <a:prstGeom prst="rect">
            <a:avLst/>
          </a:prstGeom>
        </p:spPr>
      </p:pic>
      <p:pic>
        <p:nvPicPr>
          <p:cNvPr id="16" name="Picture 15" descr="IslandDWBA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0344" y="5235195"/>
            <a:ext cx="5801507" cy="1569227"/>
          </a:xfrm>
          <a:prstGeom prst="rect">
            <a:avLst/>
          </a:prstGeom>
        </p:spPr>
      </p:pic>
      <p:pic>
        <p:nvPicPr>
          <p:cNvPr id="17" name="Picture 16" descr="SinhaSketchRoughness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4297" y="4973078"/>
            <a:ext cx="2857500" cy="16870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402419" y="5452612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43335" y="5447725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38151" y="5452612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584176" y="5452612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1"/>
          <p:cNvSpPr>
            <a:spLocks noGrp="1" noChangeArrowheads="1"/>
          </p:cNvSpPr>
          <p:nvPr>
            <p:ph type="title"/>
          </p:nvPr>
        </p:nvSpPr>
        <p:spPr>
          <a:xfrm>
            <a:off x="258962" y="312540"/>
            <a:ext cx="8304609" cy="759023"/>
          </a:xfrm>
        </p:spPr>
        <p:txBody>
          <a:bodyPr/>
          <a:lstStyle/>
          <a:p>
            <a:pPr eaLnBrk="1" hangingPunct="1"/>
            <a:r>
              <a:rPr lang="en-US" sz="5000" dirty="0" smtClean="0"/>
              <a:t>Density </a:t>
            </a:r>
            <a:r>
              <a:rPr lang="en-US" sz="5000" dirty="0" err="1" smtClean="0"/>
              <a:t>inhomogeneities</a:t>
            </a:r>
            <a:endParaRPr lang="en-US" sz="5000" dirty="0" smtClean="0"/>
          </a:p>
        </p:txBody>
      </p:sp>
      <p:sp>
        <p:nvSpPr>
          <p:cNvPr id="924680" name="Rectangle 4"/>
          <p:cNvSpPr>
            <a:spLocks/>
          </p:cNvSpPr>
          <p:nvPr/>
        </p:nvSpPr>
        <p:spPr bwMode="auto">
          <a:xfrm>
            <a:off x="0" y="1286180"/>
            <a:ext cx="296465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Off-</a:t>
            </a:r>
            <a:r>
              <a:rPr lang="en-US" sz="2600" dirty="0" err="1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specular</a:t>
            </a: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 part: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6484" y="4449420"/>
            <a:ext cx="1714500" cy="17924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402419" y="5452612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43335" y="5447725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38151" y="5452612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584176" y="5452612"/>
            <a:ext cx="582606" cy="3145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11" charset="0"/>
              <a:ea typeface="ヒラギノ角ゴ ProN W3" pitchFamily="-111" charset="-128"/>
              <a:cs typeface="ヒラギノ角ゴ ProN W3" pitchFamily="-111" charset="-128"/>
              <a:sym typeface="Gill Sans" pitchFamily="-111" charset="0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85025" y="2881313"/>
            <a:ext cx="2425700" cy="635000"/>
          </a:xfrm>
          <a:prstGeom prst="rect">
            <a:avLst/>
          </a:prstGeom>
        </p:spPr>
      </p:pic>
      <p:sp>
        <p:nvSpPr>
          <p:cNvPr id="22" name="Rectangle 4"/>
          <p:cNvSpPr>
            <a:spLocks/>
          </p:cNvSpPr>
          <p:nvPr/>
        </p:nvSpPr>
        <p:spPr bwMode="auto">
          <a:xfrm>
            <a:off x="94140" y="2953089"/>
            <a:ext cx="34014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ea typeface="Gill Sans" pitchFamily="-112" charset="0"/>
                <a:cs typeface="Gill Sans" pitchFamily="-112" charset="0"/>
                <a:sym typeface="Gill Sans" pitchFamily="-112" charset="0"/>
              </a:rPr>
              <a:t>(Particle) Form factor:</a:t>
            </a:r>
          </a:p>
        </p:txBody>
      </p:sp>
      <p:pic>
        <p:nvPicPr>
          <p:cNvPr id="23" name="Picture 22" descr="Inhomogeneities.tif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5241" y="3777760"/>
            <a:ext cx="5053087" cy="292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83353" y="1904490"/>
            <a:ext cx="8547100" cy="71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1"/>
          <p:cNvSpPr>
            <a:spLocks noGrp="1" noChangeArrowheads="1"/>
          </p:cNvSpPr>
          <p:nvPr>
            <p:ph type="title"/>
          </p:nvPr>
        </p:nvSpPr>
        <p:spPr>
          <a:xfrm>
            <a:off x="-17859" y="2455664"/>
            <a:ext cx="9170789" cy="1937742"/>
          </a:xfrm>
        </p:spPr>
        <p:txBody>
          <a:bodyPr/>
          <a:lstStyle/>
          <a:p>
            <a:pPr eaLnBrk="1" hangingPunct="1"/>
            <a:r>
              <a:rPr lang="en-US" sz="5000" dirty="0" smtClean="0"/>
              <a:t>Example I: </a:t>
            </a:r>
            <a:r>
              <a:rPr lang="en-US" sz="5000" i="1" dirty="0" smtClean="0"/>
              <a:t>In situ </a:t>
            </a:r>
            <a:r>
              <a:rPr lang="en-US" sz="5000" dirty="0" smtClean="0"/>
              <a:t>GIXD from metal </a:t>
            </a:r>
            <a:r>
              <a:rPr lang="en-US" sz="5000" dirty="0" err="1" smtClean="0"/>
              <a:t>nano</a:t>
            </a:r>
            <a:r>
              <a:rPr lang="en-US" sz="5000" dirty="0" smtClean="0"/>
              <a:t>-island growth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4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2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087"/>
      </a:accent1>
      <a:accent2>
        <a:srgbClr val="333399"/>
      </a:accent2>
      <a:accent3>
        <a:srgbClr val="FFFFFF"/>
      </a:accent3>
      <a:accent4>
        <a:srgbClr val="000000"/>
      </a:accent4>
      <a:accent5>
        <a:srgbClr val="FCF6C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087"/>
      </a:accent1>
      <a:accent2>
        <a:srgbClr val="333399"/>
      </a:accent2>
      <a:accent3>
        <a:srgbClr val="FFFFFF"/>
      </a:accent3>
      <a:accent4>
        <a:srgbClr val="000000"/>
      </a:accent4>
      <a:accent5>
        <a:srgbClr val="FCF6C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11" charset="0"/>
            <a:ea typeface="ヒラギノ角ゴ ProN W3" pitchFamily="-111" charset="-128"/>
            <a:cs typeface="ヒラギノ角ゴ ProN W3" pitchFamily="-111" charset="-128"/>
            <a:sym typeface="Gill Sans" pitchFamily="-111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2207</Words>
  <Application>Microsoft Macintosh PowerPoint</Application>
  <PresentationFormat>On-screen Show (4:3)</PresentationFormat>
  <Paragraphs>317</Paragraphs>
  <Slides>45</Slides>
  <Notes>14</Notes>
  <HiddenSlides>2</HiddenSlides>
  <MMClips>0</MMClips>
  <ScaleCrop>false</ScaleCrop>
  <HeadingPairs>
    <vt:vector size="8" baseType="variant">
      <vt:variant>
        <vt:lpstr>Design Template</vt:lpstr>
      </vt:variant>
      <vt:variant>
        <vt:i4>9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2_Title &amp; Bullets</vt:lpstr>
      <vt:lpstr>44_Title - Top</vt:lpstr>
      <vt:lpstr>42_Title - Top</vt:lpstr>
      <vt:lpstr>Title - Top</vt:lpstr>
      <vt:lpstr>7_Title - Top</vt:lpstr>
      <vt:lpstr>Title &amp; Bullets</vt:lpstr>
      <vt:lpstr>1_Title &amp; Bullets</vt:lpstr>
      <vt:lpstr>3_Title &amp; Bullets</vt:lpstr>
      <vt:lpstr>1_Title - Top</vt:lpstr>
      <vt:lpstr>???</vt:lpstr>
      <vt:lpstr>KGPlot</vt:lpstr>
      <vt:lpstr>Equation</vt:lpstr>
      <vt:lpstr>Formel</vt:lpstr>
      <vt:lpstr>CorelDRAW</vt:lpstr>
      <vt:lpstr>Slide 1</vt:lpstr>
      <vt:lpstr>GISANS</vt:lpstr>
      <vt:lpstr>Outline</vt:lpstr>
      <vt:lpstr>1. Diffuse Scattering from  Density Inhomogeneities</vt:lpstr>
      <vt:lpstr>Perturbed step potential</vt:lpstr>
      <vt:lpstr>Perturbed step potential</vt:lpstr>
      <vt:lpstr>Perturbed step potential</vt:lpstr>
      <vt:lpstr>Density inhomogeneities</vt:lpstr>
      <vt:lpstr>Example I: In situ GIXD from metal nano-island growth</vt:lpstr>
      <vt:lpstr>Slide 10</vt:lpstr>
      <vt:lpstr>GISAXS on in situ nano-island growth</vt:lpstr>
      <vt:lpstr>3. Grazing Incidence Scattering from Density Inhomogeneities near θC</vt:lpstr>
      <vt:lpstr>GISAS near θc </vt:lpstr>
      <vt:lpstr>Density inhomogeneities</vt:lpstr>
      <vt:lpstr>4. Evanescent wave penetration depth</vt:lpstr>
      <vt:lpstr>Penetration Depth</vt:lpstr>
      <vt:lpstr>Example II: Depth resolved Grazing Incidence Neutron Small Angle Scattering (GISANS) on polymer micelles</vt:lpstr>
      <vt:lpstr>Slide 18</vt:lpstr>
      <vt:lpstr>Slide 19</vt:lpstr>
      <vt:lpstr>6. Form factor, structure factor, polydispersity, resolution</vt:lpstr>
      <vt:lpstr>Scattering Function from an assembly of particles</vt:lpstr>
      <vt:lpstr>Slide 22</vt:lpstr>
      <vt:lpstr>Slide 23</vt:lpstr>
      <vt:lpstr>Slide 24</vt:lpstr>
      <vt:lpstr>Slide 25</vt:lpstr>
      <vt:lpstr>Slide 26</vt:lpstr>
      <vt:lpstr>Slide 27</vt:lpstr>
      <vt:lpstr>Example III: Grazing Incidence X-ray Diffraction (GIXD) on Self-Assembled Monolayers</vt:lpstr>
      <vt:lpstr>Slide 29</vt:lpstr>
      <vt:lpstr>Example IV: Grazing Incidence X-ray Diffraction (GIXD) on Lipid Membranes</vt:lpstr>
      <vt:lpstr>Slide 31</vt:lpstr>
      <vt:lpstr>Slide 32</vt:lpstr>
      <vt:lpstr>Slide 33</vt:lpstr>
      <vt:lpstr>Slide 34</vt:lpstr>
      <vt:lpstr>Example V: Polyelectrolyte multilayers</vt:lpstr>
      <vt:lpstr>Polyelectrolyte multilayers (LbL)</vt:lpstr>
      <vt:lpstr>Polyelectrolyte multilayer (LbL)</vt:lpstr>
      <vt:lpstr>LbL</vt:lpstr>
      <vt:lpstr>GISANS on thin polymer films</vt:lpstr>
      <vt:lpstr>Example VI: Temperature dependent Grazing Incidence Neutron Small Angle Scattering (GISANS) on polymer micelles</vt:lpstr>
      <vt:lpstr>Slide 41</vt:lpstr>
      <vt:lpstr>Example VII: Grazing Incident Neutron Diffraction (GIND) at the silicon/hexadecane interface?</vt:lpstr>
      <vt:lpstr>Penetration Depth</vt:lpstr>
      <vt:lpstr>Slide 44</vt:lpstr>
      <vt:lpstr>References</vt:lpstr>
    </vt:vector>
  </TitlesOfParts>
  <Company>Intitut Laue Langevin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</dc:creator>
  <cp:lastModifiedBy>phil</cp:lastModifiedBy>
  <cp:revision>10</cp:revision>
  <dcterms:created xsi:type="dcterms:W3CDTF">2015-03-17T08:57:16Z</dcterms:created>
  <dcterms:modified xsi:type="dcterms:W3CDTF">2015-03-17T09:48:25Z</dcterms:modified>
</cp:coreProperties>
</file>