
<file path=[Content_Types].xml><?xml version="1.0" encoding="utf-8"?>
<Types xmlns="http://schemas.openxmlformats.org/package/2006/content-types">
  <Default Extension="png" ContentType="image/png"/>
  <Default Extension="bin" ContentType="application/vnd.openxmlformats-officedocument.oleObject"/>
  <Default Extension="pdf" ContentType="application/pdf"/>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8.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9.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10.xml" ContentType="application/vnd.openxmlformats-officedocument.theme+xml"/>
  <Override PartName="/ppt/slideLayouts/slideLayout29.xml" ContentType="application/vnd.openxmlformats-officedocument.presentationml.slideLayout+xml"/>
  <Override PartName="/ppt/theme/theme11.xml" ContentType="application/vnd.openxmlformats-officedocument.theme+xml"/>
  <Override PartName="/ppt/slideLayouts/slideLayout30.xml" ContentType="application/vnd.openxmlformats-officedocument.presentationml.slideLayout+xml"/>
  <Override PartName="/ppt/theme/theme12.xml" ContentType="application/vnd.openxmlformats-officedocument.theme+xml"/>
  <Override PartName="/ppt/slideLayouts/slideLayout3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2" r:id="rId3"/>
    <p:sldMasterId id="2147483664" r:id="rId4"/>
    <p:sldMasterId id="2147483668" r:id="rId5"/>
    <p:sldMasterId id="2147483670" r:id="rId6"/>
    <p:sldMasterId id="2147483672" r:id="rId7"/>
    <p:sldMasterId id="2147483676" r:id="rId8"/>
    <p:sldMasterId id="2147483682" r:id="rId9"/>
    <p:sldMasterId id="2147483684" r:id="rId10"/>
    <p:sldMasterId id="2147483687" r:id="rId11"/>
    <p:sldMasterId id="2147483689" r:id="rId12"/>
    <p:sldMasterId id="2147483697" r:id="rId13"/>
  </p:sldMasterIdLst>
  <p:notesMasterIdLst>
    <p:notesMasterId r:id="rId122"/>
  </p:notesMasterIdLst>
  <p:sldIdLst>
    <p:sldId id="257" r:id="rId14"/>
    <p:sldId id="328" r:id="rId15"/>
    <p:sldId id="258" r:id="rId16"/>
    <p:sldId id="259" r:id="rId17"/>
    <p:sldId id="261" r:id="rId18"/>
    <p:sldId id="260" r:id="rId19"/>
    <p:sldId id="369" r:id="rId20"/>
    <p:sldId id="262" r:id="rId21"/>
    <p:sldId id="264" r:id="rId22"/>
    <p:sldId id="371" r:id="rId23"/>
    <p:sldId id="309" r:id="rId24"/>
    <p:sldId id="310" r:id="rId25"/>
    <p:sldId id="311" r:id="rId26"/>
    <p:sldId id="263" r:id="rId27"/>
    <p:sldId id="312" r:id="rId28"/>
    <p:sldId id="382" r:id="rId29"/>
    <p:sldId id="383" r:id="rId30"/>
    <p:sldId id="404" r:id="rId31"/>
    <p:sldId id="384" r:id="rId32"/>
    <p:sldId id="386" r:id="rId33"/>
    <p:sldId id="385" r:id="rId34"/>
    <p:sldId id="387" r:id="rId35"/>
    <p:sldId id="388" r:id="rId36"/>
    <p:sldId id="389" r:id="rId37"/>
    <p:sldId id="391" r:id="rId38"/>
    <p:sldId id="390" r:id="rId39"/>
    <p:sldId id="392" r:id="rId40"/>
    <p:sldId id="405" r:id="rId41"/>
    <p:sldId id="393" r:id="rId42"/>
    <p:sldId id="394" r:id="rId43"/>
    <p:sldId id="408" r:id="rId44"/>
    <p:sldId id="406" r:id="rId45"/>
    <p:sldId id="395" r:id="rId46"/>
    <p:sldId id="396" r:id="rId47"/>
    <p:sldId id="397" r:id="rId48"/>
    <p:sldId id="398" r:id="rId49"/>
    <p:sldId id="399" r:id="rId50"/>
    <p:sldId id="400" r:id="rId51"/>
    <p:sldId id="401" r:id="rId52"/>
    <p:sldId id="402" r:id="rId53"/>
    <p:sldId id="403" r:id="rId54"/>
    <p:sldId id="313" r:id="rId55"/>
    <p:sldId id="356" r:id="rId56"/>
    <p:sldId id="370" r:id="rId57"/>
    <p:sldId id="267" r:id="rId58"/>
    <p:sldId id="266" r:id="rId59"/>
    <p:sldId id="353" r:id="rId60"/>
    <p:sldId id="354" r:id="rId61"/>
    <p:sldId id="355" r:id="rId62"/>
    <p:sldId id="268" r:id="rId63"/>
    <p:sldId id="269" r:id="rId64"/>
    <p:sldId id="270" r:id="rId65"/>
    <p:sldId id="271" r:id="rId66"/>
    <p:sldId id="352" r:id="rId67"/>
    <p:sldId id="359" r:id="rId68"/>
    <p:sldId id="407" r:id="rId69"/>
    <p:sldId id="409" r:id="rId70"/>
    <p:sldId id="372" r:id="rId71"/>
    <p:sldId id="297" r:id="rId72"/>
    <p:sldId id="318" r:id="rId73"/>
    <p:sldId id="314" r:id="rId74"/>
    <p:sldId id="315" r:id="rId75"/>
    <p:sldId id="316" r:id="rId76"/>
    <p:sldId id="376" r:id="rId77"/>
    <p:sldId id="373" r:id="rId78"/>
    <p:sldId id="374" r:id="rId79"/>
    <p:sldId id="375" r:id="rId80"/>
    <p:sldId id="377" r:id="rId81"/>
    <p:sldId id="360" r:id="rId82"/>
    <p:sldId id="273" r:id="rId83"/>
    <p:sldId id="274" r:id="rId84"/>
    <p:sldId id="294" r:id="rId85"/>
    <p:sldId id="295" r:id="rId86"/>
    <p:sldId id="335" r:id="rId87"/>
    <p:sldId id="319" r:id="rId88"/>
    <p:sldId id="320" r:id="rId89"/>
    <p:sldId id="321" r:id="rId90"/>
    <p:sldId id="361" r:id="rId91"/>
    <p:sldId id="362" r:id="rId92"/>
    <p:sldId id="363" r:id="rId93"/>
    <p:sldId id="301" r:id="rId94"/>
    <p:sldId id="275" r:id="rId95"/>
    <p:sldId id="276" r:id="rId96"/>
    <p:sldId id="357" r:id="rId97"/>
    <p:sldId id="278" r:id="rId98"/>
    <p:sldId id="279" r:id="rId99"/>
    <p:sldId id="280" r:id="rId100"/>
    <p:sldId id="281" r:id="rId101"/>
    <p:sldId id="282" r:id="rId102"/>
    <p:sldId id="283" r:id="rId103"/>
    <p:sldId id="284" r:id="rId104"/>
    <p:sldId id="285" r:id="rId105"/>
    <p:sldId id="330" r:id="rId106"/>
    <p:sldId id="286" r:id="rId107"/>
    <p:sldId id="287" r:id="rId108"/>
    <p:sldId id="288" r:id="rId109"/>
    <p:sldId id="290" r:id="rId110"/>
    <p:sldId id="292" r:id="rId111"/>
    <p:sldId id="293" r:id="rId112"/>
    <p:sldId id="289" r:id="rId113"/>
    <p:sldId id="350" r:id="rId114"/>
    <p:sldId id="326" r:id="rId115"/>
    <p:sldId id="322" r:id="rId116"/>
    <p:sldId id="324" r:id="rId117"/>
    <p:sldId id="331" r:id="rId118"/>
    <p:sldId id="380" r:id="rId119"/>
    <p:sldId id="381" r:id="rId120"/>
    <p:sldId id="358" r:id="rId1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17"/>
  </p:normalViewPr>
  <p:slideViewPr>
    <p:cSldViewPr snapToGrid="0" snapToObjects="1">
      <p:cViewPr varScale="1">
        <p:scale>
          <a:sx n="94" d="100"/>
          <a:sy n="94" d="100"/>
        </p:scale>
        <p:origin x="1446"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slide" Target="slides/slide77.xml"/><Relationship Id="rId95" Type="http://schemas.openxmlformats.org/officeDocument/2006/relationships/slide" Target="slides/slide8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13" Type="http://schemas.openxmlformats.org/officeDocument/2006/relationships/slide" Target="slides/slide100.xml"/><Relationship Id="rId118" Type="http://schemas.openxmlformats.org/officeDocument/2006/relationships/slide" Target="slides/slide105.xml"/><Relationship Id="rId12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slide" Target="slides/slide90.xml"/><Relationship Id="rId108" Type="http://schemas.openxmlformats.org/officeDocument/2006/relationships/slide" Target="slides/slide95.xml"/><Relationship Id="rId116" Type="http://schemas.openxmlformats.org/officeDocument/2006/relationships/slide" Target="slides/slide103.xml"/><Relationship Id="rId124" Type="http://schemas.openxmlformats.org/officeDocument/2006/relationships/viewProps" Target="view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11" Type="http://schemas.openxmlformats.org/officeDocument/2006/relationships/slide" Target="slides/slide9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slide" Target="slides/slide101.xml"/><Relationship Id="rId119"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7.png"/></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image" Target="../media/image114.wmf"/><Relationship Id="rId1" Type="http://schemas.openxmlformats.org/officeDocument/2006/relationships/image" Target="../media/image11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90.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216.emf"/><Relationship Id="rId2" Type="http://schemas.openxmlformats.org/officeDocument/2006/relationships/image" Target="../media/image215.emf"/><Relationship Id="rId1" Type="http://schemas.openxmlformats.org/officeDocument/2006/relationships/image" Target="../media/image21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32.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42.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wmf"/><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image" Target="../media/image70.wmf"/><Relationship Id="rId5" Type="http://schemas.openxmlformats.org/officeDocument/2006/relationships/image" Target="../media/image74.wmf"/><Relationship Id="rId4" Type="http://schemas.openxmlformats.org/officeDocument/2006/relationships/image" Target="../media/image7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7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wmf"/><Relationship Id="rId1" Type="http://schemas.openxmlformats.org/officeDocument/2006/relationships/image" Target="../media/image8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37C0A7-B171-434E-AF8E-9663B68F5FBD}" type="datetimeFigureOut">
              <a:rPr lang="en-US" smtClean="0"/>
              <a:pPr/>
              <a:t>10/2/2020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F6D442-5404-9143-9384-75DB32369DEB}" type="slidenum">
              <a:rPr lang="en-GB" smtClean="0"/>
              <a:pPr/>
              <a:t>‹#›</a:t>
            </a:fld>
            <a:endParaRPr lang="en-GB"/>
          </a:p>
        </p:txBody>
      </p:sp>
    </p:spTree>
    <p:extLst>
      <p:ext uri="{BB962C8B-B14F-4D97-AF65-F5344CB8AC3E}">
        <p14:creationId xmlns:p14="http://schemas.microsoft.com/office/powerpoint/2010/main" val="30186836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wikipedia.org/wiki/Parkinson%27s_disease"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n.wikipedia.org/wiki/Fatty_acid" TargetMode="External"/><Relationship Id="rId2" Type="http://schemas.openxmlformats.org/officeDocument/2006/relationships/slide" Target="../slides/slide67.xml"/><Relationship Id="rId1" Type="http://schemas.openxmlformats.org/officeDocument/2006/relationships/notesMaster" Target="../notesMasters/notesMaster1.xml"/><Relationship Id="rId5" Type="http://schemas.openxmlformats.org/officeDocument/2006/relationships/hyperlink" Target="https://en.wikipedia.org/wiki/Hydrolysis" TargetMode="External"/><Relationship Id="rId4" Type="http://schemas.openxmlformats.org/officeDocument/2006/relationships/hyperlink" Target="https://en.wikipedia.org/wiki/Phospholipid"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Slide Image Placeholder 1"/>
          <p:cNvSpPr>
            <a:spLocks noGrp="1" noRot="1" noChangeAspect="1"/>
          </p:cNvSpPr>
          <p:nvPr>
            <p:ph type="sldImg"/>
          </p:nvPr>
        </p:nvSpPr>
        <p:spPr bwMode="auto">
          <a:noFill/>
          <a:ln>
            <a:solidFill>
              <a:srgbClr val="000000"/>
            </a:solidFill>
            <a:miter lim="800000"/>
            <a:headEnd/>
            <a:tailEnd/>
          </a:ln>
        </p:spPr>
      </p:sp>
      <p:sp>
        <p:nvSpPr>
          <p:cNvPr id="9748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112" charset="-128"/>
                <a:cs typeface="ＭＳ Ｐゴシック" pitchFamily="-112" charset="-128"/>
              </a:rPr>
              <a:t>The quantity measured in a scattering experiment is the differential cross section.</a:t>
            </a:r>
          </a:p>
          <a:p>
            <a:r>
              <a:rPr lang="en-US" smtClean="0">
                <a:ea typeface="ＭＳ Ｐゴシック" pitchFamily="-112" charset="-128"/>
                <a:cs typeface="ＭＳ Ｐゴシック" pitchFamily="-112" charset="-128"/>
              </a:rPr>
              <a:t>If we build the absolute square of the probability function and ignore cross terms of the direct and scattered beams (no multiple scattering) we end up with the absolute square of the scattering function as the resulting cross section out of the direct beam.</a:t>
            </a:r>
          </a:p>
        </p:txBody>
      </p:sp>
      <p:sp>
        <p:nvSpPr>
          <p:cNvPr id="974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72DCFEB-9154-E545-B8CF-B113E40F601E}" type="slidenum">
              <a:rPr lang="en-US">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4238859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Slide Image Placeholder 1"/>
          <p:cNvSpPr>
            <a:spLocks noGrp="1" noRot="1" noChangeAspect="1"/>
          </p:cNvSpPr>
          <p:nvPr>
            <p:ph type="sldImg"/>
          </p:nvPr>
        </p:nvSpPr>
        <p:spPr bwMode="auto">
          <a:noFill/>
          <a:ln>
            <a:solidFill>
              <a:srgbClr val="000000"/>
            </a:solidFill>
            <a:miter lim="800000"/>
            <a:headEnd/>
            <a:tailEnd/>
          </a:ln>
        </p:spPr>
      </p:sp>
      <p:sp>
        <p:nvSpPr>
          <p:cNvPr id="9768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112" charset="-128"/>
                <a:cs typeface="ＭＳ Ｐゴシック" pitchFamily="-112" charset="-128"/>
              </a:rPr>
              <a:t>Scattering on an assembly</a:t>
            </a:r>
            <a:r>
              <a:rPr lang="en-US" baseline="0" dirty="0" smtClean="0">
                <a:ea typeface="ＭＳ Ｐゴシック" pitchFamily="-112" charset="-128"/>
                <a:cs typeface="ＭＳ Ｐゴシック" pitchFamily="-112" charset="-128"/>
              </a:rPr>
              <a:t> of points. </a:t>
            </a:r>
            <a:r>
              <a:rPr lang="en-US" dirty="0" smtClean="0">
                <a:ea typeface="ＭＳ Ｐゴシック" pitchFamily="-112" charset="-128"/>
                <a:cs typeface="ＭＳ Ｐゴシック" pitchFamily="-112" charset="-128"/>
              </a:rPr>
              <a:t>I show a structure factor of a liquid here, as an example.</a:t>
            </a:r>
          </a:p>
        </p:txBody>
      </p:sp>
      <p:sp>
        <p:nvSpPr>
          <p:cNvPr id="976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E3FF4B-EBAB-8047-9973-8344A7643B67}" type="slidenum">
              <a:rPr lang="en-US">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419473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Slide Image Placeholder 1"/>
          <p:cNvSpPr>
            <a:spLocks noGrp="1" noRot="1" noChangeAspect="1"/>
          </p:cNvSpPr>
          <p:nvPr>
            <p:ph type="sldImg"/>
          </p:nvPr>
        </p:nvSpPr>
        <p:spPr bwMode="auto">
          <a:noFill/>
          <a:ln>
            <a:solidFill>
              <a:srgbClr val="000000"/>
            </a:solidFill>
            <a:miter lim="800000"/>
            <a:headEnd/>
            <a:tailEnd/>
          </a:ln>
        </p:spPr>
      </p:sp>
      <p:sp>
        <p:nvSpPr>
          <p:cNvPr id="9768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112" charset="-128"/>
                <a:cs typeface="ＭＳ Ｐゴシック" pitchFamily="-112" charset="-128"/>
              </a:rPr>
              <a:t>Scattering on an assembly</a:t>
            </a:r>
            <a:r>
              <a:rPr lang="en-US" baseline="0" dirty="0" smtClean="0">
                <a:ea typeface="ＭＳ Ｐゴシック" pitchFamily="-112" charset="-128"/>
                <a:cs typeface="ＭＳ Ｐゴシック" pitchFamily="-112" charset="-128"/>
              </a:rPr>
              <a:t> of points. </a:t>
            </a:r>
            <a:r>
              <a:rPr lang="en-US" dirty="0" smtClean="0">
                <a:ea typeface="ＭＳ Ｐゴシック" pitchFamily="-112" charset="-128"/>
                <a:cs typeface="ＭＳ Ｐゴシック" pitchFamily="-112" charset="-128"/>
              </a:rPr>
              <a:t>I show a structure factor of a liquid here, as an example.</a:t>
            </a:r>
          </a:p>
        </p:txBody>
      </p:sp>
      <p:sp>
        <p:nvSpPr>
          <p:cNvPr id="976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E3FF4B-EBAB-8047-9973-8344A7643B67}" type="slidenum">
              <a:rPr lang="en-US">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280060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882" name="Slide Image Placeholder 1"/>
          <p:cNvSpPr>
            <a:spLocks noGrp="1" noRot="1" noChangeAspect="1"/>
          </p:cNvSpPr>
          <p:nvPr>
            <p:ph type="sldImg"/>
          </p:nvPr>
        </p:nvSpPr>
        <p:spPr bwMode="auto">
          <a:noFill/>
          <a:ln>
            <a:solidFill>
              <a:srgbClr val="000000"/>
            </a:solidFill>
            <a:miter lim="800000"/>
            <a:headEnd/>
            <a:tailEnd/>
          </a:ln>
        </p:spPr>
      </p:sp>
      <p:sp>
        <p:nvSpPr>
          <p:cNvPr id="10188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112" charset="-128"/>
                <a:cs typeface="ＭＳ Ｐゴシック" pitchFamily="-112" charset="-128"/>
              </a:rPr>
              <a:t>We can completely solve this problem and calculate the transmission functions of the incoming and reflected waves.</a:t>
            </a:r>
          </a:p>
          <a:p>
            <a:r>
              <a:rPr lang="en-US" smtClean="0">
                <a:ea typeface="ＭＳ Ｐゴシック" pitchFamily="-112" charset="-128"/>
                <a:cs typeface="ＭＳ Ｐゴシック" pitchFamily="-112" charset="-128"/>
              </a:rPr>
              <a:t>Here I used the z-axis projection.</a:t>
            </a:r>
          </a:p>
        </p:txBody>
      </p:sp>
      <p:sp>
        <p:nvSpPr>
          <p:cNvPr id="1018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7FDE2D-FAE2-6747-B7C9-F1918781361E}" type="slidenum">
              <a:rPr lang="en-US" smtClean="0">
                <a:latin typeface="Gill Sans" pitchFamily="-112" charset="0"/>
                <a:ea typeface="ヒラギノ角ゴ ProN W3" pitchFamily="-112" charset="-128"/>
                <a:cs typeface="ヒラギノ角ゴ ProN W3" pitchFamily="-112" charset="-128"/>
                <a:sym typeface="Gill Sans" pitchFamily="-112" charset="0"/>
              </a:rPr>
              <a:pPr/>
              <a:t>44</a:t>
            </a:fld>
            <a:endParaRPr lang="en-US" smtClean="0">
              <a:latin typeface="Gill Sans" pitchFamily="-112" charset="0"/>
              <a:ea typeface="ヒラギノ角ゴ ProN W3" pitchFamily="-112" charset="-128"/>
              <a:cs typeface="ヒラギノ角ゴ ProN W3" pitchFamily="-112" charset="-128"/>
              <a:sym typeface="Gill Sans" pitchFamily="-112" charset="0"/>
            </a:endParaRPr>
          </a:p>
        </p:txBody>
      </p:sp>
    </p:spTree>
    <p:extLst>
      <p:ext uri="{BB962C8B-B14F-4D97-AF65-F5344CB8AC3E}">
        <p14:creationId xmlns:p14="http://schemas.microsoft.com/office/powerpoint/2010/main" val="3560836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smtClean="0">
                <a:solidFill>
                  <a:srgbClr val="000000"/>
                </a:solidFill>
                <a:ea typeface="Gill Sans" pitchFamily="-112" charset="0"/>
                <a:cs typeface="Gill Sans" pitchFamily="-112" charset="0"/>
              </a:rPr>
              <a:t>Nevot</a:t>
            </a:r>
            <a:r>
              <a:rPr lang="en-US" sz="1200" dirty="0" smtClean="0">
                <a:solidFill>
                  <a:srgbClr val="000000"/>
                </a:solidFill>
                <a:ea typeface="Gill Sans" pitchFamily="-112" charset="0"/>
                <a:cs typeface="Gill Sans" pitchFamily="-112" charset="0"/>
              </a:rPr>
              <a:t>-Croce for uncorrelated molecular/atomic roughness.</a:t>
            </a:r>
            <a:endParaRPr lang="en-GB" dirty="0"/>
          </a:p>
        </p:txBody>
      </p:sp>
      <p:sp>
        <p:nvSpPr>
          <p:cNvPr id="4" name="Slide Number Placeholder 3"/>
          <p:cNvSpPr>
            <a:spLocks noGrp="1"/>
          </p:cNvSpPr>
          <p:nvPr>
            <p:ph type="sldNum" sz="quarter" idx="10"/>
          </p:nvPr>
        </p:nvSpPr>
        <p:spPr/>
        <p:txBody>
          <a:bodyPr/>
          <a:lstStyle/>
          <a:p>
            <a:fld id="{DEF6D442-5404-9143-9384-75DB32369DEB}" type="slidenum">
              <a:rPr lang="en-GB" smtClean="0"/>
              <a:pPr/>
              <a:t>48</a:t>
            </a:fld>
            <a:endParaRPr lang="en-GB"/>
          </a:p>
        </p:txBody>
      </p:sp>
    </p:spTree>
    <p:extLst>
      <p:ext uri="{BB962C8B-B14F-4D97-AF65-F5344CB8AC3E}">
        <p14:creationId xmlns:p14="http://schemas.microsoft.com/office/powerpoint/2010/main" val="2452543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930" name="Slide Image Placeholder 1"/>
          <p:cNvSpPr>
            <a:spLocks noGrp="1" noRot="1" noChangeAspect="1"/>
          </p:cNvSpPr>
          <p:nvPr>
            <p:ph type="sldImg"/>
          </p:nvPr>
        </p:nvSpPr>
        <p:spPr bwMode="auto">
          <a:noFill/>
          <a:ln>
            <a:solidFill>
              <a:srgbClr val="000000"/>
            </a:solidFill>
            <a:miter lim="800000"/>
            <a:headEnd/>
            <a:tailEnd/>
          </a:ln>
        </p:spPr>
      </p:sp>
      <p:sp>
        <p:nvSpPr>
          <p:cNvPr id="10209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112" charset="-128"/>
                <a:cs typeface="ＭＳ Ｐゴシック" pitchFamily="-112" charset="-128"/>
              </a:rPr>
              <a:t>This results in the exact Reflectivity as Emanuel told us yesterday.</a:t>
            </a:r>
          </a:p>
        </p:txBody>
      </p:sp>
      <p:sp>
        <p:nvSpPr>
          <p:cNvPr id="1020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7178A8D-E62B-2646-980A-07C2309154E7}" type="slidenum">
              <a:rPr lang="en-US" smtClean="0">
                <a:solidFill>
                  <a:prstClr val="black"/>
                </a:solidFill>
                <a:latin typeface="Gill Sans" pitchFamily="-112" charset="0"/>
                <a:ea typeface="ヒラギノ角ゴ ProN W3" pitchFamily="-112" charset="-128"/>
                <a:cs typeface="ヒラギノ角ゴ ProN W3" pitchFamily="-112" charset="-128"/>
                <a:sym typeface="Gill Sans" pitchFamily="-112" charset="0"/>
              </a:rPr>
              <a:pPr/>
              <a:t>49</a:t>
            </a:fld>
            <a:endParaRPr lang="en-US" smtClean="0">
              <a:solidFill>
                <a:prstClr val="black"/>
              </a:solidFill>
              <a:latin typeface="Gill Sans" pitchFamily="-112" charset="0"/>
              <a:ea typeface="ヒラギノ角ゴ ProN W3" pitchFamily="-112" charset="-128"/>
              <a:cs typeface="ヒラギノ角ゴ ProN W3" pitchFamily="-112" charset="-128"/>
              <a:sym typeface="Gill Sans" pitchFamily="-112" charset="0"/>
            </a:endParaRPr>
          </a:p>
        </p:txBody>
      </p:sp>
    </p:spTree>
    <p:extLst>
      <p:ext uri="{BB962C8B-B14F-4D97-AF65-F5344CB8AC3E}">
        <p14:creationId xmlns:p14="http://schemas.microsoft.com/office/powerpoint/2010/main" val="1743591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882" name="Slide Image Placeholder 1"/>
          <p:cNvSpPr>
            <a:spLocks noGrp="1" noRot="1" noChangeAspect="1"/>
          </p:cNvSpPr>
          <p:nvPr>
            <p:ph type="sldImg"/>
          </p:nvPr>
        </p:nvSpPr>
        <p:spPr bwMode="auto">
          <a:noFill/>
          <a:ln>
            <a:solidFill>
              <a:srgbClr val="000000"/>
            </a:solidFill>
            <a:miter lim="800000"/>
            <a:headEnd/>
            <a:tailEnd/>
          </a:ln>
        </p:spPr>
      </p:sp>
      <p:sp>
        <p:nvSpPr>
          <p:cNvPr id="10188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pitchFamily="-112" charset="-128"/>
              <a:cs typeface="ＭＳ Ｐゴシック" pitchFamily="-112" charset="-128"/>
            </a:endParaRPr>
          </a:p>
        </p:txBody>
      </p:sp>
      <p:sp>
        <p:nvSpPr>
          <p:cNvPr id="1018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7FDE2D-FAE2-6747-B7C9-F1918781361E}" type="slidenum">
              <a:rPr lang="en-US" smtClean="0">
                <a:latin typeface="Gill Sans" pitchFamily="-112" charset="0"/>
                <a:ea typeface="ヒラギノ角ゴ ProN W3" pitchFamily="-112" charset="-128"/>
                <a:cs typeface="ヒラギノ角ゴ ProN W3" pitchFamily="-112" charset="-128"/>
                <a:sym typeface="Gill Sans" pitchFamily="-112" charset="0"/>
              </a:rPr>
              <a:pPr/>
              <a:t>51</a:t>
            </a:fld>
            <a:endParaRPr lang="en-US" smtClean="0">
              <a:latin typeface="Gill Sans" pitchFamily="-112" charset="0"/>
              <a:ea typeface="ヒラギノ角ゴ ProN W3" pitchFamily="-112" charset="-128"/>
              <a:cs typeface="ヒラギノ角ゴ ProN W3" pitchFamily="-112" charset="-128"/>
              <a:sym typeface="Gill Sans" pitchFamily="-112" charset="0"/>
            </a:endParaRPr>
          </a:p>
        </p:txBody>
      </p:sp>
    </p:spTree>
    <p:extLst>
      <p:ext uri="{BB962C8B-B14F-4D97-AF65-F5344CB8AC3E}">
        <p14:creationId xmlns:p14="http://schemas.microsoft.com/office/powerpoint/2010/main" val="2644439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882" name="Slide Image Placeholder 1"/>
          <p:cNvSpPr>
            <a:spLocks noGrp="1" noRot="1" noChangeAspect="1"/>
          </p:cNvSpPr>
          <p:nvPr>
            <p:ph type="sldImg"/>
          </p:nvPr>
        </p:nvSpPr>
        <p:spPr bwMode="auto">
          <a:noFill/>
          <a:ln>
            <a:solidFill>
              <a:srgbClr val="000000"/>
            </a:solidFill>
            <a:miter lim="800000"/>
            <a:headEnd/>
            <a:tailEnd/>
          </a:ln>
        </p:spPr>
      </p:sp>
      <p:sp>
        <p:nvSpPr>
          <p:cNvPr id="10188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112" charset="-128"/>
                <a:cs typeface="ＭＳ Ｐゴシック" pitchFamily="-112" charset="-128"/>
              </a:rPr>
              <a:t>We can completely solve this problem and calculate the transmission functions of the incoming and reflected waves.</a:t>
            </a:r>
          </a:p>
          <a:p>
            <a:r>
              <a:rPr lang="en-US" smtClean="0">
                <a:ea typeface="ＭＳ Ｐゴシック" pitchFamily="-112" charset="-128"/>
                <a:cs typeface="ＭＳ Ｐゴシック" pitchFamily="-112" charset="-128"/>
              </a:rPr>
              <a:t>Here I used the z-axis projection.</a:t>
            </a:r>
          </a:p>
        </p:txBody>
      </p:sp>
      <p:sp>
        <p:nvSpPr>
          <p:cNvPr id="1018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7FDE2D-FAE2-6747-B7C9-F1918781361E}" type="slidenum">
              <a:rPr lang="en-US" smtClean="0">
                <a:latin typeface="Gill Sans" pitchFamily="-112" charset="0"/>
                <a:ea typeface="ヒラギノ角ゴ ProN W3" pitchFamily="-112" charset="-128"/>
                <a:cs typeface="ヒラギノ角ゴ ProN W3" pitchFamily="-112" charset="-128"/>
                <a:sym typeface="Gill Sans" pitchFamily="-112" charset="0"/>
              </a:rPr>
              <a:pPr/>
              <a:t>52</a:t>
            </a:fld>
            <a:endParaRPr lang="en-US" smtClean="0">
              <a:latin typeface="Gill Sans" pitchFamily="-112" charset="0"/>
              <a:ea typeface="ヒラギノ角ゴ ProN W3" pitchFamily="-112" charset="-128"/>
              <a:cs typeface="ヒラギノ角ゴ ProN W3" pitchFamily="-112" charset="-128"/>
              <a:sym typeface="Gill Sans" pitchFamily="-112" charset="0"/>
            </a:endParaRPr>
          </a:p>
        </p:txBody>
      </p:sp>
    </p:spTree>
    <p:extLst>
      <p:ext uri="{BB962C8B-B14F-4D97-AF65-F5344CB8AC3E}">
        <p14:creationId xmlns:p14="http://schemas.microsoft.com/office/powerpoint/2010/main" val="1906593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882" name="Slide Image Placeholder 1"/>
          <p:cNvSpPr>
            <a:spLocks noGrp="1" noRot="1" noChangeAspect="1"/>
          </p:cNvSpPr>
          <p:nvPr>
            <p:ph type="sldImg"/>
          </p:nvPr>
        </p:nvSpPr>
        <p:spPr bwMode="auto">
          <a:noFill/>
          <a:ln>
            <a:solidFill>
              <a:srgbClr val="000000"/>
            </a:solidFill>
            <a:miter lim="800000"/>
            <a:headEnd/>
            <a:tailEnd/>
          </a:ln>
        </p:spPr>
      </p:sp>
      <p:sp>
        <p:nvSpPr>
          <p:cNvPr id="10188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pitchFamily="-112" charset="-128"/>
              <a:cs typeface="ＭＳ Ｐゴシック" pitchFamily="-112" charset="-128"/>
            </a:endParaRPr>
          </a:p>
        </p:txBody>
      </p:sp>
      <p:sp>
        <p:nvSpPr>
          <p:cNvPr id="1018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7FDE2D-FAE2-6747-B7C9-F1918781361E}" type="slidenum">
              <a:rPr lang="en-US" smtClean="0">
                <a:latin typeface="Gill Sans" pitchFamily="-112" charset="0"/>
                <a:ea typeface="ヒラギノ角ゴ ProN W3" pitchFamily="-112" charset="-128"/>
                <a:cs typeface="ヒラギノ角ゴ ProN W3" pitchFamily="-112" charset="-128"/>
                <a:sym typeface="Gill Sans" pitchFamily="-112" charset="0"/>
              </a:rPr>
              <a:pPr/>
              <a:t>53</a:t>
            </a:fld>
            <a:endParaRPr lang="en-US" smtClean="0">
              <a:latin typeface="Gill Sans" pitchFamily="-112" charset="0"/>
              <a:ea typeface="ヒラギノ角ゴ ProN W3" pitchFamily="-112" charset="-128"/>
              <a:cs typeface="ヒラギノ角ゴ ProN W3" pitchFamily="-112" charset="-128"/>
              <a:sym typeface="Gill Sans" pitchFamily="-112" charset="0"/>
            </a:endParaRPr>
          </a:p>
        </p:txBody>
      </p:sp>
    </p:spTree>
    <p:extLst>
      <p:ext uri="{BB962C8B-B14F-4D97-AF65-F5344CB8AC3E}">
        <p14:creationId xmlns:p14="http://schemas.microsoft.com/office/powerpoint/2010/main" val="2869267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A8616A37-5F98-0248-ACE9-3EE5177E30C4}" type="slidenum">
              <a:rPr lang="en-US">
                <a:solidFill>
                  <a:prstClr val="black"/>
                </a:solidFill>
              </a:rPr>
              <a:pPr>
                <a:defRPr/>
              </a:pPr>
              <a:t>54</a:t>
            </a:fld>
            <a:endParaRPr lang="en-US">
              <a:solidFill>
                <a:prstClr val="black"/>
              </a:solidFill>
            </a:endParaRPr>
          </a:p>
        </p:txBody>
      </p:sp>
      <p:sp>
        <p:nvSpPr>
          <p:cNvPr id="993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9331" name="Rectangle 3"/>
          <p:cNvSpPr>
            <a:spLocks noGrp="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611963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contrast between the water phase (D2O) and the lipid </a:t>
            </a:r>
            <a:r>
              <a:rPr lang="en-GB" dirty="0" err="1" smtClean="0"/>
              <a:t>bilayer</a:t>
            </a:r>
            <a:r>
              <a:rPr lang="en-GB" dirty="0" smtClean="0"/>
              <a:t> can be tuned by (partially) </a:t>
            </a:r>
            <a:r>
              <a:rPr lang="en-GB" dirty="0" err="1" smtClean="0"/>
              <a:t>deuterating</a:t>
            </a:r>
            <a:r>
              <a:rPr lang="en-GB" dirty="0" smtClean="0"/>
              <a:t> the lipid.</a:t>
            </a:r>
            <a:endParaRPr lang="en-GB" dirty="0"/>
          </a:p>
        </p:txBody>
      </p:sp>
      <p:sp>
        <p:nvSpPr>
          <p:cNvPr id="4" name="Slide Number Placeholder 3"/>
          <p:cNvSpPr>
            <a:spLocks noGrp="1"/>
          </p:cNvSpPr>
          <p:nvPr>
            <p:ph type="sldNum" sz="quarter" idx="10"/>
          </p:nvPr>
        </p:nvSpPr>
        <p:spPr/>
        <p:txBody>
          <a:bodyPr/>
          <a:lstStyle/>
          <a:p>
            <a:fld id="{1049DA48-1A81-A14D-A2AB-6996F0CFCFF8}"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603356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wave vector in the Angstrom range, the interaction potential is in the fm range, thus small. Common between neutrons and X-rays is the wavelength. The scattering function is the Fourier transformation of the potential V.</a:t>
            </a:r>
            <a:endParaRPr lang="en-GB" dirty="0"/>
          </a:p>
        </p:txBody>
      </p:sp>
      <p:sp>
        <p:nvSpPr>
          <p:cNvPr id="4" name="Slide Number Placeholder 3"/>
          <p:cNvSpPr>
            <a:spLocks noGrp="1"/>
          </p:cNvSpPr>
          <p:nvPr>
            <p:ph type="sldNum" sz="quarter" idx="10"/>
          </p:nvPr>
        </p:nvSpPr>
        <p:spPr/>
        <p:txBody>
          <a:bodyPr/>
          <a:lstStyle/>
          <a:p>
            <a:fld id="{1049DA48-1A81-A14D-A2AB-6996F0CFCFF8}"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967110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GM1</a:t>
            </a:r>
            <a:r>
              <a:rPr lang="en-US" dirty="0" smtClean="0"/>
              <a:t> (</a:t>
            </a:r>
            <a:r>
              <a:rPr lang="en-US" b="1" dirty="0" err="1" smtClean="0"/>
              <a:t>monosialotetrahexosylganglioside</a:t>
            </a:r>
            <a:r>
              <a:rPr lang="en-US" dirty="0" smtClean="0"/>
              <a:t>) </a:t>
            </a:r>
            <a:r>
              <a:rPr lang="en-GB" dirty="0" smtClean="0"/>
              <a:t>studies have indicated that GM1 can ease the symptoms of </a:t>
            </a:r>
            <a:r>
              <a:rPr lang="en-GB" dirty="0" smtClean="0">
                <a:hlinkClick r:id="rId3" tooltip="Parkinson's disease"/>
              </a:rPr>
              <a:t>Parkinson's disease</a:t>
            </a:r>
            <a:endParaRPr lang="en-US" dirty="0"/>
          </a:p>
        </p:txBody>
      </p:sp>
      <p:sp>
        <p:nvSpPr>
          <p:cNvPr id="4" name="Slide Number Placeholder 3"/>
          <p:cNvSpPr>
            <a:spLocks noGrp="1"/>
          </p:cNvSpPr>
          <p:nvPr>
            <p:ph type="sldNum" sz="quarter" idx="10"/>
          </p:nvPr>
        </p:nvSpPr>
        <p:spPr/>
        <p:txBody>
          <a:bodyPr/>
          <a:lstStyle/>
          <a:p>
            <a:fld id="{DEF6D442-5404-9143-9384-75DB32369DEB}" type="slidenum">
              <a:rPr lang="en-GB" smtClean="0"/>
              <a:pPr/>
              <a:t>65</a:t>
            </a:fld>
            <a:endParaRPr lang="en-GB"/>
          </a:p>
        </p:txBody>
      </p:sp>
    </p:spTree>
    <p:extLst>
      <p:ext uri="{BB962C8B-B14F-4D97-AF65-F5344CB8AC3E}">
        <p14:creationId xmlns:p14="http://schemas.microsoft.com/office/powerpoint/2010/main" val="3569183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Phospholipases A2</a:t>
            </a:r>
            <a:r>
              <a:rPr lang="en-GB" dirty="0" smtClean="0"/>
              <a:t> (</a:t>
            </a:r>
            <a:r>
              <a:rPr lang="en-GB" b="1" dirty="0" smtClean="0"/>
              <a:t>PLA2s</a:t>
            </a:r>
            <a:r>
              <a:rPr lang="en-GB" dirty="0" smtClean="0"/>
              <a:t>) are enzymes that cleave </a:t>
            </a:r>
            <a:r>
              <a:rPr lang="en-GB" dirty="0" smtClean="0">
                <a:hlinkClick r:id="rId3" tooltip="Fatty acid"/>
              </a:rPr>
              <a:t>fatty acid</a:t>
            </a:r>
            <a:r>
              <a:rPr lang="en-GB" dirty="0" smtClean="0"/>
              <a:t> (</a:t>
            </a:r>
            <a:r>
              <a:rPr lang="en-GB" dirty="0" smtClean="0">
                <a:hlinkClick r:id="rId4" tooltip="Phospholipid"/>
              </a:rPr>
              <a:t>phospholipids</a:t>
            </a:r>
            <a:r>
              <a:rPr lang="en-GB" dirty="0" smtClean="0"/>
              <a:t>) </a:t>
            </a:r>
            <a:r>
              <a:rPr lang="en-GB" dirty="0" err="1" smtClean="0">
                <a:hlinkClick r:id="rId5" tooltip="Hydrolysis"/>
              </a:rPr>
              <a:t>hydrolyzing</a:t>
            </a:r>
            <a:r>
              <a:rPr lang="en-GB" dirty="0" smtClean="0"/>
              <a:t> the bond</a:t>
            </a:r>
            <a:endParaRPr lang="en-US" dirty="0"/>
          </a:p>
        </p:txBody>
      </p:sp>
      <p:sp>
        <p:nvSpPr>
          <p:cNvPr id="4" name="Slide Number Placeholder 3"/>
          <p:cNvSpPr>
            <a:spLocks noGrp="1"/>
          </p:cNvSpPr>
          <p:nvPr>
            <p:ph type="sldNum" sz="quarter" idx="10"/>
          </p:nvPr>
        </p:nvSpPr>
        <p:spPr/>
        <p:txBody>
          <a:bodyPr/>
          <a:lstStyle/>
          <a:p>
            <a:fld id="{DEF6D442-5404-9143-9384-75DB32369DEB}" type="slidenum">
              <a:rPr lang="en-GB" smtClean="0"/>
              <a:pPr/>
              <a:t>67</a:t>
            </a:fld>
            <a:endParaRPr lang="en-GB"/>
          </a:p>
        </p:txBody>
      </p:sp>
    </p:spTree>
    <p:extLst>
      <p:ext uri="{BB962C8B-B14F-4D97-AF65-F5344CB8AC3E}">
        <p14:creationId xmlns:p14="http://schemas.microsoft.com/office/powerpoint/2010/main" val="525608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930" name="Slide Image Placeholder 1"/>
          <p:cNvSpPr>
            <a:spLocks noGrp="1" noRot="1" noChangeAspect="1"/>
          </p:cNvSpPr>
          <p:nvPr>
            <p:ph type="sldImg"/>
          </p:nvPr>
        </p:nvSpPr>
        <p:spPr bwMode="auto">
          <a:noFill/>
          <a:ln>
            <a:solidFill>
              <a:srgbClr val="000000"/>
            </a:solidFill>
            <a:miter lim="800000"/>
            <a:headEnd/>
            <a:tailEnd/>
          </a:ln>
        </p:spPr>
      </p:sp>
      <p:sp>
        <p:nvSpPr>
          <p:cNvPr id="10209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pitchFamily="-112" charset="-128"/>
              <a:cs typeface="ＭＳ Ｐゴシック" pitchFamily="-112" charset="-128"/>
            </a:endParaRPr>
          </a:p>
        </p:txBody>
      </p:sp>
      <p:sp>
        <p:nvSpPr>
          <p:cNvPr id="1020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7178A8D-E62B-2646-980A-07C2309154E7}" type="slidenum">
              <a:rPr lang="en-US" smtClean="0">
                <a:solidFill>
                  <a:prstClr val="black"/>
                </a:solidFill>
                <a:latin typeface="Gill Sans" pitchFamily="-112" charset="0"/>
                <a:ea typeface="ヒラギノ角ゴ ProN W3" pitchFamily="-112" charset="-128"/>
                <a:cs typeface="ヒラギノ角ゴ ProN W3" pitchFamily="-112" charset="-128"/>
                <a:sym typeface="Gill Sans" pitchFamily="-112" charset="0"/>
              </a:rPr>
              <a:pPr/>
              <a:t>76</a:t>
            </a:fld>
            <a:endParaRPr lang="en-US" smtClean="0">
              <a:solidFill>
                <a:prstClr val="black"/>
              </a:solidFill>
              <a:latin typeface="Gill Sans" pitchFamily="-112" charset="0"/>
              <a:ea typeface="ヒラギノ角ゴ ProN W3" pitchFamily="-112" charset="-128"/>
              <a:cs typeface="ヒラギノ角ゴ ProN W3" pitchFamily="-112" charset="-128"/>
              <a:sym typeface="Gill Sans" pitchFamily="-112" charset="0"/>
            </a:endParaRPr>
          </a:p>
        </p:txBody>
      </p:sp>
    </p:spTree>
    <p:extLst>
      <p:ext uri="{BB962C8B-B14F-4D97-AF65-F5344CB8AC3E}">
        <p14:creationId xmlns:p14="http://schemas.microsoft.com/office/powerpoint/2010/main" val="2560791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930" name="Slide Image Placeholder 1"/>
          <p:cNvSpPr>
            <a:spLocks noGrp="1" noRot="1" noChangeAspect="1"/>
          </p:cNvSpPr>
          <p:nvPr>
            <p:ph type="sldImg"/>
          </p:nvPr>
        </p:nvSpPr>
        <p:spPr bwMode="auto">
          <a:noFill/>
          <a:ln>
            <a:solidFill>
              <a:srgbClr val="000000"/>
            </a:solidFill>
            <a:miter lim="800000"/>
            <a:headEnd/>
            <a:tailEnd/>
          </a:ln>
        </p:spPr>
      </p:sp>
      <p:sp>
        <p:nvSpPr>
          <p:cNvPr id="1020931"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dirty="0" smtClean="0"/>
              <a:t>Show </a:t>
            </a:r>
            <a:r>
              <a:rPr lang="en-GB" dirty="0" err="1" smtClean="0"/>
              <a:t>Zabarkshs</a:t>
            </a:r>
            <a:r>
              <a:rPr lang="en-GB" dirty="0" smtClean="0"/>
              <a:t> data for perpendicular </a:t>
            </a:r>
            <a:r>
              <a:rPr lang="en-GB" dirty="0" err="1" smtClean="0"/>
              <a:t>q</a:t>
            </a:r>
            <a:r>
              <a:rPr lang="en-GB" baseline="0" dirty="0" smtClean="0"/>
              <a:t> B </a:t>
            </a:r>
            <a:r>
              <a:rPr lang="en-GB" baseline="0" dirty="0" err="1" smtClean="0"/>
              <a:t>realtion</a:t>
            </a:r>
            <a:endParaRPr lang="en-GB" dirty="0"/>
          </a:p>
        </p:txBody>
      </p:sp>
      <p:sp>
        <p:nvSpPr>
          <p:cNvPr id="1020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7178A8D-E62B-2646-980A-07C2309154E7}" type="slidenum">
              <a:rPr lang="en-US" smtClean="0">
                <a:solidFill>
                  <a:prstClr val="black"/>
                </a:solidFill>
                <a:latin typeface="Gill Sans" pitchFamily="-112" charset="0"/>
                <a:ea typeface="ヒラギノ角ゴ ProN W3" pitchFamily="-112" charset="-128"/>
                <a:cs typeface="ヒラギノ角ゴ ProN W3" pitchFamily="-112" charset="-128"/>
                <a:sym typeface="Gill Sans" pitchFamily="-112" charset="0"/>
              </a:rPr>
              <a:pPr/>
              <a:t>77</a:t>
            </a:fld>
            <a:endParaRPr lang="en-US" smtClean="0">
              <a:solidFill>
                <a:prstClr val="black"/>
              </a:solidFill>
              <a:latin typeface="Gill Sans" pitchFamily="-112" charset="0"/>
              <a:ea typeface="ヒラギノ角ゴ ProN W3" pitchFamily="-112" charset="-128"/>
              <a:cs typeface="ヒラギノ角ゴ ProN W3" pitchFamily="-112" charset="-128"/>
              <a:sym typeface="Gill Sans" pitchFamily="-112" charset="0"/>
            </a:endParaRPr>
          </a:p>
        </p:txBody>
      </p:sp>
    </p:spTree>
    <p:extLst>
      <p:ext uri="{BB962C8B-B14F-4D97-AF65-F5344CB8AC3E}">
        <p14:creationId xmlns:p14="http://schemas.microsoft.com/office/powerpoint/2010/main" val="3822853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930" name="Slide Image Placeholder 1"/>
          <p:cNvSpPr>
            <a:spLocks noGrp="1" noRot="1" noChangeAspect="1"/>
          </p:cNvSpPr>
          <p:nvPr>
            <p:ph type="sldImg"/>
          </p:nvPr>
        </p:nvSpPr>
        <p:spPr bwMode="auto">
          <a:noFill/>
          <a:ln>
            <a:solidFill>
              <a:srgbClr val="000000"/>
            </a:solidFill>
            <a:miter lim="800000"/>
            <a:headEnd/>
            <a:tailEnd/>
          </a:ln>
        </p:spPr>
      </p:sp>
      <p:sp>
        <p:nvSpPr>
          <p:cNvPr id="10209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112" charset="-128"/>
                <a:cs typeface="ＭＳ Ｐゴシック" pitchFamily="-112" charset="-128"/>
              </a:rPr>
              <a:t>This results in the exact Reflectivity as Emanuel told us yesterday.</a:t>
            </a:r>
          </a:p>
        </p:txBody>
      </p:sp>
      <p:sp>
        <p:nvSpPr>
          <p:cNvPr id="1020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7178A8D-E62B-2646-980A-07C2309154E7}" type="slidenum">
              <a:rPr lang="en-US" smtClean="0">
                <a:solidFill>
                  <a:prstClr val="black"/>
                </a:solidFill>
                <a:latin typeface="Gill Sans" pitchFamily="-112" charset="0"/>
                <a:ea typeface="ヒラギノ角ゴ ProN W3" pitchFamily="-112" charset="-128"/>
                <a:cs typeface="ヒラギノ角ゴ ProN W3" pitchFamily="-112" charset="-128"/>
                <a:sym typeface="Gill Sans" pitchFamily="-112" charset="0"/>
              </a:rPr>
              <a:pPr/>
              <a:t>78</a:t>
            </a:fld>
            <a:endParaRPr lang="en-US" smtClean="0">
              <a:solidFill>
                <a:prstClr val="black"/>
              </a:solidFill>
              <a:latin typeface="Gill Sans" pitchFamily="-112" charset="0"/>
              <a:ea typeface="ヒラギノ角ゴ ProN W3" pitchFamily="-112" charset="-128"/>
              <a:cs typeface="ヒラギノ角ゴ ProN W3" pitchFamily="-112" charset="-128"/>
              <a:sym typeface="Gill Sans" pitchFamily="-112" charset="0"/>
            </a:endParaRPr>
          </a:p>
        </p:txBody>
      </p:sp>
    </p:spTree>
    <p:extLst>
      <p:ext uri="{BB962C8B-B14F-4D97-AF65-F5344CB8AC3E}">
        <p14:creationId xmlns:p14="http://schemas.microsoft.com/office/powerpoint/2010/main" val="618521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930" name="Slide Image Placeholder 1"/>
          <p:cNvSpPr>
            <a:spLocks noGrp="1" noRot="1" noChangeAspect="1"/>
          </p:cNvSpPr>
          <p:nvPr>
            <p:ph type="sldImg"/>
          </p:nvPr>
        </p:nvSpPr>
        <p:spPr bwMode="auto">
          <a:noFill/>
          <a:ln>
            <a:solidFill>
              <a:srgbClr val="000000"/>
            </a:solidFill>
            <a:miter lim="800000"/>
            <a:headEnd/>
            <a:tailEnd/>
          </a:ln>
        </p:spPr>
      </p:sp>
      <p:sp>
        <p:nvSpPr>
          <p:cNvPr id="10209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112" charset="-128"/>
                <a:cs typeface="ＭＳ Ｐゴシック" pitchFamily="-112" charset="-128"/>
              </a:rPr>
              <a:t>This results in the exact Reflectivity as Emanuel told us yesterday.</a:t>
            </a:r>
          </a:p>
        </p:txBody>
      </p:sp>
      <p:sp>
        <p:nvSpPr>
          <p:cNvPr id="1020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7178A8D-E62B-2646-980A-07C2309154E7}" type="slidenum">
              <a:rPr lang="en-US" smtClean="0">
                <a:solidFill>
                  <a:prstClr val="black"/>
                </a:solidFill>
                <a:latin typeface="Gill Sans" pitchFamily="-112" charset="0"/>
                <a:ea typeface="ヒラギノ角ゴ ProN W3" pitchFamily="-112" charset="-128"/>
                <a:cs typeface="ヒラギノ角ゴ ProN W3" pitchFamily="-112" charset="-128"/>
                <a:sym typeface="Gill Sans" pitchFamily="-112" charset="0"/>
              </a:rPr>
              <a:pPr/>
              <a:t>79</a:t>
            </a:fld>
            <a:endParaRPr lang="en-US" smtClean="0">
              <a:solidFill>
                <a:prstClr val="black"/>
              </a:solidFill>
              <a:latin typeface="Gill Sans" pitchFamily="-112" charset="0"/>
              <a:ea typeface="ヒラギノ角ゴ ProN W3" pitchFamily="-112" charset="-128"/>
              <a:cs typeface="ヒラギノ角ゴ ProN W3" pitchFamily="-112" charset="-128"/>
              <a:sym typeface="Gill Sans" pitchFamily="-112" charset="0"/>
            </a:endParaRPr>
          </a:p>
        </p:txBody>
      </p:sp>
    </p:spTree>
    <p:extLst>
      <p:ext uri="{BB962C8B-B14F-4D97-AF65-F5344CB8AC3E}">
        <p14:creationId xmlns:p14="http://schemas.microsoft.com/office/powerpoint/2010/main" val="2120374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A8616A37-5F98-0248-ACE9-3EE5177E30C4}" type="slidenum">
              <a:rPr lang="en-US">
                <a:solidFill>
                  <a:prstClr val="black"/>
                </a:solidFill>
              </a:rPr>
              <a:pPr>
                <a:defRPr/>
              </a:pPr>
              <a:t>89</a:t>
            </a:fld>
            <a:endParaRPr lang="en-US">
              <a:solidFill>
                <a:prstClr val="black"/>
              </a:solidFill>
            </a:endParaRPr>
          </a:p>
        </p:txBody>
      </p:sp>
      <p:sp>
        <p:nvSpPr>
          <p:cNvPr id="993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9331" name="Rectangle 3"/>
          <p:cNvSpPr>
            <a:spLocks noGrp="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4072130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A8616A37-5F98-0248-ACE9-3EE5177E30C4}" type="slidenum">
              <a:rPr lang="en-US">
                <a:solidFill>
                  <a:prstClr val="black"/>
                </a:solidFill>
              </a:rPr>
              <a:pPr>
                <a:defRPr/>
              </a:pPr>
              <a:t>90</a:t>
            </a:fld>
            <a:endParaRPr lang="en-US">
              <a:solidFill>
                <a:prstClr val="black"/>
              </a:solidFill>
            </a:endParaRPr>
          </a:p>
        </p:txBody>
      </p:sp>
      <p:sp>
        <p:nvSpPr>
          <p:cNvPr id="993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9331" name="Rectangle 3"/>
          <p:cNvSpPr>
            <a:spLocks noGrp="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654960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A8616A37-5F98-0248-ACE9-3EE5177E30C4}" type="slidenum">
              <a:rPr lang="en-US">
                <a:solidFill>
                  <a:prstClr val="black"/>
                </a:solidFill>
              </a:rPr>
              <a:pPr>
                <a:defRPr/>
              </a:pPr>
              <a:t>91</a:t>
            </a:fld>
            <a:endParaRPr lang="en-US">
              <a:solidFill>
                <a:prstClr val="black"/>
              </a:solidFill>
            </a:endParaRPr>
          </a:p>
        </p:txBody>
      </p:sp>
      <p:sp>
        <p:nvSpPr>
          <p:cNvPr id="993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9331" name="Rectangle 3"/>
          <p:cNvSpPr>
            <a:spLocks noGrp="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28990325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A8616A37-5F98-0248-ACE9-3EE5177E30C4}" type="slidenum">
              <a:rPr lang="en-US">
                <a:solidFill>
                  <a:prstClr val="black"/>
                </a:solidFill>
              </a:rPr>
              <a:pPr>
                <a:defRPr/>
              </a:pPr>
              <a:t>92</a:t>
            </a:fld>
            <a:endParaRPr lang="en-US">
              <a:solidFill>
                <a:prstClr val="black"/>
              </a:solidFill>
            </a:endParaRPr>
          </a:p>
        </p:txBody>
      </p:sp>
      <p:sp>
        <p:nvSpPr>
          <p:cNvPr id="993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9331" name="Rectangle 3"/>
          <p:cNvSpPr>
            <a:spLocks noGrp="1"/>
          </p:cNvSpPr>
          <p:nvPr>
            <p:ph type="body" idx="1"/>
          </p:nvPr>
        </p:nvSpPr>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2921939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Scattering on a single point.</a:t>
            </a:r>
            <a:endParaRPr lang="en-GB" dirty="0"/>
          </a:p>
        </p:txBody>
      </p:sp>
      <p:sp>
        <p:nvSpPr>
          <p:cNvPr id="4" name="Slide Number Placeholder 3"/>
          <p:cNvSpPr>
            <a:spLocks noGrp="1"/>
          </p:cNvSpPr>
          <p:nvPr>
            <p:ph type="sldNum" sz="quarter" idx="10"/>
          </p:nvPr>
        </p:nvSpPr>
        <p:spPr/>
        <p:txBody>
          <a:bodyPr/>
          <a:lstStyle/>
          <a:p>
            <a:fld id="{1049DA48-1A81-A14D-A2AB-6996F0CFCFF8}"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4873618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A8616A37-5F98-0248-ACE9-3EE5177E30C4}" type="slidenum">
              <a:rPr lang="en-US">
                <a:solidFill>
                  <a:prstClr val="black"/>
                </a:solidFill>
              </a:rPr>
              <a:pPr>
                <a:defRPr/>
              </a:pPr>
              <a:t>94</a:t>
            </a:fld>
            <a:endParaRPr lang="en-US">
              <a:solidFill>
                <a:prstClr val="black"/>
              </a:solidFill>
            </a:endParaRPr>
          </a:p>
        </p:txBody>
      </p:sp>
      <p:sp>
        <p:nvSpPr>
          <p:cNvPr id="993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9331" name="Rectangle 3"/>
          <p:cNvSpPr>
            <a:spLocks noGrp="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7371860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ln>
            <a:miter lim="800000"/>
            <a:headEnd/>
            <a:tailEnd/>
          </a:ln>
        </p:spPr>
        <p:txBody>
          <a:bodyPr/>
          <a:lstStyle/>
          <a:p>
            <a:fld id="{74C54870-3A26-8848-9E70-AD8AD9045C07}" type="slidenum">
              <a:rPr lang="en-US">
                <a:latin typeface="Calibri" pitchFamily="-112" charset="0"/>
              </a:rPr>
              <a:pPr/>
              <a:t>105</a:t>
            </a:fld>
            <a:endParaRPr lang="en-US">
              <a:latin typeface="Calibri" pitchFamily="-112" charset="0"/>
            </a:endParaRPr>
          </a:p>
        </p:txBody>
      </p:sp>
      <p:sp>
        <p:nvSpPr>
          <p:cNvPr id="8294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8294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endParaRPr lang="en-GB">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118400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Fourier-transformed magnetization of the sample M|| is the component in-plane</a:t>
            </a:r>
            <a:r>
              <a:rPr lang="en-GB" baseline="0" dirty="0" smtClean="0"/>
              <a:t> of the surface (for NR) (but perpendicular to </a:t>
            </a:r>
            <a:r>
              <a:rPr lang="en-GB" baseline="0" dirty="0" err="1" smtClean="0"/>
              <a:t>q</a:t>
            </a:r>
            <a:r>
              <a:rPr lang="en-GB" baseline="0" dirty="0" smtClean="0"/>
              <a:t>)</a:t>
            </a:r>
            <a:r>
              <a:rPr lang="en-GB" dirty="0" smtClean="0"/>
              <a:t>! </a:t>
            </a:r>
            <a:endParaRPr lang="en-GB" dirty="0"/>
          </a:p>
        </p:txBody>
      </p:sp>
      <p:sp>
        <p:nvSpPr>
          <p:cNvPr id="4" name="Slide Number Placeholder 3"/>
          <p:cNvSpPr>
            <a:spLocks noGrp="1"/>
          </p:cNvSpPr>
          <p:nvPr>
            <p:ph type="sldNum" sz="quarter" idx="10"/>
          </p:nvPr>
        </p:nvSpPr>
        <p:spPr/>
        <p:txBody>
          <a:bodyPr/>
          <a:lstStyle/>
          <a:p>
            <a:fld id="{1049DA48-1A81-A14D-A2AB-6996F0CFCFF8}"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111592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049DA48-1A81-A14D-A2AB-6996F0CFCFF8}"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532169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If we do the calculations</a:t>
            </a:r>
            <a:r>
              <a:rPr lang="en-GB" baseline="0" dirty="0" smtClean="0"/>
              <a:t> we see that the spin incoherent scattering adds with a factor of 1/3 to the total incoherent scattering. (R. Stuart script)</a:t>
            </a:r>
            <a:endParaRPr lang="en-GB" dirty="0"/>
          </a:p>
        </p:txBody>
      </p:sp>
      <p:sp>
        <p:nvSpPr>
          <p:cNvPr id="4" name="Slide Number Placeholder 3"/>
          <p:cNvSpPr>
            <a:spLocks noGrp="1"/>
          </p:cNvSpPr>
          <p:nvPr>
            <p:ph type="sldNum" sz="quarter" idx="10"/>
          </p:nvPr>
        </p:nvSpPr>
        <p:spPr/>
        <p:txBody>
          <a:bodyPr/>
          <a:lstStyle/>
          <a:p>
            <a:fld id="{1049DA48-1A81-A14D-A2AB-6996F0CFCFF8}"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746917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Some elements like oxygen have no incoherent scattering</a:t>
            </a:r>
            <a:r>
              <a:rPr lang="en-GB" baseline="0" dirty="0" smtClean="0"/>
              <a:t> due to the absence of a nuclear spin and isotopes.</a:t>
            </a:r>
            <a:endParaRPr lang="en-GB" dirty="0"/>
          </a:p>
        </p:txBody>
      </p:sp>
      <p:sp>
        <p:nvSpPr>
          <p:cNvPr id="4" name="Slide Number Placeholder 3"/>
          <p:cNvSpPr>
            <a:spLocks noGrp="1"/>
          </p:cNvSpPr>
          <p:nvPr>
            <p:ph type="sldNum" sz="quarter" idx="10"/>
          </p:nvPr>
        </p:nvSpPr>
        <p:spPr/>
        <p:txBody>
          <a:bodyPr/>
          <a:lstStyle/>
          <a:p>
            <a:fld id="{1049DA48-1A81-A14D-A2AB-6996F0CFCFF8}"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805106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But, the refractive index is smaller than 1 in most cases: Total external reflection!</a:t>
            </a:r>
          </a:p>
          <a:p>
            <a:r>
              <a:rPr lang="en-GB" dirty="0" smtClean="0"/>
              <a:t>The SLD is wavelength independent</a:t>
            </a:r>
            <a:r>
              <a:rPr lang="en-GB" baseline="0" dirty="0" smtClean="0"/>
              <a:t>. Show imaginary SLD. </a:t>
            </a:r>
            <a:r>
              <a:rPr lang="en-GB" dirty="0" err="1" smtClean="0"/>
              <a:t>Uebung</a:t>
            </a:r>
            <a:r>
              <a:rPr lang="en-GB" dirty="0" smtClean="0"/>
              <a:t>: </a:t>
            </a:r>
            <a:r>
              <a:rPr lang="en-GB" dirty="0" err="1" smtClean="0"/>
              <a:t>n</a:t>
            </a:r>
            <a:r>
              <a:rPr lang="en-GB" dirty="0" smtClean="0"/>
              <a:t> </a:t>
            </a:r>
            <a:r>
              <a:rPr lang="en-GB" dirty="0" err="1" smtClean="0"/>
              <a:t>Selber</a:t>
            </a:r>
            <a:r>
              <a:rPr lang="en-GB" dirty="0" smtClean="0"/>
              <a:t> </a:t>
            </a:r>
            <a:r>
              <a:rPr lang="en-GB" dirty="0" err="1" smtClean="0"/>
              <a:t>ausrechen</a:t>
            </a:r>
            <a:r>
              <a:rPr lang="en-GB" dirty="0" smtClean="0"/>
              <a:t> (</a:t>
            </a:r>
            <a:r>
              <a:rPr lang="en-GB" dirty="0" err="1" smtClean="0"/>
              <a:t>Doktorarbeit</a:t>
            </a:r>
            <a:r>
              <a:rPr lang="en-GB" dirty="0" smtClean="0"/>
              <a:t> S.28).</a:t>
            </a:r>
            <a:endParaRPr lang="en-GB" dirty="0"/>
          </a:p>
        </p:txBody>
      </p:sp>
      <p:sp>
        <p:nvSpPr>
          <p:cNvPr id="4" name="Slide Number Placeholder 3"/>
          <p:cNvSpPr>
            <a:spLocks noGrp="1"/>
          </p:cNvSpPr>
          <p:nvPr>
            <p:ph type="sldNum" sz="quarter" idx="10"/>
          </p:nvPr>
        </p:nvSpPr>
        <p:spPr/>
        <p:txBody>
          <a:bodyPr/>
          <a:lstStyle/>
          <a:p>
            <a:fld id="{1049DA48-1A81-A14D-A2AB-6996F0CFCFF8}"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643802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4" name="Slide Image Placeholder 1"/>
          <p:cNvSpPr>
            <a:spLocks noGrp="1" noRot="1" noChangeAspect="1"/>
          </p:cNvSpPr>
          <p:nvPr>
            <p:ph type="sldImg"/>
          </p:nvPr>
        </p:nvSpPr>
        <p:spPr bwMode="auto">
          <a:noFill/>
          <a:ln>
            <a:solidFill>
              <a:srgbClr val="000000"/>
            </a:solidFill>
            <a:miter lim="800000"/>
            <a:headEnd/>
            <a:tailEnd/>
          </a:ln>
        </p:spPr>
      </p:sp>
      <p:sp>
        <p:nvSpPr>
          <p:cNvPr id="10373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112" charset="-128"/>
                <a:cs typeface="ＭＳ Ｐゴシック" pitchFamily="-112" charset="-128"/>
              </a:rPr>
              <a:t>The convolution theorem FT( </a:t>
            </a:r>
            <a:r>
              <a:rPr lang="en-US" dirty="0" err="1" smtClean="0">
                <a:ea typeface="ＭＳ Ｐゴシック" pitchFamily="-112" charset="-128"/>
                <a:cs typeface="ＭＳ Ｐゴシック" pitchFamily="-112" charset="-128"/>
              </a:rPr>
              <a:t>int</a:t>
            </a:r>
            <a:r>
              <a:rPr lang="en-US" dirty="0" smtClean="0">
                <a:ea typeface="ＭＳ Ｐゴシック" pitchFamily="-112" charset="-128"/>
                <a:cs typeface="ＭＳ Ｐゴシック" pitchFamily="-112" charset="-128"/>
              </a:rPr>
              <a:t> f(x)g(x-x1) </a:t>
            </a:r>
            <a:r>
              <a:rPr lang="en-US" dirty="0" err="1" smtClean="0">
                <a:ea typeface="ＭＳ Ｐゴシック" pitchFamily="-112" charset="-128"/>
                <a:cs typeface="ＭＳ Ｐゴシック" pitchFamily="-112" charset="-128"/>
              </a:rPr>
              <a:t>dx</a:t>
            </a:r>
            <a:r>
              <a:rPr lang="en-US" dirty="0" smtClean="0">
                <a:ea typeface="ＭＳ Ｐゴシック" pitchFamily="-112" charset="-128"/>
                <a:cs typeface="ＭＳ Ｐゴシック" pitchFamily="-112" charset="-128"/>
              </a:rPr>
              <a:t>)=</a:t>
            </a:r>
            <a:r>
              <a:rPr lang="en-US" dirty="0" err="1" smtClean="0">
                <a:ea typeface="ＭＳ Ｐゴシック" pitchFamily="-112" charset="-128"/>
                <a:cs typeface="ＭＳ Ｐゴシック" pitchFamily="-112" charset="-128"/>
              </a:rPr>
              <a:t>FT(g(q</a:t>
            </a:r>
            <a:r>
              <a:rPr lang="en-US" dirty="0" smtClean="0">
                <a:ea typeface="ＭＳ Ｐゴシック" pitchFamily="-112" charset="-128"/>
                <a:cs typeface="ＭＳ Ｐゴシック" pitchFamily="-112" charset="-128"/>
              </a:rPr>
              <a:t>))*</a:t>
            </a:r>
            <a:r>
              <a:rPr lang="en-US" dirty="0" err="1" smtClean="0">
                <a:ea typeface="ＭＳ Ｐゴシック" pitchFamily="-112" charset="-128"/>
                <a:cs typeface="ＭＳ Ｐゴシック" pitchFamily="-112" charset="-128"/>
              </a:rPr>
              <a:t>FT(f(g</a:t>
            </a:r>
            <a:r>
              <a:rPr lang="en-US" dirty="0" smtClean="0">
                <a:ea typeface="ＭＳ Ｐゴシック" pitchFamily="-112" charset="-128"/>
                <a:cs typeface="ＭＳ Ｐゴシック" pitchFamily="-112" charset="-128"/>
              </a:rPr>
              <a:t>)). Thus</a:t>
            </a:r>
            <a:r>
              <a:rPr lang="en-US" baseline="0" dirty="0" smtClean="0">
                <a:ea typeface="ＭＳ Ｐゴシック" pitchFamily="-112" charset="-128"/>
                <a:cs typeface="ＭＳ Ｐゴシック" pitchFamily="-112" charset="-128"/>
              </a:rPr>
              <a:t> we can factorize the structure and form factors.</a:t>
            </a:r>
            <a:endParaRPr lang="en-US" dirty="0" smtClean="0">
              <a:ea typeface="ＭＳ Ｐゴシック" pitchFamily="-112" charset="-128"/>
              <a:cs typeface="ＭＳ Ｐゴシック" pitchFamily="-112" charset="-128"/>
            </a:endParaRPr>
          </a:p>
        </p:txBody>
      </p:sp>
      <p:sp>
        <p:nvSpPr>
          <p:cNvPr id="1037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0B648A-C991-1745-9259-B33630A5B82D}" type="slidenum">
              <a:rPr lang="en-US">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527033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E5A1436-D772-C14D-BF93-8BFB561A5D8F}" type="datetimeFigureOut">
              <a:rPr lang="en-US" smtClean="0"/>
              <a:pPr/>
              <a:t>10/2/2020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4794D8-EF51-584C-84C8-05E5EC0A0A05}"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5A1436-D772-C14D-BF93-8BFB561A5D8F}" type="datetimeFigureOut">
              <a:rPr lang="en-US" smtClean="0"/>
              <a:pPr/>
              <a:t>10/2/2020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4794D8-EF51-584C-84C8-05E5EC0A0A05}"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5A1436-D772-C14D-BF93-8BFB561A5D8F}" type="datetimeFigureOut">
              <a:rPr lang="en-US" smtClean="0"/>
              <a:pPr/>
              <a:t>10/2/2020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4794D8-EF51-584C-84C8-05E5EC0A0A05}"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sv-SE" smtClean="0"/>
              <a:t>Click to edit Master title style</a:t>
            </a:r>
            <a:endParaRPr lang="en-US"/>
          </a:p>
        </p:txBody>
      </p:sp>
      <p:sp>
        <p:nvSpPr>
          <p:cNvPr id="3" name="Subtitle 2"/>
          <p:cNvSpPr>
            <a:spLocks noGrp="1"/>
          </p:cNvSpPr>
          <p:nvPr>
            <p:ph type="subTitle" idx="1"/>
          </p:nvPr>
        </p:nvSpPr>
        <p:spPr>
          <a:xfrm>
            <a:off x="1371824" y="3886651"/>
            <a:ext cx="6400354" cy="1752451"/>
          </a:xfrm>
        </p:spPr>
        <p:txBody>
          <a:bodyPr/>
          <a:lstStyle>
            <a:lvl1pPr marL="0" indent="0" algn="ctr">
              <a:buNone/>
              <a:defRPr/>
            </a:lvl1pPr>
            <a:lvl2pPr marL="321391" indent="0" algn="ctr">
              <a:buNone/>
              <a:defRPr/>
            </a:lvl2pPr>
            <a:lvl3pPr marL="642783" indent="0" algn="ctr">
              <a:buNone/>
              <a:defRPr/>
            </a:lvl3pPr>
            <a:lvl4pPr marL="964174" indent="0" algn="ctr">
              <a:buNone/>
              <a:defRPr/>
            </a:lvl4pPr>
            <a:lvl5pPr marL="1285565" indent="0" algn="ctr">
              <a:buNone/>
              <a:defRPr/>
            </a:lvl5pPr>
            <a:lvl6pPr marL="1606959" indent="0" algn="ctr">
              <a:buNone/>
              <a:defRPr/>
            </a:lvl6pPr>
            <a:lvl7pPr marL="1928348" indent="0" algn="ctr">
              <a:buNone/>
              <a:defRPr/>
            </a:lvl7pPr>
            <a:lvl8pPr marL="2249741" indent="0" algn="ctr">
              <a:buNone/>
              <a:defRPr/>
            </a:lvl8pPr>
            <a:lvl9pPr marL="2571133" indent="0" algn="ctr">
              <a:buNone/>
              <a:defRPr/>
            </a:lvl9pPr>
          </a:lstStyle>
          <a:p>
            <a:r>
              <a:rPr lang="sv-SE" smtClean="0"/>
              <a:t>Click to edit Master subtitle style</a:t>
            </a:r>
            <a:endParaRPr lang="en-US"/>
          </a:p>
        </p:txBody>
      </p:sp>
      <p:sp>
        <p:nvSpPr>
          <p:cNvPr id="4" name="Text Box 5"/>
          <p:cNvSpPr txBox="1">
            <a:spLocks noGrp="1" noChangeArrowheads="1"/>
          </p:cNvSpPr>
          <p:nvPr>
            <p:ph type="sldNum" sz="quarter" idx="10"/>
          </p:nvPr>
        </p:nvSpPr>
        <p:spPr>
          <a:xfrm>
            <a:off x="8214197" y="7072316"/>
            <a:ext cx="433090" cy="383977"/>
          </a:xfrm>
          <a:prstGeom prst="rect">
            <a:avLst/>
          </a:prstGeom>
          <a:ln/>
        </p:spPr>
        <p:txBody>
          <a:bodyPr lIns="64291" tIns="32146" rIns="64291" bIns="32146"/>
          <a:lstStyle>
            <a:lvl1pPr>
              <a:defRPr/>
            </a:lvl1pPr>
          </a:lstStyle>
          <a:p>
            <a:pPr defTabSz="457035">
              <a:defRPr/>
            </a:pPr>
            <a:fld id="{6D90B80C-1FD8-9642-B80F-93AF7996D93D}" type="slidenum">
              <a:rPr lang="en-US">
                <a:solidFill>
                  <a:srgbClr val="000000"/>
                </a:solidFill>
              </a:rPr>
              <a:pPr defTabSz="457035">
                <a:defRPr/>
              </a:pPr>
              <a:t>‹#›</a:t>
            </a:fld>
            <a:endParaRPr lang="en-US">
              <a:solidFill>
                <a:srgbClr val="000000"/>
              </a:solidFill>
            </a:endParaRPr>
          </a:p>
        </p:txBody>
      </p:sp>
    </p:spTree>
    <p:extLst>
      <p:ext uri="{BB962C8B-B14F-4D97-AF65-F5344CB8AC3E}">
        <p14:creationId xmlns:p14="http://schemas.microsoft.com/office/powerpoint/2010/main" val="3686952383"/>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Content Placeholder 2"/>
          <p:cNvSpPr>
            <a:spLocks noGrp="1"/>
          </p:cNvSpPr>
          <p:nvPr>
            <p:ph idx="1"/>
          </p:nvPr>
        </p:nvSpPr>
        <p:spPr>
          <a:xfrm>
            <a:off x="457647" y="1600649"/>
            <a:ext cx="8228707" cy="4525119"/>
          </a:xfrm>
          <a:prstGeom prst="rect">
            <a:avLst/>
          </a:prstGeom>
        </p:spPr>
        <p:txBody>
          <a:bodyPr vert="horz" lIns="64284" tIns="32142" rIns="64284" bIns="32142"/>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Content Placeholder 2"/>
          <p:cNvSpPr>
            <a:spLocks noGrp="1"/>
          </p:cNvSpPr>
          <p:nvPr>
            <p:ph idx="1"/>
          </p:nvPr>
        </p:nvSpPr>
        <p:spPr>
          <a:xfrm>
            <a:off x="457647" y="1600676"/>
            <a:ext cx="8228707" cy="4525119"/>
          </a:xfrm>
          <a:prstGeom prst="rect">
            <a:avLst/>
          </a:prstGeom>
        </p:spPr>
        <p:txBody>
          <a:bodyPr vert="horz" lIns="64197" tIns="32095" rIns="64197" bIns="32095"/>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274" tIns="32137" rIns="64274" bIns="32137"/>
          <a:lstStyle/>
          <a:p>
            <a:r>
              <a:rPr lang="sv-SE" smtClean="0"/>
              <a:t>Click to edit Master title style</a:t>
            </a:r>
            <a:endParaRPr lang="en-US"/>
          </a:p>
        </p:txBody>
      </p:sp>
      <p:sp>
        <p:nvSpPr>
          <p:cNvPr id="3" name="Subtitle 2"/>
          <p:cNvSpPr>
            <a:spLocks noGrp="1"/>
          </p:cNvSpPr>
          <p:nvPr>
            <p:ph type="subTitle" idx="1"/>
          </p:nvPr>
        </p:nvSpPr>
        <p:spPr>
          <a:xfrm>
            <a:off x="1371824" y="3886652"/>
            <a:ext cx="6400354" cy="1752451"/>
          </a:xfrm>
          <a:prstGeom prst="rect">
            <a:avLst/>
          </a:prstGeom>
        </p:spPr>
        <p:txBody>
          <a:bodyPr/>
          <a:lstStyle>
            <a:lvl1pPr marL="0" indent="0" algn="ctr">
              <a:buNone/>
              <a:defRPr/>
            </a:lvl1pPr>
            <a:lvl2pPr marL="321374" indent="0" algn="ctr">
              <a:buNone/>
              <a:defRPr/>
            </a:lvl2pPr>
            <a:lvl3pPr marL="642750" indent="0" algn="ctr">
              <a:buNone/>
              <a:defRPr/>
            </a:lvl3pPr>
            <a:lvl4pPr marL="964124" indent="0" algn="ctr">
              <a:buNone/>
              <a:defRPr/>
            </a:lvl4pPr>
            <a:lvl5pPr marL="1285500" indent="0" algn="ctr">
              <a:buNone/>
              <a:defRPr/>
            </a:lvl5pPr>
            <a:lvl6pPr marL="1606877" indent="0" algn="ctr">
              <a:buNone/>
              <a:defRPr/>
            </a:lvl6pPr>
            <a:lvl7pPr marL="1928250" indent="0" algn="ctr">
              <a:buNone/>
              <a:defRPr/>
            </a:lvl7pPr>
            <a:lvl8pPr marL="2249626" indent="0" algn="ctr">
              <a:buNone/>
              <a:defRPr/>
            </a:lvl8pPr>
            <a:lvl9pPr marL="2571001" indent="0" algn="ctr">
              <a:buNone/>
              <a:defRPr/>
            </a:lvl9pPr>
          </a:lstStyle>
          <a:p>
            <a:r>
              <a:rPr lang="sv-SE" smtClean="0"/>
              <a:t>Click to edit Master subtitle style</a:t>
            </a:r>
            <a:endParaRPr lang="en-US"/>
          </a:p>
        </p:txBody>
      </p:sp>
    </p:spTree>
    <p:extLst>
      <p:ext uri="{BB962C8B-B14F-4D97-AF65-F5344CB8AC3E}">
        <p14:creationId xmlns:p14="http://schemas.microsoft.com/office/powerpoint/2010/main" val="90253982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5A1436-D772-C14D-BF93-8BFB561A5D8F}" type="datetimeFigureOut">
              <a:rPr lang="en-US" smtClean="0"/>
              <a:pPr/>
              <a:t>10/2/2020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4794D8-EF51-584C-84C8-05E5EC0A0A05}" type="slidenum">
              <a:rPr lang="en-GB" smtClean="0"/>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274" tIns="32137" rIns="64274" bIns="32137"/>
          <a:lstStyle/>
          <a:p>
            <a:r>
              <a:rPr lang="sv-SE" smtClean="0"/>
              <a:t>Click to edit Master title style</a:t>
            </a:r>
            <a:endParaRPr lang="en-US"/>
          </a:p>
        </p:txBody>
      </p:sp>
      <p:sp>
        <p:nvSpPr>
          <p:cNvPr id="3" name="Subtitle 2"/>
          <p:cNvSpPr>
            <a:spLocks noGrp="1"/>
          </p:cNvSpPr>
          <p:nvPr>
            <p:ph type="subTitle" idx="1"/>
          </p:nvPr>
        </p:nvSpPr>
        <p:spPr>
          <a:xfrm>
            <a:off x="1371824" y="3886652"/>
            <a:ext cx="6400354" cy="1752451"/>
          </a:xfrm>
        </p:spPr>
        <p:txBody>
          <a:bodyPr/>
          <a:lstStyle>
            <a:lvl1pPr marL="0" indent="0" algn="ctr">
              <a:buNone/>
              <a:defRPr/>
            </a:lvl1pPr>
            <a:lvl2pPr marL="321374" indent="0" algn="ctr">
              <a:buNone/>
              <a:defRPr/>
            </a:lvl2pPr>
            <a:lvl3pPr marL="642750" indent="0" algn="ctr">
              <a:buNone/>
              <a:defRPr/>
            </a:lvl3pPr>
            <a:lvl4pPr marL="964124" indent="0" algn="ctr">
              <a:buNone/>
              <a:defRPr/>
            </a:lvl4pPr>
            <a:lvl5pPr marL="1285500" indent="0" algn="ctr">
              <a:buNone/>
              <a:defRPr/>
            </a:lvl5pPr>
            <a:lvl6pPr marL="1606877" indent="0" algn="ctr">
              <a:buNone/>
              <a:defRPr/>
            </a:lvl6pPr>
            <a:lvl7pPr marL="1928250" indent="0" algn="ctr">
              <a:buNone/>
              <a:defRPr/>
            </a:lvl7pPr>
            <a:lvl8pPr marL="2249626" indent="0" algn="ctr">
              <a:buNone/>
              <a:defRPr/>
            </a:lvl8pPr>
            <a:lvl9pPr marL="2571001" indent="0" algn="ctr">
              <a:buNone/>
              <a:defRPr/>
            </a:lvl9pPr>
          </a:lstStyle>
          <a:p>
            <a:r>
              <a:rPr lang="sv-SE" smtClean="0"/>
              <a:t>Click to edit Master subtitle style</a:t>
            </a:r>
            <a:endParaRPr lang="en-US"/>
          </a:p>
        </p:txBody>
      </p:sp>
    </p:spTree>
    <p:extLst>
      <p:ext uri="{BB962C8B-B14F-4D97-AF65-F5344CB8AC3E}">
        <p14:creationId xmlns:p14="http://schemas.microsoft.com/office/powerpoint/2010/main" val="90253982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sv-SE" smtClean="0"/>
              <a:t>Click to edit Master title style</a:t>
            </a:r>
            <a:endParaRPr lang="en-US"/>
          </a:p>
        </p:txBody>
      </p:sp>
      <p:sp>
        <p:nvSpPr>
          <p:cNvPr id="3" name="Subtitle 2"/>
          <p:cNvSpPr>
            <a:spLocks noGrp="1"/>
          </p:cNvSpPr>
          <p:nvPr>
            <p:ph type="subTitle" idx="1"/>
          </p:nvPr>
        </p:nvSpPr>
        <p:spPr>
          <a:xfrm>
            <a:off x="1371824" y="3886651"/>
            <a:ext cx="6400354" cy="1752451"/>
          </a:xfrm>
        </p:spPr>
        <p:txBody>
          <a:bodyPr/>
          <a:lstStyle>
            <a:lvl1pPr marL="0" indent="0" algn="ctr">
              <a:buNone/>
              <a:defRPr/>
            </a:lvl1pPr>
            <a:lvl2pPr marL="321391" indent="0" algn="ctr">
              <a:buNone/>
              <a:defRPr/>
            </a:lvl2pPr>
            <a:lvl3pPr marL="642783" indent="0" algn="ctr">
              <a:buNone/>
              <a:defRPr/>
            </a:lvl3pPr>
            <a:lvl4pPr marL="964174" indent="0" algn="ctr">
              <a:buNone/>
              <a:defRPr/>
            </a:lvl4pPr>
            <a:lvl5pPr marL="1285565" indent="0" algn="ctr">
              <a:buNone/>
              <a:defRPr/>
            </a:lvl5pPr>
            <a:lvl6pPr marL="1606959" indent="0" algn="ctr">
              <a:buNone/>
              <a:defRPr/>
            </a:lvl6pPr>
            <a:lvl7pPr marL="1928348" indent="0" algn="ctr">
              <a:buNone/>
              <a:defRPr/>
            </a:lvl7pPr>
            <a:lvl8pPr marL="2249741" indent="0" algn="ctr">
              <a:buNone/>
              <a:defRPr/>
            </a:lvl8pPr>
            <a:lvl9pPr marL="2571133" indent="0" algn="ctr">
              <a:buNone/>
              <a:defRPr/>
            </a:lvl9pPr>
          </a:lstStyle>
          <a:p>
            <a:r>
              <a:rPr lang="sv-SE" smtClean="0"/>
              <a:t>Click to edit Master subtitle style</a:t>
            </a:r>
            <a:endParaRPr lang="en-US"/>
          </a:p>
        </p:txBody>
      </p:sp>
      <p:sp>
        <p:nvSpPr>
          <p:cNvPr id="4" name="Text Box 5"/>
          <p:cNvSpPr txBox="1">
            <a:spLocks noGrp="1" noChangeArrowheads="1"/>
          </p:cNvSpPr>
          <p:nvPr>
            <p:ph type="sldNum" sz="quarter" idx="10"/>
          </p:nvPr>
        </p:nvSpPr>
        <p:spPr>
          <a:xfrm>
            <a:off x="8214197" y="7072316"/>
            <a:ext cx="433090" cy="383977"/>
          </a:xfrm>
          <a:prstGeom prst="rect">
            <a:avLst/>
          </a:prstGeom>
          <a:ln/>
        </p:spPr>
        <p:txBody>
          <a:bodyPr lIns="64291" tIns="32146" rIns="64291" bIns="32146"/>
          <a:lstStyle>
            <a:lvl1pPr>
              <a:defRPr/>
            </a:lvl1pPr>
          </a:lstStyle>
          <a:p>
            <a:pPr defTabSz="457035">
              <a:defRPr/>
            </a:pPr>
            <a:fld id="{6D90B80C-1FD8-9642-B80F-93AF7996D93D}" type="slidenum">
              <a:rPr lang="en-US">
                <a:solidFill>
                  <a:srgbClr val="000000"/>
                </a:solidFill>
              </a:rPr>
              <a:pPr defTabSz="457035">
                <a:defRPr/>
              </a:pPr>
              <a:t>‹#›</a:t>
            </a:fld>
            <a:endParaRPr lang="en-US">
              <a:solidFill>
                <a:srgbClr val="000000"/>
              </a:solidFill>
            </a:endParaRPr>
          </a:p>
        </p:txBody>
      </p:sp>
    </p:spTree>
    <p:extLst>
      <p:ext uri="{BB962C8B-B14F-4D97-AF65-F5344CB8AC3E}">
        <p14:creationId xmlns:p14="http://schemas.microsoft.com/office/powerpoint/2010/main" val="1311721587"/>
      </p:ext>
    </p:extLst>
  </p:cSld>
  <p:clrMapOvr>
    <a:masterClrMapping/>
  </p:clrMapOvr>
  <p:transition>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D3B0F4-1A5D-2543-8333-1433F7326A48}" type="datetimeFigureOut">
              <a:rPr lang="en-US" smtClean="0">
                <a:solidFill>
                  <a:prstClr val="black">
                    <a:tint val="75000"/>
                  </a:prstClr>
                </a:solidFill>
              </a:rPr>
              <a:pPr/>
              <a:t>10/5/2020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8FCBEB0-AD57-C64A-BCD5-2C93C12F6B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961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tandard layout + signature">
    <p:spTree>
      <p:nvGrpSpPr>
        <p:cNvPr id="1" name=""/>
        <p:cNvGrpSpPr/>
        <p:nvPr/>
      </p:nvGrpSpPr>
      <p:grpSpPr>
        <a:xfrm>
          <a:off x="0" y="0"/>
          <a:ext cx="0" cy="0"/>
          <a:chOff x="0" y="0"/>
          <a:chExt cx="0" cy="0"/>
        </a:xfrm>
      </p:grpSpPr>
      <p:sp>
        <p:nvSpPr>
          <p:cNvPr id="8" name="Espace réservé du contenu 7"/>
          <p:cNvSpPr>
            <a:spLocks noGrp="1"/>
          </p:cNvSpPr>
          <p:nvPr>
            <p:ph sz="quarter" idx="17" hasCustomPrompt="1"/>
          </p:nvPr>
        </p:nvSpPr>
        <p:spPr>
          <a:xfrm>
            <a:off x="225462" y="1709928"/>
            <a:ext cx="8727371" cy="4355592"/>
          </a:xfrm>
          <a:prstGeom prst="rect">
            <a:avLst/>
          </a:prstGeom>
        </p:spPr>
        <p:txBody>
          <a:bodyPr vert="horz"/>
          <a:lstStyle>
            <a:lvl1pPr marL="182563" indent="-182563">
              <a:defRPr sz="2400" b="0" i="0">
                <a:latin typeface="Verdana"/>
                <a:cs typeface="Verdana"/>
              </a:defRPr>
            </a:lvl1pPr>
            <a:lvl2pPr marL="355600" indent="-173038">
              <a:buSzPct val="50000"/>
              <a:defRPr sz="1600" b="0" i="0">
                <a:latin typeface="Verdana"/>
                <a:cs typeface="Verdana"/>
              </a:defRPr>
            </a:lvl2pPr>
            <a:lvl3pPr marL="539750" indent="-184150">
              <a:buSzPct val="50000"/>
              <a:buFont typeface="Wingdings" charset="2"/>
              <a:buChar char="§"/>
              <a:defRPr sz="1400" b="0" i="0">
                <a:latin typeface="Verdana"/>
                <a:cs typeface="Verdana"/>
              </a:defRPr>
            </a:lvl3pPr>
            <a:lvl4pPr marL="722313" indent="-182563">
              <a:buSzPct val="50000"/>
              <a:buFont typeface="Courier New"/>
              <a:buChar char="o"/>
              <a:defRPr sz="1100" b="0" i="0">
                <a:latin typeface="Verdana"/>
                <a:cs typeface="Verdana"/>
              </a:defRPr>
            </a:lvl4pPr>
            <a:lvl5pPr>
              <a:defRPr b="0" i="0">
                <a:latin typeface="Verdana"/>
                <a:cs typeface="Verdana"/>
              </a:defRPr>
            </a:lvl5pPr>
          </a:lstStyle>
          <a:p>
            <a:pPr lvl="0"/>
            <a:r>
              <a:rPr lang="fr-FR" dirty="0" smtClean="0"/>
              <a:t>Click to </a:t>
            </a:r>
            <a:r>
              <a:rPr lang="fr-FR" dirty="0" err="1" smtClean="0"/>
              <a:t>edit</a:t>
            </a:r>
            <a:r>
              <a:rPr lang="fr-FR" dirty="0" smtClean="0"/>
              <a:t> </a:t>
            </a:r>
            <a:r>
              <a:rPr lang="fr-FR" dirty="0" err="1" smtClean="0"/>
              <a:t>text</a:t>
            </a:r>
            <a:endParaRPr lang="fr-FR" dirty="0" smtClean="0"/>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p:txBody>
      </p:sp>
      <p:sp>
        <p:nvSpPr>
          <p:cNvPr id="12" name="Espace réservé du texte 2"/>
          <p:cNvSpPr>
            <a:spLocks noGrp="1"/>
          </p:cNvSpPr>
          <p:nvPr>
            <p:ph type="body" sz="quarter" idx="18" hasCustomPrompt="1"/>
          </p:nvPr>
        </p:nvSpPr>
        <p:spPr>
          <a:xfrm>
            <a:off x="225461" y="315605"/>
            <a:ext cx="8727371" cy="891903"/>
          </a:xfrm>
          <a:prstGeom prst="rect">
            <a:avLst/>
          </a:prstGeom>
        </p:spPr>
        <p:txBody>
          <a:bodyPr vert="horz"/>
          <a:lstStyle>
            <a:lvl1pPr marL="0" indent="0">
              <a:buFontTx/>
              <a:buNone/>
              <a:defRPr b="0" i="0">
                <a:latin typeface="Verdana"/>
                <a:cs typeface="Verdana"/>
              </a:defRPr>
            </a:lvl1pPr>
          </a:lstStyle>
          <a:p>
            <a:pPr lvl="0"/>
            <a:r>
              <a:rPr lang="fr-FR" dirty="0" smtClean="0"/>
              <a:t>Click to </a:t>
            </a:r>
            <a:r>
              <a:rPr lang="fr-FR" dirty="0" err="1" smtClean="0"/>
              <a:t>edit</a:t>
            </a:r>
            <a:r>
              <a:rPr lang="fr-FR" dirty="0" smtClean="0"/>
              <a:t> </a:t>
            </a:r>
            <a:r>
              <a:rPr lang="fr-FR" dirty="0" err="1" smtClean="0"/>
              <a:t>title</a:t>
            </a:r>
            <a:endParaRPr lang="fr-FR" dirty="0" smtClean="0"/>
          </a:p>
        </p:txBody>
      </p:sp>
      <p:sp>
        <p:nvSpPr>
          <p:cNvPr id="13" name="Espace réservé du texte 8"/>
          <p:cNvSpPr>
            <a:spLocks noGrp="1"/>
          </p:cNvSpPr>
          <p:nvPr>
            <p:ph type="body" sz="quarter" idx="20" hasCustomPrompt="1"/>
          </p:nvPr>
        </p:nvSpPr>
        <p:spPr>
          <a:xfrm>
            <a:off x="232160" y="1234926"/>
            <a:ext cx="8720673" cy="475001"/>
          </a:xfrm>
          <a:prstGeom prst="rect">
            <a:avLst/>
          </a:prstGeom>
        </p:spPr>
        <p:txBody>
          <a:bodyPr vert="horz"/>
          <a:lstStyle>
            <a:lvl1pPr marL="0" indent="0">
              <a:buFontTx/>
              <a:buNone/>
              <a:defRPr sz="1400" b="0" i="0">
                <a:solidFill>
                  <a:schemeClr val="accent2"/>
                </a:solidFill>
                <a:latin typeface="Verdana"/>
                <a:cs typeface="Verdana"/>
              </a:defRPr>
            </a:lvl1pPr>
          </a:lstStyle>
          <a:p>
            <a:pPr lvl="0"/>
            <a:r>
              <a:rPr lang="fr-FR" dirty="0" smtClean="0"/>
              <a:t>Click to Edit </a:t>
            </a:r>
            <a:r>
              <a:rPr lang="fr-FR" dirty="0" err="1" smtClean="0"/>
              <a:t>Optional</a:t>
            </a:r>
            <a:r>
              <a:rPr lang="fr-FR" dirty="0" smtClean="0"/>
              <a:t> </a:t>
            </a:r>
            <a:r>
              <a:rPr lang="fr-FR" dirty="0" err="1" smtClean="0"/>
              <a:t>Subtitle</a:t>
            </a:r>
            <a:endParaRPr lang="fr-FR" dirty="0" smtClean="0"/>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8177" y="-4693"/>
            <a:ext cx="5396825" cy="838757"/>
          </a:xfrm>
          <a:prstGeom prst="rect">
            <a:avLst/>
          </a:prstGeom>
        </p:spPr>
      </p:pic>
      <p:sp>
        <p:nvSpPr>
          <p:cNvPr id="7" name="Espace réservé de la date 3"/>
          <p:cNvSpPr>
            <a:spLocks noGrp="1"/>
          </p:cNvSpPr>
          <p:nvPr>
            <p:ph type="dt" sz="half" idx="2"/>
          </p:nvPr>
        </p:nvSpPr>
        <p:spPr>
          <a:xfrm>
            <a:off x="115307" y="6356351"/>
            <a:ext cx="1176083" cy="366183"/>
          </a:xfrm>
          <a:prstGeom prst="rect">
            <a:avLst/>
          </a:prstGeom>
        </p:spPr>
        <p:txBody>
          <a:bodyPr vert="horz" lIns="91440" tIns="45720" rIns="91440" bIns="45720" rtlCol="0" anchor="ctr"/>
          <a:lstStyle>
            <a:lvl1pPr algn="l">
              <a:defRPr sz="1200">
                <a:solidFill>
                  <a:schemeClr val="tx1">
                    <a:tint val="75000"/>
                  </a:schemeClr>
                </a:solidFill>
              </a:defRPr>
            </a:lvl1pPr>
          </a:lstStyle>
          <a:p>
            <a:fld id="{C0C03D28-EDB0-A94C-826E-E1FAFC250894}" type="datetime1">
              <a:rPr lang="fr-FR" smtClean="0">
                <a:solidFill>
                  <a:srgbClr val="000000">
                    <a:tint val="75000"/>
                  </a:srgbClr>
                </a:solidFill>
              </a:rPr>
              <a:pPr/>
              <a:t>05/10/2020</a:t>
            </a:fld>
            <a:endParaRPr lang="fr-FR">
              <a:solidFill>
                <a:srgbClr val="000000">
                  <a:tint val="75000"/>
                </a:srgbClr>
              </a:solidFill>
            </a:endParaRPr>
          </a:p>
        </p:txBody>
      </p:sp>
      <p:sp>
        <p:nvSpPr>
          <p:cNvPr id="9" name="Espace réservé du pied de page 4"/>
          <p:cNvSpPr>
            <a:spLocks noGrp="1"/>
          </p:cNvSpPr>
          <p:nvPr>
            <p:ph type="ftr" sz="quarter" idx="3"/>
          </p:nvPr>
        </p:nvSpPr>
        <p:spPr>
          <a:xfrm>
            <a:off x="1376618" y="6356351"/>
            <a:ext cx="30861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solidFill>
                  <a:srgbClr val="000000">
                    <a:tint val="75000"/>
                  </a:srgbClr>
                </a:solidFill>
              </a:rPr>
              <a:t>gutfreund@ill.fr</a:t>
            </a:r>
            <a:endParaRPr lang="fr-FR" dirty="0">
              <a:solidFill>
                <a:srgbClr val="000000">
                  <a:tint val="75000"/>
                </a:srgbClr>
              </a:solidFill>
            </a:endParaRPr>
          </a:p>
        </p:txBody>
      </p:sp>
    </p:spTree>
    <p:extLst>
      <p:ext uri="{BB962C8B-B14F-4D97-AF65-F5344CB8AC3E}">
        <p14:creationId xmlns:p14="http://schemas.microsoft.com/office/powerpoint/2010/main" val="293231838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sv-SE" smtClean="0"/>
              <a:t>Click to edit Master title style</a:t>
            </a:r>
            <a:endParaRPr lang="en-US"/>
          </a:p>
        </p:txBody>
      </p:sp>
      <p:sp>
        <p:nvSpPr>
          <p:cNvPr id="3" name="Subtitle 2"/>
          <p:cNvSpPr>
            <a:spLocks noGrp="1"/>
          </p:cNvSpPr>
          <p:nvPr>
            <p:ph type="subTitle" idx="1"/>
          </p:nvPr>
        </p:nvSpPr>
        <p:spPr>
          <a:xfrm>
            <a:off x="1371824" y="3886651"/>
            <a:ext cx="6400354" cy="1752451"/>
          </a:xfrm>
        </p:spPr>
        <p:txBody>
          <a:bodyPr/>
          <a:lstStyle>
            <a:lvl1pPr marL="0" indent="0" algn="ctr">
              <a:buNone/>
              <a:defRPr/>
            </a:lvl1pPr>
            <a:lvl2pPr marL="321391" indent="0" algn="ctr">
              <a:buNone/>
              <a:defRPr/>
            </a:lvl2pPr>
            <a:lvl3pPr marL="642783" indent="0" algn="ctr">
              <a:buNone/>
              <a:defRPr/>
            </a:lvl3pPr>
            <a:lvl4pPr marL="964174" indent="0" algn="ctr">
              <a:buNone/>
              <a:defRPr/>
            </a:lvl4pPr>
            <a:lvl5pPr marL="1285565" indent="0" algn="ctr">
              <a:buNone/>
              <a:defRPr/>
            </a:lvl5pPr>
            <a:lvl6pPr marL="1606959" indent="0" algn="ctr">
              <a:buNone/>
              <a:defRPr/>
            </a:lvl6pPr>
            <a:lvl7pPr marL="1928348" indent="0" algn="ctr">
              <a:buNone/>
              <a:defRPr/>
            </a:lvl7pPr>
            <a:lvl8pPr marL="2249741" indent="0" algn="ctr">
              <a:buNone/>
              <a:defRPr/>
            </a:lvl8pPr>
            <a:lvl9pPr marL="2571133" indent="0" algn="ctr">
              <a:buNone/>
              <a:defRPr/>
            </a:lvl9pPr>
          </a:lstStyle>
          <a:p>
            <a:r>
              <a:rPr lang="sv-SE" smtClean="0"/>
              <a:t>Click to edit Master subtitle style</a:t>
            </a:r>
            <a:endParaRPr lang="en-US"/>
          </a:p>
        </p:txBody>
      </p:sp>
      <p:sp>
        <p:nvSpPr>
          <p:cNvPr id="4" name="Text Box 5"/>
          <p:cNvSpPr txBox="1">
            <a:spLocks noGrp="1" noChangeArrowheads="1"/>
          </p:cNvSpPr>
          <p:nvPr>
            <p:ph type="sldNum" sz="quarter" idx="10"/>
          </p:nvPr>
        </p:nvSpPr>
        <p:spPr>
          <a:xfrm>
            <a:off x="8214197" y="7072316"/>
            <a:ext cx="433090" cy="383977"/>
          </a:xfrm>
          <a:prstGeom prst="rect">
            <a:avLst/>
          </a:prstGeom>
          <a:ln/>
        </p:spPr>
        <p:txBody>
          <a:bodyPr lIns="64291" tIns="32146" rIns="64291" bIns="32146"/>
          <a:lstStyle>
            <a:lvl1pPr>
              <a:defRPr/>
            </a:lvl1pPr>
          </a:lstStyle>
          <a:p>
            <a:pPr defTabSz="457035">
              <a:defRPr/>
            </a:pPr>
            <a:fld id="{6D90B80C-1FD8-9642-B80F-93AF7996D93D}" type="slidenum">
              <a:rPr lang="en-US">
                <a:solidFill>
                  <a:srgbClr val="000000"/>
                </a:solidFill>
              </a:rPr>
              <a:pPr defTabSz="457035">
                <a:defRPr/>
              </a:pPr>
              <a:t>‹#›</a:t>
            </a:fld>
            <a:endParaRPr lang="en-US">
              <a:solidFill>
                <a:srgbClr val="000000"/>
              </a:solidFill>
            </a:endParaRPr>
          </a:p>
        </p:txBody>
      </p:sp>
    </p:spTree>
    <p:extLst>
      <p:ext uri="{BB962C8B-B14F-4D97-AF65-F5344CB8AC3E}">
        <p14:creationId xmlns:p14="http://schemas.microsoft.com/office/powerpoint/2010/main" val="1311721587"/>
      </p:ext>
    </p:extLst>
  </p:cSld>
  <p:clrMapOvr>
    <a:masterClrMapping/>
  </p:clrMapOvr>
  <p:transition>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tandard layout + signature">
    <p:spTree>
      <p:nvGrpSpPr>
        <p:cNvPr id="1" name=""/>
        <p:cNvGrpSpPr/>
        <p:nvPr/>
      </p:nvGrpSpPr>
      <p:grpSpPr>
        <a:xfrm>
          <a:off x="0" y="0"/>
          <a:ext cx="0" cy="0"/>
          <a:chOff x="0" y="0"/>
          <a:chExt cx="0" cy="0"/>
        </a:xfrm>
      </p:grpSpPr>
      <p:sp>
        <p:nvSpPr>
          <p:cNvPr id="8" name="Espace réservé du contenu 7"/>
          <p:cNvSpPr>
            <a:spLocks noGrp="1"/>
          </p:cNvSpPr>
          <p:nvPr>
            <p:ph sz="quarter" idx="17" hasCustomPrompt="1"/>
          </p:nvPr>
        </p:nvSpPr>
        <p:spPr>
          <a:xfrm>
            <a:off x="225462" y="1709928"/>
            <a:ext cx="8727371" cy="4355592"/>
          </a:xfrm>
          <a:prstGeom prst="rect">
            <a:avLst/>
          </a:prstGeom>
        </p:spPr>
        <p:txBody>
          <a:bodyPr vert="horz"/>
          <a:lstStyle>
            <a:lvl1pPr marL="182563" indent="-182563">
              <a:defRPr sz="2400" b="0" i="0">
                <a:latin typeface="Verdana"/>
                <a:cs typeface="Verdana"/>
              </a:defRPr>
            </a:lvl1pPr>
            <a:lvl2pPr marL="355600" indent="-173038">
              <a:buSzPct val="50000"/>
              <a:defRPr sz="1600" b="0" i="0">
                <a:latin typeface="Verdana"/>
                <a:cs typeface="Verdana"/>
              </a:defRPr>
            </a:lvl2pPr>
            <a:lvl3pPr marL="539750" indent="-184150">
              <a:buSzPct val="50000"/>
              <a:buFont typeface="Wingdings" charset="2"/>
              <a:buChar char="§"/>
              <a:defRPr sz="1400" b="0" i="0">
                <a:latin typeface="Verdana"/>
                <a:cs typeface="Verdana"/>
              </a:defRPr>
            </a:lvl3pPr>
            <a:lvl4pPr marL="722313" indent="-182563">
              <a:buSzPct val="50000"/>
              <a:buFont typeface="Courier New"/>
              <a:buChar char="o"/>
              <a:defRPr sz="1100" b="0" i="0">
                <a:latin typeface="Verdana"/>
                <a:cs typeface="Verdana"/>
              </a:defRPr>
            </a:lvl4pPr>
            <a:lvl5pPr>
              <a:defRPr b="0" i="0">
                <a:latin typeface="Verdana"/>
                <a:cs typeface="Verdana"/>
              </a:defRPr>
            </a:lvl5pPr>
          </a:lstStyle>
          <a:p>
            <a:pPr lvl="0"/>
            <a:r>
              <a:rPr lang="fr-FR" dirty="0" smtClean="0"/>
              <a:t>Click to </a:t>
            </a:r>
            <a:r>
              <a:rPr lang="fr-FR" dirty="0" err="1" smtClean="0"/>
              <a:t>edit</a:t>
            </a:r>
            <a:r>
              <a:rPr lang="fr-FR" dirty="0" smtClean="0"/>
              <a:t> </a:t>
            </a:r>
            <a:r>
              <a:rPr lang="fr-FR" dirty="0" err="1" smtClean="0"/>
              <a:t>text</a:t>
            </a:r>
            <a:endParaRPr lang="fr-FR" dirty="0" smtClean="0"/>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p:txBody>
      </p:sp>
      <p:sp>
        <p:nvSpPr>
          <p:cNvPr id="12" name="Espace réservé du texte 2"/>
          <p:cNvSpPr>
            <a:spLocks noGrp="1"/>
          </p:cNvSpPr>
          <p:nvPr>
            <p:ph type="body" sz="quarter" idx="18" hasCustomPrompt="1"/>
          </p:nvPr>
        </p:nvSpPr>
        <p:spPr>
          <a:xfrm>
            <a:off x="225461" y="315605"/>
            <a:ext cx="8727371" cy="891903"/>
          </a:xfrm>
          <a:prstGeom prst="rect">
            <a:avLst/>
          </a:prstGeom>
        </p:spPr>
        <p:txBody>
          <a:bodyPr vert="horz"/>
          <a:lstStyle>
            <a:lvl1pPr marL="0" indent="0">
              <a:buFontTx/>
              <a:buNone/>
              <a:defRPr b="0" i="0">
                <a:latin typeface="Verdana"/>
                <a:cs typeface="Verdana"/>
              </a:defRPr>
            </a:lvl1pPr>
          </a:lstStyle>
          <a:p>
            <a:pPr lvl="0"/>
            <a:r>
              <a:rPr lang="fr-FR" dirty="0" smtClean="0"/>
              <a:t>Click to </a:t>
            </a:r>
            <a:r>
              <a:rPr lang="fr-FR" dirty="0" err="1" smtClean="0"/>
              <a:t>edit</a:t>
            </a:r>
            <a:r>
              <a:rPr lang="fr-FR" dirty="0" smtClean="0"/>
              <a:t> </a:t>
            </a:r>
            <a:r>
              <a:rPr lang="fr-FR" dirty="0" err="1" smtClean="0"/>
              <a:t>title</a:t>
            </a:r>
            <a:endParaRPr lang="fr-FR" dirty="0" smtClean="0"/>
          </a:p>
        </p:txBody>
      </p:sp>
      <p:sp>
        <p:nvSpPr>
          <p:cNvPr id="13" name="Espace réservé du texte 8"/>
          <p:cNvSpPr>
            <a:spLocks noGrp="1"/>
          </p:cNvSpPr>
          <p:nvPr>
            <p:ph type="body" sz="quarter" idx="20" hasCustomPrompt="1"/>
          </p:nvPr>
        </p:nvSpPr>
        <p:spPr>
          <a:xfrm>
            <a:off x="232160" y="1234926"/>
            <a:ext cx="8720673" cy="475001"/>
          </a:xfrm>
          <a:prstGeom prst="rect">
            <a:avLst/>
          </a:prstGeom>
        </p:spPr>
        <p:txBody>
          <a:bodyPr vert="horz"/>
          <a:lstStyle>
            <a:lvl1pPr marL="0" indent="0">
              <a:buFontTx/>
              <a:buNone/>
              <a:defRPr sz="1400" b="0" i="0">
                <a:solidFill>
                  <a:schemeClr val="accent2"/>
                </a:solidFill>
                <a:latin typeface="Verdana"/>
                <a:cs typeface="Verdana"/>
              </a:defRPr>
            </a:lvl1pPr>
          </a:lstStyle>
          <a:p>
            <a:pPr lvl="0"/>
            <a:r>
              <a:rPr lang="fr-FR" dirty="0" smtClean="0"/>
              <a:t>Click to Edit </a:t>
            </a:r>
            <a:r>
              <a:rPr lang="fr-FR" dirty="0" err="1" smtClean="0"/>
              <a:t>Optional</a:t>
            </a:r>
            <a:r>
              <a:rPr lang="fr-FR" dirty="0" smtClean="0"/>
              <a:t> </a:t>
            </a:r>
            <a:r>
              <a:rPr lang="fr-FR" dirty="0" err="1" smtClean="0"/>
              <a:t>Subtitle</a:t>
            </a:r>
            <a:endParaRPr lang="fr-FR" dirty="0" smtClean="0"/>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8177" y="-4693"/>
            <a:ext cx="5396825" cy="838757"/>
          </a:xfrm>
          <a:prstGeom prst="rect">
            <a:avLst/>
          </a:prstGeom>
        </p:spPr>
      </p:pic>
      <p:sp>
        <p:nvSpPr>
          <p:cNvPr id="7" name="Espace réservé de la date 3"/>
          <p:cNvSpPr>
            <a:spLocks noGrp="1"/>
          </p:cNvSpPr>
          <p:nvPr>
            <p:ph type="dt" sz="half" idx="2"/>
          </p:nvPr>
        </p:nvSpPr>
        <p:spPr>
          <a:xfrm>
            <a:off x="115307" y="6356351"/>
            <a:ext cx="1176083" cy="366183"/>
          </a:xfrm>
          <a:prstGeom prst="rect">
            <a:avLst/>
          </a:prstGeom>
        </p:spPr>
        <p:txBody>
          <a:bodyPr vert="horz" lIns="91440" tIns="45720" rIns="91440" bIns="45720" rtlCol="0" anchor="ctr"/>
          <a:lstStyle>
            <a:lvl1pPr algn="l">
              <a:defRPr sz="1200">
                <a:solidFill>
                  <a:schemeClr val="tx1">
                    <a:tint val="75000"/>
                  </a:schemeClr>
                </a:solidFill>
              </a:defRPr>
            </a:lvl1pPr>
          </a:lstStyle>
          <a:p>
            <a:fld id="{C0C03D28-EDB0-A94C-826E-E1FAFC250894}" type="datetime1">
              <a:rPr lang="fr-FR" smtClean="0"/>
              <a:t>02/10/2020</a:t>
            </a:fld>
            <a:endParaRPr lang="fr-FR"/>
          </a:p>
        </p:txBody>
      </p:sp>
      <p:sp>
        <p:nvSpPr>
          <p:cNvPr id="9" name="Espace réservé du pied de page 4"/>
          <p:cNvSpPr>
            <a:spLocks noGrp="1"/>
          </p:cNvSpPr>
          <p:nvPr>
            <p:ph type="ftr" sz="quarter" idx="3"/>
          </p:nvPr>
        </p:nvSpPr>
        <p:spPr>
          <a:xfrm>
            <a:off x="1376618" y="6356351"/>
            <a:ext cx="30861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gutfreund@ill.fr</a:t>
            </a:r>
            <a:endParaRPr lang="fr-FR" dirty="0"/>
          </a:p>
        </p:txBody>
      </p:sp>
    </p:spTree>
    <p:extLst>
      <p:ext uri="{BB962C8B-B14F-4D97-AF65-F5344CB8AC3E}">
        <p14:creationId xmlns:p14="http://schemas.microsoft.com/office/powerpoint/2010/main" val="390868804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7855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5A1436-D772-C14D-BF93-8BFB561A5D8F}" type="datetimeFigureOut">
              <a:rPr lang="en-US" smtClean="0"/>
              <a:pPr/>
              <a:t>10/2/2020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4794D8-EF51-584C-84C8-05E5EC0A0A05}" type="slidenum">
              <a:rPr lang="en-GB" smtClean="0"/>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D3B0F4-1A5D-2543-8333-1433F7326A48}" type="datetimeFigureOut">
              <a:rPr lang="en-US" smtClean="0">
                <a:solidFill>
                  <a:prstClr val="black">
                    <a:tint val="75000"/>
                  </a:prstClr>
                </a:solidFill>
              </a:rPr>
              <a:pPr/>
              <a:t>10/2/2020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FCBEB0-AD57-C64A-BCD5-2C93C12F6B4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E5A1436-D772-C14D-BF93-8BFB561A5D8F}" type="datetimeFigureOut">
              <a:rPr lang="en-US" smtClean="0"/>
              <a:pPr/>
              <a:t>10/2/2020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4794D8-EF51-584C-84C8-05E5EC0A0A05}"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E5A1436-D772-C14D-BF93-8BFB561A5D8F}" type="datetimeFigureOut">
              <a:rPr lang="en-US" smtClean="0"/>
              <a:pPr/>
              <a:t>10/2/2020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4794D8-EF51-584C-84C8-05E5EC0A0A05}"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E5A1436-D772-C14D-BF93-8BFB561A5D8F}" type="datetimeFigureOut">
              <a:rPr lang="en-US" smtClean="0"/>
              <a:pPr/>
              <a:t>10/2/2020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4794D8-EF51-584C-84C8-05E5EC0A0A05}"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5A1436-D772-C14D-BF93-8BFB561A5D8F}" type="datetimeFigureOut">
              <a:rPr lang="en-US" smtClean="0"/>
              <a:pPr/>
              <a:t>10/2/2020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4794D8-EF51-584C-84C8-05E5EC0A0A05}"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5A1436-D772-C14D-BF93-8BFB561A5D8F}" type="datetimeFigureOut">
              <a:rPr lang="en-US" smtClean="0"/>
              <a:pPr/>
              <a:t>10/2/2020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4794D8-EF51-584C-84C8-05E5EC0A0A05}"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5A1436-D772-C14D-BF93-8BFB561A5D8F}" type="datetimeFigureOut">
              <a:rPr lang="en-US" smtClean="0"/>
              <a:pPr/>
              <a:t>10/2/2020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4794D8-EF51-584C-84C8-05E5EC0A0A05}"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30.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3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9.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5A1436-D772-C14D-BF93-8BFB561A5D8F}" type="datetimeFigureOut">
              <a:rPr lang="en-US" smtClean="0"/>
              <a:pPr/>
              <a:t>10/2/2020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4794D8-EF51-584C-84C8-05E5EC0A0A05}"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892970" y="178594"/>
            <a:ext cx="7358063" cy="1714500"/>
          </a:xfrm>
          <a:prstGeom prst="rect">
            <a:avLst/>
          </a:prstGeom>
          <a:noFill/>
          <a:ln w="12700">
            <a:noFill/>
            <a:miter lim="800000"/>
            <a:headEnd/>
            <a:tailEnd/>
          </a:ln>
        </p:spPr>
        <p:txBody>
          <a:bodyPr vert="horz" wrap="square" lIns="35695" tIns="35695" rIns="35695" bIns="35695" numCol="1" anchor="ctr" anchorCtr="0" compatLnSpc="1">
            <a:prstTxWarp prst="textNoShape">
              <a:avLst/>
            </a:prstTxWarp>
          </a:bodyPr>
          <a:lstStyle/>
          <a:p>
            <a:pPr lvl="0"/>
            <a:r>
              <a:rPr lang="en-US">
                <a:sym typeface="Gill Sans" pitchFamily="-112" charset="0"/>
              </a:rPr>
              <a:t>Click to edit Master title style</a:t>
            </a:r>
          </a:p>
        </p:txBody>
      </p:sp>
      <p:sp>
        <p:nvSpPr>
          <p:cNvPr id="25603" name="Rectangle 2"/>
          <p:cNvSpPr>
            <a:spLocks noGrp="1" noChangeArrowheads="1"/>
          </p:cNvSpPr>
          <p:nvPr>
            <p:ph type="body" idx="1"/>
          </p:nvPr>
        </p:nvSpPr>
        <p:spPr bwMode="auto">
          <a:xfrm>
            <a:off x="892970" y="1946673"/>
            <a:ext cx="7358063" cy="4018359"/>
          </a:xfrm>
          <a:prstGeom prst="rect">
            <a:avLst/>
          </a:prstGeom>
          <a:noFill/>
          <a:ln w="12700">
            <a:noFill/>
            <a:miter lim="800000"/>
            <a:headEnd/>
            <a:tailEnd/>
          </a:ln>
        </p:spPr>
        <p:txBody>
          <a:bodyPr vert="horz" wrap="square" lIns="35695" tIns="35695" rIns="35695" bIns="35695" numCol="1" anchor="ctr" anchorCtr="0" compatLnSpc="1">
            <a:prstTxWarp prst="textNoShape">
              <a:avLst/>
            </a:prstTxWarp>
          </a:bodyPr>
          <a:lstStyle/>
          <a:p>
            <a:pPr lvl="0"/>
            <a:r>
              <a:rPr lang="en-US">
                <a:sym typeface="Gill Sans" pitchFamily="-112" charset="0"/>
              </a:rPr>
              <a:t>Click to edit Master text styles</a:t>
            </a:r>
          </a:p>
          <a:p>
            <a:pPr lvl="1"/>
            <a:r>
              <a:rPr lang="en-US">
                <a:sym typeface="Gill Sans" pitchFamily="-112" charset="0"/>
              </a:rPr>
              <a:t>Second level</a:t>
            </a:r>
          </a:p>
          <a:p>
            <a:pPr lvl="2"/>
            <a:r>
              <a:rPr lang="en-US">
                <a:sym typeface="Gill Sans" pitchFamily="-112" charset="0"/>
              </a:rPr>
              <a:t>Third level</a:t>
            </a:r>
          </a:p>
          <a:p>
            <a:pPr lvl="3"/>
            <a:r>
              <a:rPr lang="en-US">
                <a:sym typeface="Gill Sans" pitchFamily="-112" charset="0"/>
              </a:rPr>
              <a:t>Fourth level</a:t>
            </a:r>
          </a:p>
          <a:p>
            <a:pPr lvl="4"/>
            <a:r>
              <a:rPr lang="en-US">
                <a:sym typeface="Gill Sans" pitchFamily="-112" charset="0"/>
              </a:rPr>
              <a:t>Fifth level</a:t>
            </a:r>
          </a:p>
        </p:txBody>
      </p:sp>
    </p:spTree>
  </p:cSld>
  <p:clrMap bg1="lt1" tx1="dk1" bg2="lt2" tx2="dk2" accent1="accent1" accent2="accent2" accent3="accent3" accent4="accent4" accent5="accent5" accent6="accent6" hlink="hlink" folHlink="folHlink"/>
  <p:sldLayoutIdLst>
    <p:sldLayoutId id="2147483685" r:id="rId1"/>
    <p:sldLayoutId id="2147483700" r:id="rId2"/>
    <p:sldLayoutId id="2147483702" r:id="rId3"/>
  </p:sldLayoutIdLst>
  <p:transition/>
  <p:txStyles>
    <p:titleStyle>
      <a:lvl1pPr algn="ctr" rtl="0" eaLnBrk="0" fontAlgn="base" hangingPunct="0">
        <a:spcBef>
          <a:spcPct val="0"/>
        </a:spcBef>
        <a:spcAft>
          <a:spcPct val="0"/>
        </a:spcAft>
        <a:defRPr sz="5900">
          <a:solidFill>
            <a:schemeClr val="tx1"/>
          </a:solidFill>
          <a:latin typeface="+mj-lt"/>
          <a:ea typeface="+mj-ea"/>
          <a:cs typeface="+mj-cs"/>
          <a:sym typeface="Gill Sans" pitchFamily="-112" charset="0"/>
        </a:defRPr>
      </a:lvl1pPr>
      <a:lvl2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2pPr>
      <a:lvl3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3pPr>
      <a:lvl4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4pPr>
      <a:lvl5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5pPr>
      <a:lvl6pPr marL="321272"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6pPr>
      <a:lvl7pPr marL="642542"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7pPr>
      <a:lvl8pPr marL="963813"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8pPr>
      <a:lvl9pPr marL="1285088"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9pPr>
    </p:titleStyle>
    <p:bodyStyle>
      <a:lvl1pPr marL="587076" indent="-399568"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1pPr>
      <a:lvl2pPr marL="899588" indent="-399568"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2pPr>
      <a:lvl3pPr marL="1212100" indent="-399568"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3pPr>
      <a:lvl4pPr marL="1524612" indent="-399568"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4pPr>
      <a:lvl5pPr marL="1837124" indent="-399568"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5pPr>
      <a:lvl6pPr marL="2159658" indent="-401588"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6pPr>
      <a:lvl7pPr marL="2480932" indent="-401588"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7pPr>
      <a:lvl8pPr marL="2802202" indent="-401588"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8pPr>
      <a:lvl9pPr marL="3123475" indent="-401588"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9pPr>
    </p:bodyStyle>
    <p:otherStyle>
      <a:defPPr>
        <a:defRPr lang="en-US"/>
      </a:defPPr>
      <a:lvl1pPr marL="0" algn="l" defTabSz="321272" rtl="0" eaLnBrk="1" latinLnBrk="0" hangingPunct="1">
        <a:defRPr sz="1300" kern="1200">
          <a:solidFill>
            <a:schemeClr val="tx1"/>
          </a:solidFill>
          <a:latin typeface="+mn-lt"/>
          <a:ea typeface="+mn-ea"/>
          <a:cs typeface="+mn-cs"/>
        </a:defRPr>
      </a:lvl1pPr>
      <a:lvl2pPr marL="321272" algn="l" defTabSz="321272" rtl="0" eaLnBrk="1" latinLnBrk="0" hangingPunct="1">
        <a:defRPr sz="1300" kern="1200">
          <a:solidFill>
            <a:schemeClr val="tx1"/>
          </a:solidFill>
          <a:latin typeface="+mn-lt"/>
          <a:ea typeface="+mn-ea"/>
          <a:cs typeface="+mn-cs"/>
        </a:defRPr>
      </a:lvl2pPr>
      <a:lvl3pPr marL="642542" algn="l" defTabSz="321272" rtl="0" eaLnBrk="1" latinLnBrk="0" hangingPunct="1">
        <a:defRPr sz="1300" kern="1200">
          <a:solidFill>
            <a:schemeClr val="tx1"/>
          </a:solidFill>
          <a:latin typeface="+mn-lt"/>
          <a:ea typeface="+mn-ea"/>
          <a:cs typeface="+mn-cs"/>
        </a:defRPr>
      </a:lvl3pPr>
      <a:lvl4pPr marL="963813" algn="l" defTabSz="321272" rtl="0" eaLnBrk="1" latinLnBrk="0" hangingPunct="1">
        <a:defRPr sz="1300" kern="1200">
          <a:solidFill>
            <a:schemeClr val="tx1"/>
          </a:solidFill>
          <a:latin typeface="+mn-lt"/>
          <a:ea typeface="+mn-ea"/>
          <a:cs typeface="+mn-cs"/>
        </a:defRPr>
      </a:lvl4pPr>
      <a:lvl5pPr marL="1285088" algn="l" defTabSz="321272" rtl="0" eaLnBrk="1" latinLnBrk="0" hangingPunct="1">
        <a:defRPr sz="1300" kern="1200">
          <a:solidFill>
            <a:schemeClr val="tx1"/>
          </a:solidFill>
          <a:latin typeface="+mn-lt"/>
          <a:ea typeface="+mn-ea"/>
          <a:cs typeface="+mn-cs"/>
        </a:defRPr>
      </a:lvl5pPr>
      <a:lvl6pPr marL="1606359" algn="l" defTabSz="321272" rtl="0" eaLnBrk="1" latinLnBrk="0" hangingPunct="1">
        <a:defRPr sz="1300" kern="1200">
          <a:solidFill>
            <a:schemeClr val="tx1"/>
          </a:solidFill>
          <a:latin typeface="+mn-lt"/>
          <a:ea typeface="+mn-ea"/>
          <a:cs typeface="+mn-cs"/>
        </a:defRPr>
      </a:lvl6pPr>
      <a:lvl7pPr marL="1927630" algn="l" defTabSz="321272" rtl="0" eaLnBrk="1" latinLnBrk="0" hangingPunct="1">
        <a:defRPr sz="1300" kern="1200">
          <a:solidFill>
            <a:schemeClr val="tx1"/>
          </a:solidFill>
          <a:latin typeface="+mn-lt"/>
          <a:ea typeface="+mn-ea"/>
          <a:cs typeface="+mn-cs"/>
        </a:defRPr>
      </a:lvl7pPr>
      <a:lvl8pPr marL="2248904" algn="l" defTabSz="321272" rtl="0" eaLnBrk="1" latinLnBrk="0" hangingPunct="1">
        <a:defRPr sz="1300" kern="1200">
          <a:solidFill>
            <a:schemeClr val="tx1"/>
          </a:solidFill>
          <a:latin typeface="+mn-lt"/>
          <a:ea typeface="+mn-ea"/>
          <a:cs typeface="+mn-cs"/>
        </a:defRPr>
      </a:lvl8pPr>
      <a:lvl9pPr marL="2570174" algn="l" defTabSz="321272" rtl="0" eaLnBrk="1" latinLnBrk="0" hangingPunct="1">
        <a:defRPr sz="1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892976" y="178594"/>
            <a:ext cx="7358063" cy="1714500"/>
          </a:xfrm>
          <a:prstGeom prst="rect">
            <a:avLst/>
          </a:prstGeom>
          <a:noFill/>
          <a:ln w="12700">
            <a:noFill/>
            <a:miter lim="800000"/>
            <a:headEnd/>
            <a:tailEnd/>
          </a:ln>
        </p:spPr>
        <p:txBody>
          <a:bodyPr vert="horz" wrap="square" lIns="35683" tIns="35683" rIns="35683" bIns="35683" numCol="1" anchor="ctr" anchorCtr="0" compatLnSpc="1">
            <a:prstTxWarp prst="textNoShape">
              <a:avLst/>
            </a:prstTxWarp>
          </a:bodyPr>
          <a:lstStyle/>
          <a:p>
            <a:pPr lvl="0"/>
            <a:r>
              <a:rPr lang="en-US">
                <a:sym typeface="Gill Sans" pitchFamily="-109" charset="0"/>
              </a:rPr>
              <a:t>Click to edit Master title style</a:t>
            </a:r>
          </a:p>
        </p:txBody>
      </p:sp>
      <p:sp>
        <p:nvSpPr>
          <p:cNvPr id="13315" name="Rectangle 2"/>
          <p:cNvSpPr>
            <a:spLocks noGrp="1" noChangeArrowheads="1"/>
          </p:cNvSpPr>
          <p:nvPr>
            <p:ph type="body" idx="1"/>
          </p:nvPr>
        </p:nvSpPr>
        <p:spPr bwMode="auto">
          <a:xfrm>
            <a:off x="892976" y="1946679"/>
            <a:ext cx="7358063" cy="4018359"/>
          </a:xfrm>
          <a:prstGeom prst="rect">
            <a:avLst/>
          </a:prstGeom>
          <a:noFill/>
          <a:ln w="12700">
            <a:noFill/>
            <a:miter lim="800000"/>
            <a:headEnd/>
            <a:tailEnd/>
          </a:ln>
        </p:spPr>
        <p:txBody>
          <a:bodyPr vert="horz" wrap="square" lIns="35683" tIns="35683" rIns="35683" bIns="35683" numCol="1" anchor="ctr" anchorCtr="0" compatLnSpc="1">
            <a:prstTxWarp prst="textNoShape">
              <a:avLst/>
            </a:prstTxWarp>
          </a:bodyPr>
          <a:lstStyle/>
          <a:p>
            <a:pPr lvl="0"/>
            <a:r>
              <a:rPr lang="en-US">
                <a:sym typeface="Gill Sans" pitchFamily="-109" charset="0"/>
              </a:rPr>
              <a:t>Click to edit Master text styles</a:t>
            </a:r>
          </a:p>
          <a:p>
            <a:pPr lvl="1"/>
            <a:r>
              <a:rPr lang="en-US">
                <a:sym typeface="Gill Sans" pitchFamily="-109" charset="0"/>
              </a:rPr>
              <a:t>Second level</a:t>
            </a:r>
          </a:p>
          <a:p>
            <a:pPr lvl="2"/>
            <a:r>
              <a:rPr lang="en-US">
                <a:sym typeface="Gill Sans" pitchFamily="-109" charset="0"/>
              </a:rPr>
              <a:t>Third level</a:t>
            </a:r>
          </a:p>
          <a:p>
            <a:pPr lvl="3"/>
            <a:r>
              <a:rPr lang="en-US">
                <a:sym typeface="Gill Sans" pitchFamily="-109" charset="0"/>
              </a:rPr>
              <a:t>Fourth level</a:t>
            </a:r>
          </a:p>
          <a:p>
            <a:pPr lvl="4"/>
            <a:r>
              <a:rPr lang="en-US">
                <a:sym typeface="Gill Sans" pitchFamily="-109" charset="0"/>
              </a:rPr>
              <a:t>Fifth level</a:t>
            </a:r>
          </a:p>
        </p:txBody>
      </p:sp>
    </p:spTree>
  </p:cSld>
  <p:clrMap bg1="lt1" tx1="dk1" bg2="lt2" tx2="dk2" accent1="accent1" accent2="accent2" accent3="accent3" accent4="accent4" accent5="accent5" accent6="accent6" hlink="hlink" folHlink="folHlink"/>
  <p:sldLayoutIdLst>
    <p:sldLayoutId id="2147483688" r:id="rId1"/>
  </p:sldLayoutIdLst>
  <p:transition/>
  <p:txStyles>
    <p:titleStyle>
      <a:lvl1pPr algn="ctr" rtl="0" eaLnBrk="0" fontAlgn="base" hangingPunct="0">
        <a:spcBef>
          <a:spcPct val="0"/>
        </a:spcBef>
        <a:spcAft>
          <a:spcPct val="0"/>
        </a:spcAft>
        <a:defRPr sz="5900">
          <a:solidFill>
            <a:schemeClr val="tx1"/>
          </a:solidFill>
          <a:latin typeface="+mj-lt"/>
          <a:ea typeface="+mj-ea"/>
          <a:cs typeface="+mj-cs"/>
          <a:sym typeface="Gill Sans" pitchFamily="-109" charset="0"/>
        </a:defRPr>
      </a:lvl1pPr>
      <a:lvl2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09" charset="0"/>
        </a:defRPr>
      </a:lvl2pPr>
      <a:lvl3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09" charset="0"/>
        </a:defRPr>
      </a:lvl3pPr>
      <a:lvl4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09" charset="0"/>
        </a:defRPr>
      </a:lvl4pPr>
      <a:lvl5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09" charset="0"/>
        </a:defRPr>
      </a:lvl5pPr>
      <a:lvl6pPr marL="321173"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6pPr>
      <a:lvl7pPr marL="642344"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7pPr>
      <a:lvl8pPr marL="963517"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8pPr>
      <a:lvl9pPr marL="1284693"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9pPr>
    </p:titleStyle>
    <p:bodyStyle>
      <a:lvl1pPr marL="586896" indent="-399444" algn="l" rtl="0" eaLnBrk="0" fontAlgn="base" hangingPunct="0">
        <a:spcBef>
          <a:spcPts val="1687"/>
        </a:spcBef>
        <a:spcAft>
          <a:spcPct val="0"/>
        </a:spcAft>
        <a:buSzPct val="171000"/>
        <a:buFont typeface="Gill Sans" pitchFamily="-109" charset="0"/>
        <a:buChar char="•"/>
        <a:defRPr sz="3000">
          <a:solidFill>
            <a:schemeClr val="tx1"/>
          </a:solidFill>
          <a:latin typeface="+mn-lt"/>
          <a:ea typeface="+mn-ea"/>
          <a:cs typeface="+mn-cs"/>
          <a:sym typeface="Gill Sans" pitchFamily="-109" charset="0"/>
        </a:defRPr>
      </a:lvl1pPr>
      <a:lvl2pPr marL="899312" indent="-399444" algn="l" rtl="0" eaLnBrk="0" fontAlgn="base" hangingPunct="0">
        <a:spcBef>
          <a:spcPts val="1687"/>
        </a:spcBef>
        <a:spcAft>
          <a:spcPct val="0"/>
        </a:spcAft>
        <a:buSzPct val="171000"/>
        <a:buFont typeface="Gill Sans" pitchFamily="-109" charset="0"/>
        <a:buChar char="•"/>
        <a:defRPr sz="3000">
          <a:solidFill>
            <a:schemeClr val="tx1"/>
          </a:solidFill>
          <a:latin typeface="+mn-lt"/>
          <a:ea typeface="+mn-ea"/>
          <a:cs typeface="+mn-cs"/>
          <a:sym typeface="Gill Sans" pitchFamily="-109" charset="0"/>
        </a:defRPr>
      </a:lvl2pPr>
      <a:lvl3pPr marL="1211728" indent="-399444" algn="l" rtl="0" eaLnBrk="0" fontAlgn="base" hangingPunct="0">
        <a:spcBef>
          <a:spcPts val="1687"/>
        </a:spcBef>
        <a:spcAft>
          <a:spcPct val="0"/>
        </a:spcAft>
        <a:buSzPct val="171000"/>
        <a:buFont typeface="Gill Sans" pitchFamily="-109" charset="0"/>
        <a:buChar char="•"/>
        <a:defRPr sz="3000">
          <a:solidFill>
            <a:schemeClr val="tx1"/>
          </a:solidFill>
          <a:latin typeface="+mn-lt"/>
          <a:ea typeface="+mn-ea"/>
          <a:cs typeface="+mn-cs"/>
          <a:sym typeface="Gill Sans" pitchFamily="-109" charset="0"/>
        </a:defRPr>
      </a:lvl3pPr>
      <a:lvl4pPr marL="1524144" indent="-399444" algn="l" rtl="0" eaLnBrk="0" fontAlgn="base" hangingPunct="0">
        <a:spcBef>
          <a:spcPts val="1687"/>
        </a:spcBef>
        <a:spcAft>
          <a:spcPct val="0"/>
        </a:spcAft>
        <a:buSzPct val="171000"/>
        <a:buFont typeface="Gill Sans" pitchFamily="-109" charset="0"/>
        <a:buChar char="•"/>
        <a:defRPr sz="3000">
          <a:solidFill>
            <a:schemeClr val="tx1"/>
          </a:solidFill>
          <a:latin typeface="+mn-lt"/>
          <a:ea typeface="+mn-ea"/>
          <a:cs typeface="+mn-cs"/>
          <a:sym typeface="Gill Sans" pitchFamily="-109" charset="0"/>
        </a:defRPr>
      </a:lvl4pPr>
      <a:lvl5pPr marL="1836560" indent="-399444" algn="l" rtl="0" eaLnBrk="0" fontAlgn="base" hangingPunct="0">
        <a:spcBef>
          <a:spcPts val="1687"/>
        </a:spcBef>
        <a:spcAft>
          <a:spcPct val="0"/>
        </a:spcAft>
        <a:buSzPct val="171000"/>
        <a:buFont typeface="Gill Sans" pitchFamily="-109" charset="0"/>
        <a:buChar char="•"/>
        <a:defRPr sz="3000">
          <a:solidFill>
            <a:schemeClr val="tx1"/>
          </a:solidFill>
          <a:latin typeface="+mn-lt"/>
          <a:ea typeface="+mn-ea"/>
          <a:cs typeface="+mn-cs"/>
          <a:sym typeface="Gill Sans" pitchFamily="-109" charset="0"/>
        </a:defRPr>
      </a:lvl5pPr>
      <a:lvl6pPr marL="2158994" indent="-401464"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6pPr>
      <a:lvl7pPr marL="2480170" indent="-401464"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7pPr>
      <a:lvl8pPr marL="2801342" indent="-401464"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8pPr>
      <a:lvl9pPr marL="3122515" indent="-401464"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9pPr>
    </p:bodyStyle>
    <p:otherStyle>
      <a:defPPr>
        <a:defRPr lang="en-US"/>
      </a:defPPr>
      <a:lvl1pPr marL="0" algn="l" defTabSz="321173" rtl="0" eaLnBrk="1" latinLnBrk="0" hangingPunct="1">
        <a:defRPr sz="1300" kern="1200">
          <a:solidFill>
            <a:schemeClr val="tx1"/>
          </a:solidFill>
          <a:latin typeface="+mn-lt"/>
          <a:ea typeface="+mn-ea"/>
          <a:cs typeface="+mn-cs"/>
        </a:defRPr>
      </a:lvl1pPr>
      <a:lvl2pPr marL="321173" algn="l" defTabSz="321173" rtl="0" eaLnBrk="1" latinLnBrk="0" hangingPunct="1">
        <a:defRPr sz="1300" kern="1200">
          <a:solidFill>
            <a:schemeClr val="tx1"/>
          </a:solidFill>
          <a:latin typeface="+mn-lt"/>
          <a:ea typeface="+mn-ea"/>
          <a:cs typeface="+mn-cs"/>
        </a:defRPr>
      </a:lvl2pPr>
      <a:lvl3pPr marL="642344" algn="l" defTabSz="321173" rtl="0" eaLnBrk="1" latinLnBrk="0" hangingPunct="1">
        <a:defRPr sz="1300" kern="1200">
          <a:solidFill>
            <a:schemeClr val="tx1"/>
          </a:solidFill>
          <a:latin typeface="+mn-lt"/>
          <a:ea typeface="+mn-ea"/>
          <a:cs typeface="+mn-cs"/>
        </a:defRPr>
      </a:lvl3pPr>
      <a:lvl4pPr marL="963517" algn="l" defTabSz="321173" rtl="0" eaLnBrk="1" latinLnBrk="0" hangingPunct="1">
        <a:defRPr sz="1300" kern="1200">
          <a:solidFill>
            <a:schemeClr val="tx1"/>
          </a:solidFill>
          <a:latin typeface="+mn-lt"/>
          <a:ea typeface="+mn-ea"/>
          <a:cs typeface="+mn-cs"/>
        </a:defRPr>
      </a:lvl4pPr>
      <a:lvl5pPr marL="1284693" algn="l" defTabSz="321173" rtl="0" eaLnBrk="1" latinLnBrk="0" hangingPunct="1">
        <a:defRPr sz="1300" kern="1200">
          <a:solidFill>
            <a:schemeClr val="tx1"/>
          </a:solidFill>
          <a:latin typeface="+mn-lt"/>
          <a:ea typeface="+mn-ea"/>
          <a:cs typeface="+mn-cs"/>
        </a:defRPr>
      </a:lvl5pPr>
      <a:lvl6pPr marL="1605867" algn="l" defTabSz="321173" rtl="0" eaLnBrk="1" latinLnBrk="0" hangingPunct="1">
        <a:defRPr sz="1300" kern="1200">
          <a:solidFill>
            <a:schemeClr val="tx1"/>
          </a:solidFill>
          <a:latin typeface="+mn-lt"/>
          <a:ea typeface="+mn-ea"/>
          <a:cs typeface="+mn-cs"/>
        </a:defRPr>
      </a:lvl6pPr>
      <a:lvl7pPr marL="1927038" algn="l" defTabSz="321173" rtl="0" eaLnBrk="1" latinLnBrk="0" hangingPunct="1">
        <a:defRPr sz="1300" kern="1200">
          <a:solidFill>
            <a:schemeClr val="tx1"/>
          </a:solidFill>
          <a:latin typeface="+mn-lt"/>
          <a:ea typeface="+mn-ea"/>
          <a:cs typeface="+mn-cs"/>
        </a:defRPr>
      </a:lvl7pPr>
      <a:lvl8pPr marL="2248214" algn="l" defTabSz="321173" rtl="0" eaLnBrk="1" latinLnBrk="0" hangingPunct="1">
        <a:defRPr sz="1300" kern="1200">
          <a:solidFill>
            <a:schemeClr val="tx1"/>
          </a:solidFill>
          <a:latin typeface="+mn-lt"/>
          <a:ea typeface="+mn-ea"/>
          <a:cs typeface="+mn-cs"/>
        </a:defRPr>
      </a:lvl8pPr>
      <a:lvl9pPr marL="2569385" algn="l" defTabSz="321173"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D3B0F4-1A5D-2543-8333-1433F7326A48}" type="datetimeFigureOut">
              <a:rPr lang="en-US" smtClean="0">
                <a:solidFill>
                  <a:prstClr val="black">
                    <a:tint val="75000"/>
                  </a:prstClr>
                </a:solidFill>
              </a:rPr>
              <a:pPr/>
              <a:t>10/2/2020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CBEB0-AD57-C64A-BCD5-2C93C12F6B43}"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892971" y="178594"/>
            <a:ext cx="7358063" cy="1714500"/>
          </a:xfrm>
          <a:prstGeom prst="rect">
            <a:avLst/>
          </a:prstGeom>
          <a:noFill/>
          <a:ln w="12700">
            <a:noFill/>
            <a:miter lim="800000"/>
            <a:headEnd/>
            <a:tailEnd/>
          </a:ln>
        </p:spPr>
        <p:txBody>
          <a:bodyPr vert="horz" wrap="square" lIns="35693" tIns="35693" rIns="35693" bIns="35693" numCol="1" anchor="ctr" anchorCtr="0" compatLnSpc="1">
            <a:prstTxWarp prst="textNoShape">
              <a:avLst/>
            </a:prstTxWarp>
          </a:bodyPr>
          <a:lstStyle/>
          <a:p>
            <a:pPr lvl="0"/>
            <a:r>
              <a:rPr lang="en-US">
                <a:sym typeface="Gill Sans" pitchFamily="-112" charset="0"/>
              </a:rPr>
              <a:t>Click to edit Master title style</a:t>
            </a:r>
          </a:p>
        </p:txBody>
      </p:sp>
      <p:sp>
        <p:nvSpPr>
          <p:cNvPr id="25603" name="Rectangle 2"/>
          <p:cNvSpPr>
            <a:spLocks noGrp="1" noChangeArrowheads="1"/>
          </p:cNvSpPr>
          <p:nvPr>
            <p:ph type="body" idx="1"/>
          </p:nvPr>
        </p:nvSpPr>
        <p:spPr bwMode="auto">
          <a:xfrm>
            <a:off x="892971" y="1946674"/>
            <a:ext cx="7358063" cy="4018359"/>
          </a:xfrm>
          <a:prstGeom prst="rect">
            <a:avLst/>
          </a:prstGeom>
          <a:noFill/>
          <a:ln w="12700">
            <a:noFill/>
            <a:miter lim="800000"/>
            <a:headEnd/>
            <a:tailEnd/>
          </a:ln>
        </p:spPr>
        <p:txBody>
          <a:bodyPr vert="horz" wrap="square" lIns="35693" tIns="35693" rIns="35693" bIns="35693" numCol="1" anchor="ctr" anchorCtr="0" compatLnSpc="1">
            <a:prstTxWarp prst="textNoShape">
              <a:avLst/>
            </a:prstTxWarp>
          </a:bodyPr>
          <a:lstStyle/>
          <a:p>
            <a:pPr lvl="0"/>
            <a:r>
              <a:rPr lang="en-US">
                <a:sym typeface="Gill Sans" pitchFamily="-112" charset="0"/>
              </a:rPr>
              <a:t>Click to edit Master text styles</a:t>
            </a:r>
          </a:p>
          <a:p>
            <a:pPr lvl="1"/>
            <a:r>
              <a:rPr lang="en-US">
                <a:sym typeface="Gill Sans" pitchFamily="-112" charset="0"/>
              </a:rPr>
              <a:t>Second level</a:t>
            </a:r>
          </a:p>
          <a:p>
            <a:pPr lvl="2"/>
            <a:r>
              <a:rPr lang="en-US">
                <a:sym typeface="Gill Sans" pitchFamily="-112" charset="0"/>
              </a:rPr>
              <a:t>Third level</a:t>
            </a:r>
          </a:p>
          <a:p>
            <a:pPr lvl="3"/>
            <a:r>
              <a:rPr lang="en-US">
                <a:sym typeface="Gill Sans" pitchFamily="-112" charset="0"/>
              </a:rPr>
              <a:t>Fourth level</a:t>
            </a:r>
          </a:p>
          <a:p>
            <a:pPr lvl="4"/>
            <a:r>
              <a:rPr lang="en-US">
                <a:sym typeface="Gill Sans" pitchFamily="-112" charset="0"/>
              </a:rPr>
              <a:t>Fifth level</a:t>
            </a:r>
          </a:p>
        </p:txBody>
      </p:sp>
    </p:spTree>
  </p:cSld>
  <p:clrMap bg1="lt1" tx1="dk1" bg2="lt2" tx2="dk2" accent1="accent1" accent2="accent2" accent3="accent3" accent4="accent4" accent5="accent5" accent6="accent6" hlink="hlink" folHlink="folHlink"/>
  <p:sldLayoutIdLst>
    <p:sldLayoutId id="2147483698" r:id="rId1"/>
  </p:sldLayoutIdLst>
  <p:transition/>
  <p:txStyles>
    <p:titleStyle>
      <a:lvl1pPr algn="ctr" rtl="0" eaLnBrk="0" fontAlgn="base" hangingPunct="0">
        <a:spcBef>
          <a:spcPct val="0"/>
        </a:spcBef>
        <a:spcAft>
          <a:spcPct val="0"/>
        </a:spcAft>
        <a:defRPr sz="5900">
          <a:solidFill>
            <a:schemeClr val="tx1"/>
          </a:solidFill>
          <a:latin typeface="+mj-lt"/>
          <a:ea typeface="+mj-ea"/>
          <a:cs typeface="+mj-cs"/>
          <a:sym typeface="Gill Sans" pitchFamily="-112" charset="0"/>
        </a:defRPr>
      </a:lvl1pPr>
      <a:lvl2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2pPr>
      <a:lvl3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3pPr>
      <a:lvl4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4pPr>
      <a:lvl5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5pPr>
      <a:lvl6pPr marL="321256"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6pPr>
      <a:lvl7pPr marL="642509"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7pPr>
      <a:lvl8pPr marL="963764"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8pPr>
      <a:lvl9pPr marL="1285022"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9pPr>
    </p:titleStyle>
    <p:bodyStyle>
      <a:lvl1pPr marL="587046" indent="-399548"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1pPr>
      <a:lvl2pPr marL="899542" indent="-399548"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2pPr>
      <a:lvl3pPr marL="1212038" indent="-399548"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3pPr>
      <a:lvl4pPr marL="1524534" indent="-399548"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4pPr>
      <a:lvl5pPr marL="1837030" indent="-399548"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5pPr>
      <a:lvl6pPr marL="2159548" indent="-401567"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6pPr>
      <a:lvl7pPr marL="2480805" indent="-401567"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7pPr>
      <a:lvl8pPr marL="2802059" indent="-401567"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8pPr>
      <a:lvl9pPr marL="3123315" indent="-401567"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9pPr>
    </p:bodyStyle>
    <p:otherStyle>
      <a:defPPr>
        <a:defRPr lang="en-US"/>
      </a:defPPr>
      <a:lvl1pPr marL="0" algn="l" defTabSz="321256" rtl="0" eaLnBrk="1" latinLnBrk="0" hangingPunct="1">
        <a:defRPr sz="1300" kern="1200">
          <a:solidFill>
            <a:schemeClr val="tx1"/>
          </a:solidFill>
          <a:latin typeface="+mn-lt"/>
          <a:ea typeface="+mn-ea"/>
          <a:cs typeface="+mn-cs"/>
        </a:defRPr>
      </a:lvl1pPr>
      <a:lvl2pPr marL="321256" algn="l" defTabSz="321256" rtl="0" eaLnBrk="1" latinLnBrk="0" hangingPunct="1">
        <a:defRPr sz="1300" kern="1200">
          <a:solidFill>
            <a:schemeClr val="tx1"/>
          </a:solidFill>
          <a:latin typeface="+mn-lt"/>
          <a:ea typeface="+mn-ea"/>
          <a:cs typeface="+mn-cs"/>
        </a:defRPr>
      </a:lvl2pPr>
      <a:lvl3pPr marL="642509" algn="l" defTabSz="321256" rtl="0" eaLnBrk="1" latinLnBrk="0" hangingPunct="1">
        <a:defRPr sz="1300" kern="1200">
          <a:solidFill>
            <a:schemeClr val="tx1"/>
          </a:solidFill>
          <a:latin typeface="+mn-lt"/>
          <a:ea typeface="+mn-ea"/>
          <a:cs typeface="+mn-cs"/>
        </a:defRPr>
      </a:lvl3pPr>
      <a:lvl4pPr marL="963764" algn="l" defTabSz="321256" rtl="0" eaLnBrk="1" latinLnBrk="0" hangingPunct="1">
        <a:defRPr sz="1300" kern="1200">
          <a:solidFill>
            <a:schemeClr val="tx1"/>
          </a:solidFill>
          <a:latin typeface="+mn-lt"/>
          <a:ea typeface="+mn-ea"/>
          <a:cs typeface="+mn-cs"/>
        </a:defRPr>
      </a:lvl4pPr>
      <a:lvl5pPr marL="1285022" algn="l" defTabSz="321256" rtl="0" eaLnBrk="1" latinLnBrk="0" hangingPunct="1">
        <a:defRPr sz="1300" kern="1200">
          <a:solidFill>
            <a:schemeClr val="tx1"/>
          </a:solidFill>
          <a:latin typeface="+mn-lt"/>
          <a:ea typeface="+mn-ea"/>
          <a:cs typeface="+mn-cs"/>
        </a:defRPr>
      </a:lvl5pPr>
      <a:lvl6pPr marL="1606277" algn="l" defTabSz="321256" rtl="0" eaLnBrk="1" latinLnBrk="0" hangingPunct="1">
        <a:defRPr sz="1300" kern="1200">
          <a:solidFill>
            <a:schemeClr val="tx1"/>
          </a:solidFill>
          <a:latin typeface="+mn-lt"/>
          <a:ea typeface="+mn-ea"/>
          <a:cs typeface="+mn-cs"/>
        </a:defRPr>
      </a:lvl6pPr>
      <a:lvl7pPr marL="1927531" algn="l" defTabSz="321256" rtl="0" eaLnBrk="1" latinLnBrk="0" hangingPunct="1">
        <a:defRPr sz="1300" kern="1200">
          <a:solidFill>
            <a:schemeClr val="tx1"/>
          </a:solidFill>
          <a:latin typeface="+mn-lt"/>
          <a:ea typeface="+mn-ea"/>
          <a:cs typeface="+mn-cs"/>
        </a:defRPr>
      </a:lvl7pPr>
      <a:lvl8pPr marL="2248789" algn="l" defTabSz="321256" rtl="0" eaLnBrk="1" latinLnBrk="0" hangingPunct="1">
        <a:defRPr sz="1300" kern="1200">
          <a:solidFill>
            <a:schemeClr val="tx1"/>
          </a:solidFill>
          <a:latin typeface="+mn-lt"/>
          <a:ea typeface="+mn-ea"/>
          <a:cs typeface="+mn-cs"/>
        </a:defRPr>
      </a:lvl8pPr>
      <a:lvl9pPr marL="2570042" algn="l" defTabSz="321256"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892982" y="178594"/>
            <a:ext cx="7358063" cy="1714500"/>
          </a:xfrm>
          <a:prstGeom prst="rect">
            <a:avLst/>
          </a:prstGeom>
          <a:noFill/>
          <a:ln w="12700">
            <a:noFill/>
            <a:miter lim="800000"/>
            <a:headEnd/>
            <a:tailEnd/>
          </a:ln>
        </p:spPr>
        <p:txBody>
          <a:bodyPr vert="horz" wrap="square" lIns="35672" tIns="35672" rIns="35672" bIns="35672" numCol="1" anchor="ctr" anchorCtr="0" compatLnSpc="1">
            <a:prstTxWarp prst="textNoShape">
              <a:avLst/>
            </a:prstTxWarp>
          </a:bodyPr>
          <a:lstStyle/>
          <a:p>
            <a:pPr lvl="0"/>
            <a:r>
              <a:rPr lang="en-US">
                <a:sym typeface="Gill Sans" pitchFamily="-112" charset="0"/>
              </a:rPr>
              <a:t>Click to edit Master title style</a:t>
            </a:r>
          </a:p>
        </p:txBody>
      </p:sp>
      <p:sp>
        <p:nvSpPr>
          <p:cNvPr id="13315" name="Rectangle 2"/>
          <p:cNvSpPr>
            <a:spLocks noGrp="1" noChangeArrowheads="1"/>
          </p:cNvSpPr>
          <p:nvPr>
            <p:ph type="body" idx="1"/>
          </p:nvPr>
        </p:nvSpPr>
        <p:spPr bwMode="auto">
          <a:xfrm>
            <a:off x="892982" y="1946685"/>
            <a:ext cx="7358063" cy="4018359"/>
          </a:xfrm>
          <a:prstGeom prst="rect">
            <a:avLst/>
          </a:prstGeom>
          <a:noFill/>
          <a:ln w="12700">
            <a:noFill/>
            <a:miter lim="800000"/>
            <a:headEnd/>
            <a:tailEnd/>
          </a:ln>
        </p:spPr>
        <p:txBody>
          <a:bodyPr vert="horz" wrap="square" lIns="35672" tIns="35672" rIns="35672" bIns="35672" numCol="1" anchor="ctr" anchorCtr="0" compatLnSpc="1">
            <a:prstTxWarp prst="textNoShape">
              <a:avLst/>
            </a:prstTxWarp>
          </a:bodyPr>
          <a:lstStyle/>
          <a:p>
            <a:pPr lvl="0"/>
            <a:r>
              <a:rPr lang="en-US">
                <a:sym typeface="Gill Sans" pitchFamily="-112" charset="0"/>
              </a:rPr>
              <a:t>Click to edit Master text styles</a:t>
            </a:r>
          </a:p>
          <a:p>
            <a:pPr lvl="1"/>
            <a:r>
              <a:rPr lang="en-US">
                <a:sym typeface="Gill Sans" pitchFamily="-112" charset="0"/>
              </a:rPr>
              <a:t>Second level</a:t>
            </a:r>
          </a:p>
          <a:p>
            <a:pPr lvl="2"/>
            <a:r>
              <a:rPr lang="en-US">
                <a:sym typeface="Gill Sans" pitchFamily="-112" charset="0"/>
              </a:rPr>
              <a:t>Third level</a:t>
            </a:r>
          </a:p>
          <a:p>
            <a:pPr lvl="3"/>
            <a:r>
              <a:rPr lang="en-US">
                <a:sym typeface="Gill Sans" pitchFamily="-112" charset="0"/>
              </a:rPr>
              <a:t>Fourth level</a:t>
            </a:r>
          </a:p>
          <a:p>
            <a:pPr lvl="4"/>
            <a:r>
              <a:rPr lang="en-US">
                <a:sym typeface="Gill Sans" pitchFamily="-112" charset="0"/>
              </a:rPr>
              <a:t>Fifth level</a:t>
            </a:r>
          </a:p>
        </p:txBody>
      </p:sp>
    </p:spTree>
  </p:cSld>
  <p:clrMap bg1="lt1" tx1="dk1" bg2="lt2" tx2="dk2" accent1="accent1" accent2="accent2" accent3="accent3" accent4="accent4" accent5="accent5" accent6="accent6" hlink="hlink" folHlink="folHlink"/>
  <p:sldLayoutIdLst>
    <p:sldLayoutId id="2147483661" r:id="rId1"/>
  </p:sldLayoutIdLst>
  <p:transition/>
  <p:txStyles>
    <p:titleStyle>
      <a:lvl1pPr algn="ctr" rtl="0" eaLnBrk="0" fontAlgn="base" hangingPunct="0">
        <a:spcBef>
          <a:spcPct val="0"/>
        </a:spcBef>
        <a:spcAft>
          <a:spcPct val="0"/>
        </a:spcAft>
        <a:defRPr sz="5900">
          <a:solidFill>
            <a:schemeClr val="tx1"/>
          </a:solidFill>
          <a:latin typeface="+mj-lt"/>
          <a:ea typeface="+mj-ea"/>
          <a:cs typeface="+mj-cs"/>
          <a:sym typeface="Gill Sans" pitchFamily="-112" charset="0"/>
        </a:defRPr>
      </a:lvl1pPr>
      <a:lvl2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2pPr>
      <a:lvl3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3pPr>
      <a:lvl4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4pPr>
      <a:lvl5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5pPr>
      <a:lvl6pPr marL="321073"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6pPr>
      <a:lvl7pPr marL="642146"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7pPr>
      <a:lvl8pPr marL="963222"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8pPr>
      <a:lvl9pPr marL="1284298"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9pPr>
    </p:titleStyle>
    <p:bodyStyle>
      <a:lvl1pPr marL="586716" indent="-399321"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1pPr>
      <a:lvl2pPr marL="899036" indent="-399321"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2pPr>
      <a:lvl3pPr marL="1211356" indent="-399321"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3pPr>
      <a:lvl4pPr marL="1523676" indent="-399321"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4pPr>
      <a:lvl5pPr marL="1835996" indent="-399321"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5pPr>
      <a:lvl6pPr marL="2158329" indent="-401339"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6pPr>
      <a:lvl7pPr marL="2479408" indent="-401339"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7pPr>
      <a:lvl8pPr marL="2800480" indent="-401339"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8pPr>
      <a:lvl9pPr marL="3121555" indent="-401339"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9pPr>
    </p:bodyStyle>
    <p:otherStyle>
      <a:defPPr>
        <a:defRPr lang="en-US"/>
      </a:defPPr>
      <a:lvl1pPr marL="0" algn="l" defTabSz="321073" rtl="0" eaLnBrk="1" latinLnBrk="0" hangingPunct="1">
        <a:defRPr sz="1300" kern="1200">
          <a:solidFill>
            <a:schemeClr val="tx1"/>
          </a:solidFill>
          <a:latin typeface="+mn-lt"/>
          <a:ea typeface="+mn-ea"/>
          <a:cs typeface="+mn-cs"/>
        </a:defRPr>
      </a:lvl1pPr>
      <a:lvl2pPr marL="321073" algn="l" defTabSz="321073" rtl="0" eaLnBrk="1" latinLnBrk="0" hangingPunct="1">
        <a:defRPr sz="1300" kern="1200">
          <a:solidFill>
            <a:schemeClr val="tx1"/>
          </a:solidFill>
          <a:latin typeface="+mn-lt"/>
          <a:ea typeface="+mn-ea"/>
          <a:cs typeface="+mn-cs"/>
        </a:defRPr>
      </a:lvl2pPr>
      <a:lvl3pPr marL="642146" algn="l" defTabSz="321073" rtl="0" eaLnBrk="1" latinLnBrk="0" hangingPunct="1">
        <a:defRPr sz="1300" kern="1200">
          <a:solidFill>
            <a:schemeClr val="tx1"/>
          </a:solidFill>
          <a:latin typeface="+mn-lt"/>
          <a:ea typeface="+mn-ea"/>
          <a:cs typeface="+mn-cs"/>
        </a:defRPr>
      </a:lvl3pPr>
      <a:lvl4pPr marL="963222" algn="l" defTabSz="321073" rtl="0" eaLnBrk="1" latinLnBrk="0" hangingPunct="1">
        <a:defRPr sz="1300" kern="1200">
          <a:solidFill>
            <a:schemeClr val="tx1"/>
          </a:solidFill>
          <a:latin typeface="+mn-lt"/>
          <a:ea typeface="+mn-ea"/>
          <a:cs typeface="+mn-cs"/>
        </a:defRPr>
      </a:lvl4pPr>
      <a:lvl5pPr marL="1284298" algn="l" defTabSz="321073" rtl="0" eaLnBrk="1" latinLnBrk="0" hangingPunct="1">
        <a:defRPr sz="1300" kern="1200">
          <a:solidFill>
            <a:schemeClr val="tx1"/>
          </a:solidFill>
          <a:latin typeface="+mn-lt"/>
          <a:ea typeface="+mn-ea"/>
          <a:cs typeface="+mn-cs"/>
        </a:defRPr>
      </a:lvl5pPr>
      <a:lvl6pPr marL="1605375" algn="l" defTabSz="321073" rtl="0" eaLnBrk="1" latinLnBrk="0" hangingPunct="1">
        <a:defRPr sz="1300" kern="1200">
          <a:solidFill>
            <a:schemeClr val="tx1"/>
          </a:solidFill>
          <a:latin typeface="+mn-lt"/>
          <a:ea typeface="+mn-ea"/>
          <a:cs typeface="+mn-cs"/>
        </a:defRPr>
      </a:lvl6pPr>
      <a:lvl7pPr marL="1926446" algn="l" defTabSz="321073" rtl="0" eaLnBrk="1" latinLnBrk="0" hangingPunct="1">
        <a:defRPr sz="1300" kern="1200">
          <a:solidFill>
            <a:schemeClr val="tx1"/>
          </a:solidFill>
          <a:latin typeface="+mn-lt"/>
          <a:ea typeface="+mn-ea"/>
          <a:cs typeface="+mn-cs"/>
        </a:defRPr>
      </a:lvl7pPr>
      <a:lvl8pPr marL="2247524" algn="l" defTabSz="321073" rtl="0" eaLnBrk="1" latinLnBrk="0" hangingPunct="1">
        <a:defRPr sz="1300" kern="1200">
          <a:solidFill>
            <a:schemeClr val="tx1"/>
          </a:solidFill>
          <a:latin typeface="+mn-lt"/>
          <a:ea typeface="+mn-ea"/>
          <a:cs typeface="+mn-cs"/>
        </a:defRPr>
      </a:lvl8pPr>
      <a:lvl9pPr marL="2568596" algn="l" defTabSz="321073"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892976" y="178594"/>
            <a:ext cx="7358063" cy="1714500"/>
          </a:xfrm>
          <a:prstGeom prst="rect">
            <a:avLst/>
          </a:prstGeom>
          <a:noFill/>
          <a:ln w="12700">
            <a:noFill/>
            <a:miter lim="800000"/>
            <a:headEnd/>
            <a:tailEnd/>
          </a:ln>
        </p:spPr>
        <p:txBody>
          <a:bodyPr vert="horz" wrap="square" lIns="35683" tIns="35683" rIns="35683" bIns="35683" numCol="1" anchor="ctr" anchorCtr="0" compatLnSpc="1">
            <a:prstTxWarp prst="textNoShape">
              <a:avLst/>
            </a:prstTxWarp>
          </a:bodyPr>
          <a:lstStyle/>
          <a:p>
            <a:pPr lvl="0"/>
            <a:r>
              <a:rPr lang="en-US">
                <a:sym typeface="Gill Sans" pitchFamily="-112" charset="0"/>
              </a:rPr>
              <a:t>Click to edit Master title style</a:t>
            </a:r>
          </a:p>
        </p:txBody>
      </p:sp>
      <p:sp>
        <p:nvSpPr>
          <p:cNvPr id="25603" name="Rectangle 2"/>
          <p:cNvSpPr>
            <a:spLocks noGrp="1" noChangeArrowheads="1"/>
          </p:cNvSpPr>
          <p:nvPr>
            <p:ph type="body" idx="1"/>
          </p:nvPr>
        </p:nvSpPr>
        <p:spPr bwMode="auto">
          <a:xfrm>
            <a:off x="892976" y="1946679"/>
            <a:ext cx="7358063" cy="4018359"/>
          </a:xfrm>
          <a:prstGeom prst="rect">
            <a:avLst/>
          </a:prstGeom>
          <a:noFill/>
          <a:ln w="12700">
            <a:noFill/>
            <a:miter lim="800000"/>
            <a:headEnd/>
            <a:tailEnd/>
          </a:ln>
        </p:spPr>
        <p:txBody>
          <a:bodyPr vert="horz" wrap="square" lIns="35683" tIns="35683" rIns="35683" bIns="35683" numCol="1" anchor="ctr" anchorCtr="0" compatLnSpc="1">
            <a:prstTxWarp prst="textNoShape">
              <a:avLst/>
            </a:prstTxWarp>
          </a:bodyPr>
          <a:lstStyle/>
          <a:p>
            <a:pPr lvl="0"/>
            <a:r>
              <a:rPr lang="en-US">
                <a:sym typeface="Gill Sans" pitchFamily="-112" charset="0"/>
              </a:rPr>
              <a:t>Click to edit Master text styles</a:t>
            </a:r>
          </a:p>
          <a:p>
            <a:pPr lvl="1"/>
            <a:r>
              <a:rPr lang="en-US">
                <a:sym typeface="Gill Sans" pitchFamily="-112" charset="0"/>
              </a:rPr>
              <a:t>Second level</a:t>
            </a:r>
          </a:p>
          <a:p>
            <a:pPr lvl="2"/>
            <a:r>
              <a:rPr lang="en-US">
                <a:sym typeface="Gill Sans" pitchFamily="-112" charset="0"/>
              </a:rPr>
              <a:t>Third level</a:t>
            </a:r>
          </a:p>
          <a:p>
            <a:pPr lvl="3"/>
            <a:r>
              <a:rPr lang="en-US">
                <a:sym typeface="Gill Sans" pitchFamily="-112" charset="0"/>
              </a:rPr>
              <a:t>Fourth level</a:t>
            </a:r>
          </a:p>
          <a:p>
            <a:pPr lvl="4"/>
            <a:r>
              <a:rPr lang="en-US">
                <a:sym typeface="Gill Sans" pitchFamily="-112" charset="0"/>
              </a:rPr>
              <a:t>Fifth level</a:t>
            </a:r>
          </a:p>
        </p:txBody>
      </p:sp>
    </p:spTree>
  </p:cSld>
  <p:clrMap bg1="lt1" tx1="dk1" bg2="lt2" tx2="dk2" accent1="accent1" accent2="accent2" accent3="accent3" accent4="accent4" accent5="accent5" accent6="accent6" hlink="hlink" folHlink="folHlink"/>
  <p:sldLayoutIdLst>
    <p:sldLayoutId id="2147483663" r:id="rId1"/>
  </p:sldLayoutIdLst>
  <p:transition/>
  <p:txStyles>
    <p:titleStyle>
      <a:lvl1pPr algn="ctr" rtl="0" eaLnBrk="0" fontAlgn="base" hangingPunct="0">
        <a:spcBef>
          <a:spcPct val="0"/>
        </a:spcBef>
        <a:spcAft>
          <a:spcPct val="0"/>
        </a:spcAft>
        <a:defRPr sz="5900">
          <a:solidFill>
            <a:schemeClr val="tx1"/>
          </a:solidFill>
          <a:latin typeface="+mj-lt"/>
          <a:ea typeface="+mj-ea"/>
          <a:cs typeface="+mj-cs"/>
          <a:sym typeface="Gill Sans" pitchFamily="-112" charset="0"/>
        </a:defRPr>
      </a:lvl1pPr>
      <a:lvl2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2pPr>
      <a:lvl3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3pPr>
      <a:lvl4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4pPr>
      <a:lvl5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5pPr>
      <a:lvl6pPr marL="321173"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6pPr>
      <a:lvl7pPr marL="642344"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7pPr>
      <a:lvl8pPr marL="963517"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8pPr>
      <a:lvl9pPr marL="1284693"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9pPr>
    </p:titleStyle>
    <p:bodyStyle>
      <a:lvl1pPr marL="586896" indent="-399444"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1pPr>
      <a:lvl2pPr marL="899312" indent="-399444"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2pPr>
      <a:lvl3pPr marL="1211728" indent="-399444"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3pPr>
      <a:lvl4pPr marL="1524144" indent="-399444"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4pPr>
      <a:lvl5pPr marL="1836560" indent="-399444"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5pPr>
      <a:lvl6pPr marL="2158994" indent="-401464"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6pPr>
      <a:lvl7pPr marL="2480170" indent="-401464"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7pPr>
      <a:lvl8pPr marL="2801342" indent="-401464"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8pPr>
      <a:lvl9pPr marL="3122515" indent="-401464"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9pPr>
    </p:bodyStyle>
    <p:otherStyle>
      <a:defPPr>
        <a:defRPr lang="en-US"/>
      </a:defPPr>
      <a:lvl1pPr marL="0" algn="l" defTabSz="321173" rtl="0" eaLnBrk="1" latinLnBrk="0" hangingPunct="1">
        <a:defRPr sz="1300" kern="1200">
          <a:solidFill>
            <a:schemeClr val="tx1"/>
          </a:solidFill>
          <a:latin typeface="+mn-lt"/>
          <a:ea typeface="+mn-ea"/>
          <a:cs typeface="+mn-cs"/>
        </a:defRPr>
      </a:lvl1pPr>
      <a:lvl2pPr marL="321173" algn="l" defTabSz="321173" rtl="0" eaLnBrk="1" latinLnBrk="0" hangingPunct="1">
        <a:defRPr sz="1300" kern="1200">
          <a:solidFill>
            <a:schemeClr val="tx1"/>
          </a:solidFill>
          <a:latin typeface="+mn-lt"/>
          <a:ea typeface="+mn-ea"/>
          <a:cs typeface="+mn-cs"/>
        </a:defRPr>
      </a:lvl2pPr>
      <a:lvl3pPr marL="642344" algn="l" defTabSz="321173" rtl="0" eaLnBrk="1" latinLnBrk="0" hangingPunct="1">
        <a:defRPr sz="1300" kern="1200">
          <a:solidFill>
            <a:schemeClr val="tx1"/>
          </a:solidFill>
          <a:latin typeface="+mn-lt"/>
          <a:ea typeface="+mn-ea"/>
          <a:cs typeface="+mn-cs"/>
        </a:defRPr>
      </a:lvl3pPr>
      <a:lvl4pPr marL="963517" algn="l" defTabSz="321173" rtl="0" eaLnBrk="1" latinLnBrk="0" hangingPunct="1">
        <a:defRPr sz="1300" kern="1200">
          <a:solidFill>
            <a:schemeClr val="tx1"/>
          </a:solidFill>
          <a:latin typeface="+mn-lt"/>
          <a:ea typeface="+mn-ea"/>
          <a:cs typeface="+mn-cs"/>
        </a:defRPr>
      </a:lvl4pPr>
      <a:lvl5pPr marL="1284693" algn="l" defTabSz="321173" rtl="0" eaLnBrk="1" latinLnBrk="0" hangingPunct="1">
        <a:defRPr sz="1300" kern="1200">
          <a:solidFill>
            <a:schemeClr val="tx1"/>
          </a:solidFill>
          <a:latin typeface="+mn-lt"/>
          <a:ea typeface="+mn-ea"/>
          <a:cs typeface="+mn-cs"/>
        </a:defRPr>
      </a:lvl5pPr>
      <a:lvl6pPr marL="1605867" algn="l" defTabSz="321173" rtl="0" eaLnBrk="1" latinLnBrk="0" hangingPunct="1">
        <a:defRPr sz="1300" kern="1200">
          <a:solidFill>
            <a:schemeClr val="tx1"/>
          </a:solidFill>
          <a:latin typeface="+mn-lt"/>
          <a:ea typeface="+mn-ea"/>
          <a:cs typeface="+mn-cs"/>
        </a:defRPr>
      </a:lvl6pPr>
      <a:lvl7pPr marL="1927038" algn="l" defTabSz="321173" rtl="0" eaLnBrk="1" latinLnBrk="0" hangingPunct="1">
        <a:defRPr sz="1300" kern="1200">
          <a:solidFill>
            <a:schemeClr val="tx1"/>
          </a:solidFill>
          <a:latin typeface="+mn-lt"/>
          <a:ea typeface="+mn-ea"/>
          <a:cs typeface="+mn-cs"/>
        </a:defRPr>
      </a:lvl7pPr>
      <a:lvl8pPr marL="2248214" algn="l" defTabSz="321173" rtl="0" eaLnBrk="1" latinLnBrk="0" hangingPunct="1">
        <a:defRPr sz="1300" kern="1200">
          <a:solidFill>
            <a:schemeClr val="tx1"/>
          </a:solidFill>
          <a:latin typeface="+mn-lt"/>
          <a:ea typeface="+mn-ea"/>
          <a:cs typeface="+mn-cs"/>
        </a:defRPr>
      </a:lvl8pPr>
      <a:lvl9pPr marL="2569385" algn="l" defTabSz="321173"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bwMode="auto">
          <a:xfrm>
            <a:off x="892977" y="178594"/>
            <a:ext cx="7358063" cy="1714500"/>
          </a:xfrm>
          <a:prstGeom prst="rect">
            <a:avLst/>
          </a:prstGeom>
          <a:noFill/>
          <a:ln w="12700">
            <a:noFill/>
            <a:miter lim="800000"/>
            <a:headEnd/>
            <a:tailEnd/>
          </a:ln>
        </p:spPr>
        <p:txBody>
          <a:bodyPr vert="horz" wrap="square" lIns="35681" tIns="35681" rIns="35681" bIns="35681" numCol="1" anchor="ctr" anchorCtr="0" compatLnSpc="1">
            <a:prstTxWarp prst="textNoShape">
              <a:avLst/>
            </a:prstTxWarp>
          </a:bodyPr>
          <a:lstStyle/>
          <a:p>
            <a:pPr lvl="0"/>
            <a:r>
              <a:rPr lang="en-US">
                <a:sym typeface="Gill Sans" pitchFamily="-112" charset="0"/>
              </a:rPr>
              <a:t>Click to edit Master title style</a:t>
            </a:r>
          </a:p>
        </p:txBody>
      </p:sp>
      <p:sp>
        <p:nvSpPr>
          <p:cNvPr id="50179" name="Rectangle 2"/>
          <p:cNvSpPr>
            <a:spLocks noGrp="1" noChangeArrowheads="1"/>
          </p:cNvSpPr>
          <p:nvPr>
            <p:ph type="body" idx="1"/>
          </p:nvPr>
        </p:nvSpPr>
        <p:spPr bwMode="auto">
          <a:xfrm>
            <a:off x="892977" y="1946680"/>
            <a:ext cx="7358063" cy="4018359"/>
          </a:xfrm>
          <a:prstGeom prst="rect">
            <a:avLst/>
          </a:prstGeom>
          <a:noFill/>
          <a:ln w="12700">
            <a:noFill/>
            <a:miter lim="800000"/>
            <a:headEnd/>
            <a:tailEnd/>
          </a:ln>
        </p:spPr>
        <p:txBody>
          <a:bodyPr vert="horz" wrap="square" lIns="35681" tIns="35681" rIns="35681" bIns="35681" numCol="1" anchor="ctr" anchorCtr="0" compatLnSpc="1">
            <a:prstTxWarp prst="textNoShape">
              <a:avLst/>
            </a:prstTxWarp>
          </a:bodyPr>
          <a:lstStyle/>
          <a:p>
            <a:pPr lvl="0"/>
            <a:r>
              <a:rPr lang="en-US">
                <a:sym typeface="Gill Sans" pitchFamily="-112" charset="0"/>
              </a:rPr>
              <a:t>Click to edit Master text styles</a:t>
            </a:r>
          </a:p>
          <a:p>
            <a:pPr lvl="1"/>
            <a:r>
              <a:rPr lang="en-US">
                <a:sym typeface="Gill Sans" pitchFamily="-112" charset="0"/>
              </a:rPr>
              <a:t>Second level</a:t>
            </a:r>
          </a:p>
          <a:p>
            <a:pPr lvl="2"/>
            <a:r>
              <a:rPr lang="en-US">
                <a:sym typeface="Gill Sans" pitchFamily="-112" charset="0"/>
              </a:rPr>
              <a:t>Third level</a:t>
            </a:r>
          </a:p>
          <a:p>
            <a:pPr lvl="3"/>
            <a:r>
              <a:rPr lang="en-US">
                <a:sym typeface="Gill Sans" pitchFamily="-112" charset="0"/>
              </a:rPr>
              <a:t>Fourth level</a:t>
            </a:r>
          </a:p>
          <a:p>
            <a:pPr lvl="4"/>
            <a:r>
              <a:rPr lang="en-US">
                <a:sym typeface="Gill Sans" pitchFamily="-112" charset="0"/>
              </a:rPr>
              <a:t>Fifth level</a:t>
            </a:r>
          </a:p>
        </p:txBody>
      </p:sp>
    </p:spTree>
  </p:cSld>
  <p:clrMap bg1="lt1" tx1="dk1" bg2="lt2" tx2="dk2" accent1="accent1" accent2="accent2" accent3="accent3" accent4="accent4" accent5="accent5" accent6="accent6" hlink="hlink" folHlink="folHlink"/>
  <p:sldLayoutIdLst>
    <p:sldLayoutId id="2147483665" r:id="rId1"/>
  </p:sldLayoutIdLst>
  <p:transition/>
  <p:txStyles>
    <p:titleStyle>
      <a:lvl1pPr algn="ctr" rtl="0" eaLnBrk="0" fontAlgn="base" hangingPunct="0">
        <a:spcBef>
          <a:spcPct val="0"/>
        </a:spcBef>
        <a:spcAft>
          <a:spcPct val="0"/>
        </a:spcAft>
        <a:defRPr sz="5900">
          <a:solidFill>
            <a:schemeClr val="tx1"/>
          </a:solidFill>
          <a:latin typeface="+mj-lt"/>
          <a:ea typeface="+mj-ea"/>
          <a:cs typeface="+mj-cs"/>
          <a:sym typeface="Gill Sans" pitchFamily="-112" charset="0"/>
        </a:defRPr>
      </a:lvl1pPr>
      <a:lvl2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2pPr>
      <a:lvl3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3pPr>
      <a:lvl4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4pPr>
      <a:lvl5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5pPr>
      <a:lvl6pPr marL="321156"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6pPr>
      <a:lvl7pPr marL="642311"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7pPr>
      <a:lvl8pPr marL="963468"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8pPr>
      <a:lvl9pPr marL="1284627"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9pPr>
    </p:titleStyle>
    <p:bodyStyle>
      <a:lvl1pPr marL="586866" indent="-399423"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1pPr>
      <a:lvl2pPr marL="899266" indent="-399423"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2pPr>
      <a:lvl3pPr marL="1211666" indent="-399423"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3pPr>
      <a:lvl4pPr marL="1524066" indent="-399423"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4pPr>
      <a:lvl5pPr marL="1836466" indent="-399423"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5pPr>
      <a:lvl6pPr marL="2158883" indent="-401443"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6pPr>
      <a:lvl7pPr marL="2480043" indent="-401443"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7pPr>
      <a:lvl8pPr marL="2801199" indent="-401443"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8pPr>
      <a:lvl9pPr marL="3122355" indent="-401443"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9pPr>
    </p:bodyStyle>
    <p:otherStyle>
      <a:defPPr>
        <a:defRPr lang="en-US"/>
      </a:defPPr>
      <a:lvl1pPr marL="0" algn="l" defTabSz="321156" rtl="0" eaLnBrk="1" latinLnBrk="0" hangingPunct="1">
        <a:defRPr sz="1300" kern="1200">
          <a:solidFill>
            <a:schemeClr val="tx1"/>
          </a:solidFill>
          <a:latin typeface="+mn-lt"/>
          <a:ea typeface="+mn-ea"/>
          <a:cs typeface="+mn-cs"/>
        </a:defRPr>
      </a:lvl1pPr>
      <a:lvl2pPr marL="321156" algn="l" defTabSz="321156" rtl="0" eaLnBrk="1" latinLnBrk="0" hangingPunct="1">
        <a:defRPr sz="1300" kern="1200">
          <a:solidFill>
            <a:schemeClr val="tx1"/>
          </a:solidFill>
          <a:latin typeface="+mn-lt"/>
          <a:ea typeface="+mn-ea"/>
          <a:cs typeface="+mn-cs"/>
        </a:defRPr>
      </a:lvl2pPr>
      <a:lvl3pPr marL="642311" algn="l" defTabSz="321156" rtl="0" eaLnBrk="1" latinLnBrk="0" hangingPunct="1">
        <a:defRPr sz="1300" kern="1200">
          <a:solidFill>
            <a:schemeClr val="tx1"/>
          </a:solidFill>
          <a:latin typeface="+mn-lt"/>
          <a:ea typeface="+mn-ea"/>
          <a:cs typeface="+mn-cs"/>
        </a:defRPr>
      </a:lvl3pPr>
      <a:lvl4pPr marL="963468" algn="l" defTabSz="321156" rtl="0" eaLnBrk="1" latinLnBrk="0" hangingPunct="1">
        <a:defRPr sz="1300" kern="1200">
          <a:solidFill>
            <a:schemeClr val="tx1"/>
          </a:solidFill>
          <a:latin typeface="+mn-lt"/>
          <a:ea typeface="+mn-ea"/>
          <a:cs typeface="+mn-cs"/>
        </a:defRPr>
      </a:lvl4pPr>
      <a:lvl5pPr marL="1284627" algn="l" defTabSz="321156" rtl="0" eaLnBrk="1" latinLnBrk="0" hangingPunct="1">
        <a:defRPr sz="1300" kern="1200">
          <a:solidFill>
            <a:schemeClr val="tx1"/>
          </a:solidFill>
          <a:latin typeface="+mn-lt"/>
          <a:ea typeface="+mn-ea"/>
          <a:cs typeface="+mn-cs"/>
        </a:defRPr>
      </a:lvl5pPr>
      <a:lvl6pPr marL="1605785" algn="l" defTabSz="321156" rtl="0" eaLnBrk="1" latinLnBrk="0" hangingPunct="1">
        <a:defRPr sz="1300" kern="1200">
          <a:solidFill>
            <a:schemeClr val="tx1"/>
          </a:solidFill>
          <a:latin typeface="+mn-lt"/>
          <a:ea typeface="+mn-ea"/>
          <a:cs typeface="+mn-cs"/>
        </a:defRPr>
      </a:lvl6pPr>
      <a:lvl7pPr marL="1926939" algn="l" defTabSz="321156" rtl="0" eaLnBrk="1" latinLnBrk="0" hangingPunct="1">
        <a:defRPr sz="1300" kern="1200">
          <a:solidFill>
            <a:schemeClr val="tx1"/>
          </a:solidFill>
          <a:latin typeface="+mn-lt"/>
          <a:ea typeface="+mn-ea"/>
          <a:cs typeface="+mn-cs"/>
        </a:defRPr>
      </a:lvl7pPr>
      <a:lvl8pPr marL="2248099" algn="l" defTabSz="321156" rtl="0" eaLnBrk="1" latinLnBrk="0" hangingPunct="1">
        <a:defRPr sz="1300" kern="1200">
          <a:solidFill>
            <a:schemeClr val="tx1"/>
          </a:solidFill>
          <a:latin typeface="+mn-lt"/>
          <a:ea typeface="+mn-ea"/>
          <a:cs typeface="+mn-cs"/>
        </a:defRPr>
      </a:lvl8pPr>
      <a:lvl9pPr marL="2569253" algn="l" defTabSz="321156"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892970" y="178594"/>
            <a:ext cx="7358063" cy="1714500"/>
          </a:xfrm>
          <a:prstGeom prst="rect">
            <a:avLst/>
          </a:prstGeom>
          <a:noFill/>
          <a:ln w="12700">
            <a:noFill/>
            <a:miter lim="800000"/>
            <a:headEnd/>
            <a:tailEnd/>
          </a:ln>
        </p:spPr>
        <p:txBody>
          <a:bodyPr vert="horz" wrap="square" lIns="35691" tIns="35691" rIns="35691" bIns="35691" numCol="1" anchor="ctr" anchorCtr="0" compatLnSpc="1">
            <a:prstTxWarp prst="textNoShape">
              <a:avLst/>
            </a:prstTxWarp>
          </a:bodyPr>
          <a:lstStyle/>
          <a:p>
            <a:pPr lvl="0"/>
            <a:r>
              <a:rPr lang="en-US">
                <a:sym typeface="Gill Sans" pitchFamily="-109" charset="0"/>
              </a:rPr>
              <a:t>Click to edit Master title style</a:t>
            </a:r>
          </a:p>
        </p:txBody>
      </p:sp>
      <p:sp>
        <p:nvSpPr>
          <p:cNvPr id="13315" name="Rectangle 2"/>
          <p:cNvSpPr>
            <a:spLocks noGrp="1" noChangeArrowheads="1"/>
          </p:cNvSpPr>
          <p:nvPr>
            <p:ph type="body" idx="1"/>
          </p:nvPr>
        </p:nvSpPr>
        <p:spPr bwMode="auto">
          <a:xfrm>
            <a:off x="892970" y="1946673"/>
            <a:ext cx="7358063" cy="4018359"/>
          </a:xfrm>
          <a:prstGeom prst="rect">
            <a:avLst/>
          </a:prstGeom>
          <a:noFill/>
          <a:ln w="12700">
            <a:noFill/>
            <a:miter lim="800000"/>
            <a:headEnd/>
            <a:tailEnd/>
          </a:ln>
        </p:spPr>
        <p:txBody>
          <a:bodyPr vert="horz" wrap="square" lIns="35691" tIns="35691" rIns="35691" bIns="35691" numCol="1" anchor="ctr" anchorCtr="0" compatLnSpc="1">
            <a:prstTxWarp prst="textNoShape">
              <a:avLst/>
            </a:prstTxWarp>
          </a:bodyPr>
          <a:lstStyle/>
          <a:p>
            <a:pPr lvl="0"/>
            <a:r>
              <a:rPr lang="en-US">
                <a:sym typeface="Gill Sans" pitchFamily="-109" charset="0"/>
              </a:rPr>
              <a:t>Click to edit Master text styles</a:t>
            </a:r>
          </a:p>
          <a:p>
            <a:pPr lvl="1"/>
            <a:r>
              <a:rPr lang="en-US">
                <a:sym typeface="Gill Sans" pitchFamily="-109" charset="0"/>
              </a:rPr>
              <a:t>Second level</a:t>
            </a:r>
          </a:p>
          <a:p>
            <a:pPr lvl="2"/>
            <a:r>
              <a:rPr lang="en-US">
                <a:sym typeface="Gill Sans" pitchFamily="-109" charset="0"/>
              </a:rPr>
              <a:t>Third level</a:t>
            </a:r>
          </a:p>
          <a:p>
            <a:pPr lvl="3"/>
            <a:r>
              <a:rPr lang="en-US">
                <a:sym typeface="Gill Sans" pitchFamily="-109" charset="0"/>
              </a:rPr>
              <a:t>Fourth level</a:t>
            </a:r>
          </a:p>
          <a:p>
            <a:pPr lvl="4"/>
            <a:r>
              <a:rPr lang="en-US">
                <a:sym typeface="Gill Sans" pitchFamily="-109" charset="0"/>
              </a:rPr>
              <a:t>Fifth level</a:t>
            </a:r>
          </a:p>
        </p:txBody>
      </p:sp>
    </p:spTree>
  </p:cSld>
  <p:clrMap bg1="lt1" tx1="dk1" bg2="lt2" tx2="dk2" accent1="accent1" accent2="accent2" accent3="accent3" accent4="accent4" accent5="accent5" accent6="accent6" hlink="hlink" folHlink="folHlink"/>
  <p:sldLayoutIdLst>
    <p:sldLayoutId id="2147483669" r:id="rId1"/>
    <p:sldLayoutId id="2147483705" r:id="rId2"/>
  </p:sldLayoutIdLst>
  <p:transition/>
  <p:txStyles>
    <p:titleStyle>
      <a:lvl1pPr algn="ctr" rtl="0" eaLnBrk="0" fontAlgn="base" hangingPunct="0">
        <a:spcBef>
          <a:spcPct val="0"/>
        </a:spcBef>
        <a:spcAft>
          <a:spcPct val="0"/>
        </a:spcAft>
        <a:defRPr sz="5900">
          <a:solidFill>
            <a:schemeClr val="tx1"/>
          </a:solidFill>
          <a:latin typeface="+mj-lt"/>
          <a:ea typeface="+mj-ea"/>
          <a:cs typeface="+mj-cs"/>
          <a:sym typeface="Gill Sans" pitchFamily="-109" charset="0"/>
        </a:defRPr>
      </a:lvl1pPr>
      <a:lvl2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09" charset="0"/>
        </a:defRPr>
      </a:lvl2pPr>
      <a:lvl3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09" charset="0"/>
        </a:defRPr>
      </a:lvl3pPr>
      <a:lvl4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09" charset="0"/>
        </a:defRPr>
      </a:lvl4pPr>
      <a:lvl5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09" charset="0"/>
        </a:defRPr>
      </a:lvl5pPr>
      <a:lvl6pPr marL="321239"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6pPr>
      <a:lvl7pPr marL="642476"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7pPr>
      <a:lvl8pPr marL="963715"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8pPr>
      <a:lvl9pPr marL="1284956"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9pPr>
    </p:titleStyle>
    <p:bodyStyle>
      <a:lvl1pPr marL="585960" indent="-398452" algn="l" rtl="0" eaLnBrk="0" fontAlgn="base" hangingPunct="0">
        <a:spcBef>
          <a:spcPts val="1687"/>
        </a:spcBef>
        <a:spcAft>
          <a:spcPct val="0"/>
        </a:spcAft>
        <a:buSzPct val="171000"/>
        <a:buFont typeface="Gill Sans" pitchFamily="-109" charset="0"/>
        <a:buChar char="•"/>
        <a:defRPr sz="3000">
          <a:solidFill>
            <a:schemeClr val="tx1"/>
          </a:solidFill>
          <a:latin typeface="+mn-lt"/>
          <a:ea typeface="+mn-ea"/>
          <a:cs typeface="+mn-cs"/>
          <a:sym typeface="Gill Sans" pitchFamily="-109" charset="0"/>
        </a:defRPr>
      </a:lvl1pPr>
      <a:lvl2pPr marL="898472" indent="-398452" algn="l" rtl="0" eaLnBrk="0" fontAlgn="base" hangingPunct="0">
        <a:spcBef>
          <a:spcPts val="1687"/>
        </a:spcBef>
        <a:spcAft>
          <a:spcPct val="0"/>
        </a:spcAft>
        <a:buSzPct val="171000"/>
        <a:buFont typeface="Gill Sans" pitchFamily="-109" charset="0"/>
        <a:buChar char="•"/>
        <a:defRPr sz="3000">
          <a:solidFill>
            <a:schemeClr val="tx1"/>
          </a:solidFill>
          <a:latin typeface="+mn-lt"/>
          <a:ea typeface="+mn-ea"/>
          <a:cs typeface="+mn-cs"/>
          <a:sym typeface="Gill Sans" pitchFamily="-109" charset="0"/>
        </a:defRPr>
      </a:lvl2pPr>
      <a:lvl3pPr marL="1210984" indent="-398452" algn="l" rtl="0" eaLnBrk="0" fontAlgn="base" hangingPunct="0">
        <a:spcBef>
          <a:spcPts val="1687"/>
        </a:spcBef>
        <a:spcAft>
          <a:spcPct val="0"/>
        </a:spcAft>
        <a:buSzPct val="171000"/>
        <a:buFont typeface="Gill Sans" pitchFamily="-109" charset="0"/>
        <a:buChar char="•"/>
        <a:defRPr sz="3000">
          <a:solidFill>
            <a:schemeClr val="tx1"/>
          </a:solidFill>
          <a:latin typeface="+mn-lt"/>
          <a:ea typeface="+mn-ea"/>
          <a:cs typeface="+mn-cs"/>
          <a:sym typeface="Gill Sans" pitchFamily="-109" charset="0"/>
        </a:defRPr>
      </a:lvl3pPr>
      <a:lvl4pPr marL="1523496" indent="-398452" algn="l" rtl="0" eaLnBrk="0" fontAlgn="base" hangingPunct="0">
        <a:spcBef>
          <a:spcPts val="1687"/>
        </a:spcBef>
        <a:spcAft>
          <a:spcPct val="0"/>
        </a:spcAft>
        <a:buSzPct val="171000"/>
        <a:buFont typeface="Gill Sans" pitchFamily="-109" charset="0"/>
        <a:buChar char="•"/>
        <a:defRPr sz="3000">
          <a:solidFill>
            <a:schemeClr val="tx1"/>
          </a:solidFill>
          <a:latin typeface="+mn-lt"/>
          <a:ea typeface="+mn-ea"/>
          <a:cs typeface="+mn-cs"/>
          <a:sym typeface="Gill Sans" pitchFamily="-109" charset="0"/>
        </a:defRPr>
      </a:lvl4pPr>
      <a:lvl5pPr marL="1836008" indent="-398452" algn="l" rtl="0" eaLnBrk="0" fontAlgn="base" hangingPunct="0">
        <a:spcBef>
          <a:spcPts val="1687"/>
        </a:spcBef>
        <a:spcAft>
          <a:spcPct val="0"/>
        </a:spcAft>
        <a:buSzPct val="171000"/>
        <a:buFont typeface="Gill Sans" pitchFamily="-109" charset="0"/>
        <a:buChar char="•"/>
        <a:defRPr sz="3000">
          <a:solidFill>
            <a:schemeClr val="tx1"/>
          </a:solidFill>
          <a:latin typeface="+mn-lt"/>
          <a:ea typeface="+mn-ea"/>
          <a:cs typeface="+mn-cs"/>
          <a:sym typeface="Gill Sans" pitchFamily="-109" charset="0"/>
        </a:defRPr>
      </a:lvl5pPr>
      <a:lvl6pPr marL="2159437" indent="-401547"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6pPr>
      <a:lvl7pPr marL="2480678" indent="-401547"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7pPr>
      <a:lvl8pPr marL="2801915" indent="-401547"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8pPr>
      <a:lvl9pPr marL="3123155" indent="-401547"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9pPr>
    </p:bodyStyle>
    <p:otherStyle>
      <a:defPPr>
        <a:defRPr lang="en-US"/>
      </a:defPPr>
      <a:lvl1pPr marL="0" algn="l" defTabSz="321239" rtl="0" eaLnBrk="1" latinLnBrk="0" hangingPunct="1">
        <a:defRPr sz="1300" kern="1200">
          <a:solidFill>
            <a:schemeClr val="tx1"/>
          </a:solidFill>
          <a:latin typeface="+mn-lt"/>
          <a:ea typeface="+mn-ea"/>
          <a:cs typeface="+mn-cs"/>
        </a:defRPr>
      </a:lvl1pPr>
      <a:lvl2pPr marL="321239" algn="l" defTabSz="321239" rtl="0" eaLnBrk="1" latinLnBrk="0" hangingPunct="1">
        <a:defRPr sz="1300" kern="1200">
          <a:solidFill>
            <a:schemeClr val="tx1"/>
          </a:solidFill>
          <a:latin typeface="+mn-lt"/>
          <a:ea typeface="+mn-ea"/>
          <a:cs typeface="+mn-cs"/>
        </a:defRPr>
      </a:lvl2pPr>
      <a:lvl3pPr marL="642476" algn="l" defTabSz="321239" rtl="0" eaLnBrk="1" latinLnBrk="0" hangingPunct="1">
        <a:defRPr sz="1300" kern="1200">
          <a:solidFill>
            <a:schemeClr val="tx1"/>
          </a:solidFill>
          <a:latin typeface="+mn-lt"/>
          <a:ea typeface="+mn-ea"/>
          <a:cs typeface="+mn-cs"/>
        </a:defRPr>
      </a:lvl3pPr>
      <a:lvl4pPr marL="963715" algn="l" defTabSz="321239" rtl="0" eaLnBrk="1" latinLnBrk="0" hangingPunct="1">
        <a:defRPr sz="1300" kern="1200">
          <a:solidFill>
            <a:schemeClr val="tx1"/>
          </a:solidFill>
          <a:latin typeface="+mn-lt"/>
          <a:ea typeface="+mn-ea"/>
          <a:cs typeface="+mn-cs"/>
        </a:defRPr>
      </a:lvl4pPr>
      <a:lvl5pPr marL="1284956" algn="l" defTabSz="321239" rtl="0" eaLnBrk="1" latinLnBrk="0" hangingPunct="1">
        <a:defRPr sz="1300" kern="1200">
          <a:solidFill>
            <a:schemeClr val="tx1"/>
          </a:solidFill>
          <a:latin typeface="+mn-lt"/>
          <a:ea typeface="+mn-ea"/>
          <a:cs typeface="+mn-cs"/>
        </a:defRPr>
      </a:lvl5pPr>
      <a:lvl6pPr marL="1606195" algn="l" defTabSz="321239" rtl="0" eaLnBrk="1" latinLnBrk="0" hangingPunct="1">
        <a:defRPr sz="1300" kern="1200">
          <a:solidFill>
            <a:schemeClr val="tx1"/>
          </a:solidFill>
          <a:latin typeface="+mn-lt"/>
          <a:ea typeface="+mn-ea"/>
          <a:cs typeface="+mn-cs"/>
        </a:defRPr>
      </a:lvl6pPr>
      <a:lvl7pPr marL="1927433" algn="l" defTabSz="321239" rtl="0" eaLnBrk="1" latinLnBrk="0" hangingPunct="1">
        <a:defRPr sz="1300" kern="1200">
          <a:solidFill>
            <a:schemeClr val="tx1"/>
          </a:solidFill>
          <a:latin typeface="+mn-lt"/>
          <a:ea typeface="+mn-ea"/>
          <a:cs typeface="+mn-cs"/>
        </a:defRPr>
      </a:lvl7pPr>
      <a:lvl8pPr marL="2248674" algn="l" defTabSz="321239" rtl="0" eaLnBrk="1" latinLnBrk="0" hangingPunct="1">
        <a:defRPr sz="1300" kern="1200">
          <a:solidFill>
            <a:schemeClr val="tx1"/>
          </a:solidFill>
          <a:latin typeface="+mn-lt"/>
          <a:ea typeface="+mn-ea"/>
          <a:cs typeface="+mn-cs"/>
        </a:defRPr>
      </a:lvl8pPr>
      <a:lvl9pPr marL="2569911" algn="l" defTabSz="321239"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7378" name="Rectangle 1"/>
          <p:cNvSpPr>
            <a:spLocks noGrp="1" noChangeArrowheads="1"/>
          </p:cNvSpPr>
          <p:nvPr>
            <p:ph type="title"/>
          </p:nvPr>
        </p:nvSpPr>
        <p:spPr bwMode="auto">
          <a:xfrm>
            <a:off x="892970" y="178594"/>
            <a:ext cx="7358063" cy="1714500"/>
          </a:xfrm>
          <a:prstGeom prst="rect">
            <a:avLst/>
          </a:prstGeom>
          <a:noFill/>
          <a:ln w="12700">
            <a:noFill/>
            <a:miter lim="800000"/>
            <a:headEnd/>
            <a:tailEnd/>
          </a:ln>
        </p:spPr>
        <p:txBody>
          <a:bodyPr vert="horz" wrap="square" lIns="35715" tIns="35715" rIns="35715" bIns="35715" numCol="1" anchor="ctr" anchorCtr="0" compatLnSpc="1">
            <a:prstTxWarp prst="textNoShape">
              <a:avLst/>
            </a:prstTxWarp>
          </a:bodyPr>
          <a:lstStyle/>
          <a:p>
            <a:pPr lvl="0"/>
            <a:r>
              <a:rPr lang="en-US">
                <a:sym typeface="Gill Sans" pitchFamily="-109" charset="0"/>
              </a:rPr>
              <a:t>Click to edit Master title style</a:t>
            </a:r>
          </a:p>
        </p:txBody>
      </p:sp>
    </p:spTree>
  </p:cSld>
  <p:clrMap bg1="lt1" tx1="dk1" bg2="lt2" tx2="dk2" accent1="accent1" accent2="accent2" accent3="accent3" accent4="accent4" accent5="accent5" accent6="accent6" hlink="hlink" folHlink="folHlink"/>
  <p:sldLayoutIdLst>
    <p:sldLayoutId id="2147483671" r:id="rId1"/>
  </p:sldLayoutIdLst>
  <p:transition/>
  <p:txStyles>
    <p:titleStyle>
      <a:lvl1pPr algn="ctr" rtl="0" eaLnBrk="0" fontAlgn="base" hangingPunct="0">
        <a:spcBef>
          <a:spcPct val="0"/>
        </a:spcBef>
        <a:spcAft>
          <a:spcPct val="0"/>
        </a:spcAft>
        <a:defRPr sz="5900">
          <a:solidFill>
            <a:schemeClr val="tx1"/>
          </a:solidFill>
          <a:latin typeface="+mj-lt"/>
          <a:ea typeface="+mj-ea"/>
          <a:cs typeface="+mj-cs"/>
          <a:sym typeface="Gill Sans" pitchFamily="-109" charset="0"/>
        </a:defRPr>
      </a:lvl1pPr>
      <a:lvl2pPr algn="ctr" rtl="0" eaLnBrk="0" fontAlgn="base" hangingPunct="0">
        <a:spcBef>
          <a:spcPct val="0"/>
        </a:spcBef>
        <a:spcAft>
          <a:spcPct val="0"/>
        </a:spcAft>
        <a:defRPr sz="5900">
          <a:solidFill>
            <a:schemeClr val="tx1"/>
          </a:solidFill>
          <a:latin typeface="Gill Sans" pitchFamily="-109" charset="0"/>
          <a:ea typeface="ヒラギノ角ゴ ProN W3" pitchFamily="-109" charset="-128"/>
          <a:cs typeface="ヒラギノ角ゴ ProN W3" pitchFamily="-109" charset="-128"/>
          <a:sym typeface="Gill Sans" pitchFamily="-109" charset="0"/>
        </a:defRPr>
      </a:lvl2pPr>
      <a:lvl3pPr algn="ctr" rtl="0" eaLnBrk="0" fontAlgn="base" hangingPunct="0">
        <a:spcBef>
          <a:spcPct val="0"/>
        </a:spcBef>
        <a:spcAft>
          <a:spcPct val="0"/>
        </a:spcAft>
        <a:defRPr sz="5900">
          <a:solidFill>
            <a:schemeClr val="tx1"/>
          </a:solidFill>
          <a:latin typeface="Gill Sans" pitchFamily="-109" charset="0"/>
          <a:ea typeface="ヒラギノ角ゴ ProN W3" pitchFamily="-109" charset="-128"/>
          <a:cs typeface="ヒラギノ角ゴ ProN W3" pitchFamily="-109" charset="-128"/>
          <a:sym typeface="Gill Sans" pitchFamily="-109" charset="0"/>
        </a:defRPr>
      </a:lvl3pPr>
      <a:lvl4pPr algn="ctr" rtl="0" eaLnBrk="0" fontAlgn="base" hangingPunct="0">
        <a:spcBef>
          <a:spcPct val="0"/>
        </a:spcBef>
        <a:spcAft>
          <a:spcPct val="0"/>
        </a:spcAft>
        <a:defRPr sz="5900">
          <a:solidFill>
            <a:schemeClr val="tx1"/>
          </a:solidFill>
          <a:latin typeface="Gill Sans" pitchFamily="-109" charset="0"/>
          <a:ea typeface="ヒラギノ角ゴ ProN W3" pitchFamily="-109" charset="-128"/>
          <a:cs typeface="ヒラギノ角ゴ ProN W3" pitchFamily="-109" charset="-128"/>
          <a:sym typeface="Gill Sans" pitchFamily="-109" charset="0"/>
        </a:defRPr>
      </a:lvl4pPr>
      <a:lvl5pPr algn="ctr" rtl="0" eaLnBrk="0" fontAlgn="base" hangingPunct="0">
        <a:spcBef>
          <a:spcPct val="0"/>
        </a:spcBef>
        <a:spcAft>
          <a:spcPct val="0"/>
        </a:spcAft>
        <a:defRPr sz="5900">
          <a:solidFill>
            <a:schemeClr val="tx1"/>
          </a:solidFill>
          <a:latin typeface="Gill Sans" pitchFamily="-109" charset="0"/>
          <a:ea typeface="ヒラギノ角ゴ ProN W3" pitchFamily="-109" charset="-128"/>
          <a:cs typeface="ヒラギノ角ゴ ProN W3" pitchFamily="-109" charset="-128"/>
          <a:sym typeface="Gill Sans" pitchFamily="-109" charset="0"/>
        </a:defRPr>
      </a:lvl5pPr>
      <a:lvl6pPr marL="321440" algn="ctr" rtl="0" fontAlgn="base">
        <a:spcBef>
          <a:spcPct val="0"/>
        </a:spcBef>
        <a:spcAft>
          <a:spcPct val="0"/>
        </a:spcAft>
        <a:defRPr sz="5900">
          <a:solidFill>
            <a:schemeClr val="tx1"/>
          </a:solidFill>
          <a:latin typeface="Gill Sans" pitchFamily="-109" charset="0"/>
          <a:ea typeface="ヒラギノ角ゴ ProN W3" pitchFamily="-109" charset="-128"/>
          <a:cs typeface="ヒラギノ角ゴ ProN W3" pitchFamily="-109" charset="-128"/>
          <a:sym typeface="Gill Sans" pitchFamily="-109" charset="0"/>
        </a:defRPr>
      </a:lvl6pPr>
      <a:lvl7pPr marL="642882" algn="ctr" rtl="0" fontAlgn="base">
        <a:spcBef>
          <a:spcPct val="0"/>
        </a:spcBef>
        <a:spcAft>
          <a:spcPct val="0"/>
        </a:spcAft>
        <a:defRPr sz="5900">
          <a:solidFill>
            <a:schemeClr val="tx1"/>
          </a:solidFill>
          <a:latin typeface="Gill Sans" pitchFamily="-109" charset="0"/>
          <a:ea typeface="ヒラギノ角ゴ ProN W3" pitchFamily="-109" charset="-128"/>
          <a:cs typeface="ヒラギノ角ゴ ProN W3" pitchFamily="-109" charset="-128"/>
          <a:sym typeface="Gill Sans" pitchFamily="-109" charset="0"/>
        </a:defRPr>
      </a:lvl7pPr>
      <a:lvl8pPr marL="964323" algn="ctr" rtl="0" fontAlgn="base">
        <a:spcBef>
          <a:spcPct val="0"/>
        </a:spcBef>
        <a:spcAft>
          <a:spcPct val="0"/>
        </a:spcAft>
        <a:defRPr sz="5900">
          <a:solidFill>
            <a:schemeClr val="tx1"/>
          </a:solidFill>
          <a:latin typeface="Gill Sans" pitchFamily="-109" charset="0"/>
          <a:ea typeface="ヒラギノ角ゴ ProN W3" pitchFamily="-109" charset="-128"/>
          <a:cs typeface="ヒラギノ角ゴ ProN W3" pitchFamily="-109" charset="-128"/>
          <a:sym typeface="Gill Sans" pitchFamily="-109" charset="0"/>
        </a:defRPr>
      </a:lvl8pPr>
      <a:lvl9pPr marL="1285763" algn="ctr" rtl="0" fontAlgn="base">
        <a:spcBef>
          <a:spcPct val="0"/>
        </a:spcBef>
        <a:spcAft>
          <a:spcPct val="0"/>
        </a:spcAft>
        <a:defRPr sz="5900">
          <a:solidFill>
            <a:schemeClr val="tx1"/>
          </a:solidFill>
          <a:latin typeface="Gill Sans" pitchFamily="-109" charset="0"/>
          <a:ea typeface="ヒラギノ角ゴ ProN W3" pitchFamily="-109" charset="-128"/>
          <a:cs typeface="ヒラギノ角ゴ ProN W3" pitchFamily="-109" charset="-128"/>
          <a:sym typeface="Gill Sans" pitchFamily="-109" charset="0"/>
        </a:defRPr>
      </a:lvl9pPr>
    </p:titleStyle>
    <p:bodyStyle>
      <a:lvl1pPr marL="625024" indent="-401801" algn="l" rtl="0" eaLnBrk="0" fontAlgn="base" hangingPunct="0">
        <a:spcBef>
          <a:spcPts val="1687"/>
        </a:spcBef>
        <a:spcAft>
          <a:spcPct val="0"/>
        </a:spcAft>
        <a:buSzPct val="171000"/>
        <a:buFont typeface="Gill Sans" pitchFamily="-109" charset="0"/>
        <a:buChar char="•"/>
        <a:defRPr sz="3000">
          <a:solidFill>
            <a:schemeClr val="tx1"/>
          </a:solidFill>
          <a:latin typeface="+mn-lt"/>
          <a:ea typeface="+mn-ea"/>
          <a:cs typeface="+mn-cs"/>
          <a:sym typeface="Gill Sans" pitchFamily="-109" charset="0"/>
        </a:defRPr>
      </a:lvl1pPr>
      <a:lvl2pPr marL="937536" indent="-401801" algn="l" rtl="0" eaLnBrk="0" fontAlgn="base" hangingPunct="0">
        <a:spcBef>
          <a:spcPts val="1687"/>
        </a:spcBef>
        <a:spcAft>
          <a:spcPct val="0"/>
        </a:spcAft>
        <a:buSzPct val="171000"/>
        <a:buFont typeface="Gill Sans" pitchFamily="-109" charset="0"/>
        <a:buChar char="•"/>
        <a:defRPr sz="3000">
          <a:solidFill>
            <a:schemeClr val="tx1"/>
          </a:solidFill>
          <a:latin typeface="+mn-lt"/>
          <a:ea typeface="+mn-ea"/>
          <a:cs typeface="+mn-cs"/>
          <a:sym typeface="Gill Sans" pitchFamily="-109" charset="0"/>
        </a:defRPr>
      </a:lvl2pPr>
      <a:lvl3pPr marL="1250048" indent="-401801" algn="l" rtl="0" eaLnBrk="0" fontAlgn="base" hangingPunct="0">
        <a:spcBef>
          <a:spcPts val="1687"/>
        </a:spcBef>
        <a:spcAft>
          <a:spcPct val="0"/>
        </a:spcAft>
        <a:buSzPct val="171000"/>
        <a:buFont typeface="Gill Sans" pitchFamily="-109" charset="0"/>
        <a:buChar char="•"/>
        <a:defRPr sz="3000">
          <a:solidFill>
            <a:schemeClr val="tx1"/>
          </a:solidFill>
          <a:latin typeface="+mn-lt"/>
          <a:ea typeface="+mn-ea"/>
          <a:cs typeface="+mn-cs"/>
          <a:sym typeface="Gill Sans" pitchFamily="-109" charset="0"/>
        </a:defRPr>
      </a:lvl3pPr>
      <a:lvl4pPr marL="1562560" indent="-401801" algn="l" rtl="0" eaLnBrk="0" fontAlgn="base" hangingPunct="0">
        <a:spcBef>
          <a:spcPts val="1687"/>
        </a:spcBef>
        <a:spcAft>
          <a:spcPct val="0"/>
        </a:spcAft>
        <a:buSzPct val="171000"/>
        <a:buFont typeface="Gill Sans" pitchFamily="-109" charset="0"/>
        <a:buChar char="•"/>
        <a:defRPr sz="3000">
          <a:solidFill>
            <a:schemeClr val="tx1"/>
          </a:solidFill>
          <a:latin typeface="+mn-lt"/>
          <a:ea typeface="+mn-ea"/>
          <a:cs typeface="+mn-cs"/>
          <a:sym typeface="Gill Sans" pitchFamily="-109" charset="0"/>
        </a:defRPr>
      </a:lvl4pPr>
      <a:lvl5pPr marL="1875072" indent="-401801" algn="l" rtl="0" eaLnBrk="0" fontAlgn="base" hangingPunct="0">
        <a:spcBef>
          <a:spcPts val="1687"/>
        </a:spcBef>
        <a:spcAft>
          <a:spcPct val="0"/>
        </a:spcAft>
        <a:buSzPct val="171000"/>
        <a:buFont typeface="Gill Sans" pitchFamily="-109" charset="0"/>
        <a:buChar char="•"/>
        <a:defRPr sz="3000">
          <a:solidFill>
            <a:schemeClr val="tx1"/>
          </a:solidFill>
          <a:latin typeface="+mn-lt"/>
          <a:ea typeface="+mn-ea"/>
          <a:cs typeface="+mn-cs"/>
          <a:sym typeface="Gill Sans" pitchFamily="-109" charset="0"/>
        </a:defRPr>
      </a:lvl5pPr>
      <a:lvl6pPr marL="2196513" indent="-401801" algn="l" rtl="0" fontAlgn="base">
        <a:spcBef>
          <a:spcPts val="1687"/>
        </a:spcBef>
        <a:spcAft>
          <a:spcPct val="0"/>
        </a:spcAft>
        <a:buSzPct val="171000"/>
        <a:buFont typeface="Gill Sans" pitchFamily="-109" charset="0"/>
        <a:buChar char="•"/>
        <a:defRPr sz="3000">
          <a:solidFill>
            <a:schemeClr val="tx1"/>
          </a:solidFill>
          <a:latin typeface="+mn-lt"/>
          <a:ea typeface="+mn-ea"/>
          <a:cs typeface="+mn-cs"/>
          <a:sym typeface="Gill Sans" pitchFamily="-109" charset="0"/>
        </a:defRPr>
      </a:lvl6pPr>
      <a:lvl7pPr marL="2517953" indent="-401801" algn="l" rtl="0" fontAlgn="base">
        <a:spcBef>
          <a:spcPts val="1687"/>
        </a:spcBef>
        <a:spcAft>
          <a:spcPct val="0"/>
        </a:spcAft>
        <a:buSzPct val="171000"/>
        <a:buFont typeface="Gill Sans" pitchFamily="-109" charset="0"/>
        <a:buChar char="•"/>
        <a:defRPr sz="3000">
          <a:solidFill>
            <a:schemeClr val="tx1"/>
          </a:solidFill>
          <a:latin typeface="+mn-lt"/>
          <a:ea typeface="+mn-ea"/>
          <a:cs typeface="+mn-cs"/>
          <a:sym typeface="Gill Sans" pitchFamily="-109" charset="0"/>
        </a:defRPr>
      </a:lvl7pPr>
      <a:lvl8pPr marL="2839395" indent="-401801" algn="l" rtl="0" fontAlgn="base">
        <a:spcBef>
          <a:spcPts val="1687"/>
        </a:spcBef>
        <a:spcAft>
          <a:spcPct val="0"/>
        </a:spcAft>
        <a:buSzPct val="171000"/>
        <a:buFont typeface="Gill Sans" pitchFamily="-109" charset="0"/>
        <a:buChar char="•"/>
        <a:defRPr sz="3000">
          <a:solidFill>
            <a:schemeClr val="tx1"/>
          </a:solidFill>
          <a:latin typeface="+mn-lt"/>
          <a:ea typeface="+mn-ea"/>
          <a:cs typeface="+mn-cs"/>
          <a:sym typeface="Gill Sans" pitchFamily="-109" charset="0"/>
        </a:defRPr>
      </a:lvl8pPr>
      <a:lvl9pPr marL="3160835" indent="-401801" algn="l" rtl="0" fontAlgn="base">
        <a:spcBef>
          <a:spcPts val="1687"/>
        </a:spcBef>
        <a:spcAft>
          <a:spcPct val="0"/>
        </a:spcAft>
        <a:buSzPct val="171000"/>
        <a:buFont typeface="Gill Sans" pitchFamily="-109" charset="0"/>
        <a:buChar char="•"/>
        <a:defRPr sz="3000">
          <a:solidFill>
            <a:schemeClr val="tx1"/>
          </a:solidFill>
          <a:latin typeface="+mn-lt"/>
          <a:ea typeface="+mn-ea"/>
          <a:cs typeface="+mn-cs"/>
          <a:sym typeface="Gill Sans" pitchFamily="-109"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9490" name="Rectangle 1"/>
          <p:cNvSpPr>
            <a:spLocks noGrp="1" noChangeArrowheads="1"/>
          </p:cNvSpPr>
          <p:nvPr>
            <p:ph type="title"/>
          </p:nvPr>
        </p:nvSpPr>
        <p:spPr bwMode="auto">
          <a:xfrm>
            <a:off x="892975" y="178594"/>
            <a:ext cx="7358063" cy="1714500"/>
          </a:xfrm>
          <a:prstGeom prst="rect">
            <a:avLst/>
          </a:prstGeom>
          <a:noFill/>
          <a:ln w="12700">
            <a:noFill/>
            <a:miter lim="800000"/>
            <a:headEnd/>
            <a:tailEnd/>
          </a:ln>
        </p:spPr>
        <p:txBody>
          <a:bodyPr vert="horz" wrap="square" lIns="35666" tIns="35666" rIns="35666" bIns="35666" numCol="1" anchor="ctr" anchorCtr="0" compatLnSpc="1">
            <a:prstTxWarp prst="textNoShape">
              <a:avLst/>
            </a:prstTxWarp>
          </a:bodyPr>
          <a:lstStyle/>
          <a:p>
            <a:pPr lvl="0"/>
            <a:r>
              <a:rPr lang="en-US">
                <a:sym typeface="Gill Sans" pitchFamily="-112" charset="0"/>
              </a:rPr>
              <a:t>Click to edit Master title style</a:t>
            </a:r>
          </a:p>
        </p:txBody>
      </p:sp>
    </p:spTree>
  </p:cSld>
  <p:clrMap bg1="lt1" tx1="dk1" bg2="lt2" tx2="dk2" accent1="accent1" accent2="accent2" accent3="accent3" accent4="accent4" accent5="accent5" accent6="accent6" hlink="hlink" folHlink="folHlink"/>
  <p:sldLayoutIdLst>
    <p:sldLayoutId id="2147483673" r:id="rId1"/>
    <p:sldLayoutId id="2147483699" r:id="rId2"/>
  </p:sldLayoutIdLst>
  <p:transition/>
  <p:txStyles>
    <p:titleStyle>
      <a:lvl1pPr algn="ctr" rtl="0" eaLnBrk="0" fontAlgn="base" hangingPunct="0">
        <a:spcBef>
          <a:spcPct val="0"/>
        </a:spcBef>
        <a:spcAft>
          <a:spcPct val="0"/>
        </a:spcAft>
        <a:defRPr sz="5900">
          <a:solidFill>
            <a:schemeClr val="tx1"/>
          </a:solidFill>
          <a:latin typeface="+mj-lt"/>
          <a:ea typeface="+mj-ea"/>
          <a:cs typeface="+mj-cs"/>
          <a:sym typeface="Gill Sans" pitchFamily="-112" charset="0"/>
        </a:defRPr>
      </a:lvl1pPr>
      <a:lvl2pPr algn="ctr" rtl="0" eaLnBrk="0" fontAlgn="base" hangingPunct="0">
        <a:spcBef>
          <a:spcPct val="0"/>
        </a:spcBef>
        <a:spcAft>
          <a:spcPct val="0"/>
        </a:spcAft>
        <a:defRPr sz="5900">
          <a:solidFill>
            <a:schemeClr val="tx1"/>
          </a:solidFill>
          <a:latin typeface="Gill Sans" pitchFamily="-109" charset="0"/>
          <a:ea typeface="ヒラギノ角ゴ ProN W3" pitchFamily="-109" charset="-128"/>
          <a:cs typeface="ヒラギノ角ゴ ProN W3" pitchFamily="-109" charset="-128"/>
          <a:sym typeface="Gill Sans" pitchFamily="-112" charset="0"/>
        </a:defRPr>
      </a:lvl2pPr>
      <a:lvl3pPr algn="ctr" rtl="0" eaLnBrk="0" fontAlgn="base" hangingPunct="0">
        <a:spcBef>
          <a:spcPct val="0"/>
        </a:spcBef>
        <a:spcAft>
          <a:spcPct val="0"/>
        </a:spcAft>
        <a:defRPr sz="5900">
          <a:solidFill>
            <a:schemeClr val="tx1"/>
          </a:solidFill>
          <a:latin typeface="Gill Sans" pitchFamily="-109" charset="0"/>
          <a:ea typeface="ヒラギノ角ゴ ProN W3" pitchFamily="-109" charset="-128"/>
          <a:cs typeface="ヒラギノ角ゴ ProN W3" pitchFamily="-109" charset="-128"/>
          <a:sym typeface="Gill Sans" pitchFamily="-112" charset="0"/>
        </a:defRPr>
      </a:lvl3pPr>
      <a:lvl4pPr algn="ctr" rtl="0" eaLnBrk="0" fontAlgn="base" hangingPunct="0">
        <a:spcBef>
          <a:spcPct val="0"/>
        </a:spcBef>
        <a:spcAft>
          <a:spcPct val="0"/>
        </a:spcAft>
        <a:defRPr sz="5900">
          <a:solidFill>
            <a:schemeClr val="tx1"/>
          </a:solidFill>
          <a:latin typeface="Gill Sans" pitchFamily="-109" charset="0"/>
          <a:ea typeface="ヒラギノ角ゴ ProN W3" pitchFamily="-109" charset="-128"/>
          <a:cs typeface="ヒラギノ角ゴ ProN W3" pitchFamily="-109" charset="-128"/>
          <a:sym typeface="Gill Sans" pitchFamily="-112" charset="0"/>
        </a:defRPr>
      </a:lvl4pPr>
      <a:lvl5pPr algn="ctr" rtl="0" eaLnBrk="0" fontAlgn="base" hangingPunct="0">
        <a:spcBef>
          <a:spcPct val="0"/>
        </a:spcBef>
        <a:spcAft>
          <a:spcPct val="0"/>
        </a:spcAft>
        <a:defRPr sz="5900">
          <a:solidFill>
            <a:schemeClr val="tx1"/>
          </a:solidFill>
          <a:latin typeface="Gill Sans" pitchFamily="-109" charset="0"/>
          <a:ea typeface="ヒラギノ角ゴ ProN W3" pitchFamily="-109" charset="-128"/>
          <a:cs typeface="ヒラギノ角ゴ ProN W3" pitchFamily="-109" charset="-128"/>
          <a:sym typeface="Gill Sans" pitchFamily="-112" charset="0"/>
        </a:defRPr>
      </a:lvl5pPr>
      <a:lvl6pPr marL="321026" algn="ctr" rtl="0" fontAlgn="base">
        <a:spcBef>
          <a:spcPct val="0"/>
        </a:spcBef>
        <a:spcAft>
          <a:spcPct val="0"/>
        </a:spcAft>
        <a:defRPr sz="5900">
          <a:solidFill>
            <a:schemeClr val="tx1"/>
          </a:solidFill>
          <a:latin typeface="Gill Sans" pitchFamily="-109" charset="0"/>
          <a:ea typeface="ヒラギノ角ゴ ProN W3" pitchFamily="-109" charset="-128"/>
          <a:cs typeface="ヒラギノ角ゴ ProN W3" pitchFamily="-109" charset="-128"/>
          <a:sym typeface="Gill Sans" pitchFamily="-109" charset="0"/>
        </a:defRPr>
      </a:lvl6pPr>
      <a:lvl7pPr marL="642057" algn="ctr" rtl="0" fontAlgn="base">
        <a:spcBef>
          <a:spcPct val="0"/>
        </a:spcBef>
        <a:spcAft>
          <a:spcPct val="0"/>
        </a:spcAft>
        <a:defRPr sz="5900">
          <a:solidFill>
            <a:schemeClr val="tx1"/>
          </a:solidFill>
          <a:latin typeface="Gill Sans" pitchFamily="-109" charset="0"/>
          <a:ea typeface="ヒラギノ角ゴ ProN W3" pitchFamily="-109" charset="-128"/>
          <a:cs typeface="ヒラギノ角ゴ ProN W3" pitchFamily="-109" charset="-128"/>
          <a:sym typeface="Gill Sans" pitchFamily="-109" charset="0"/>
        </a:defRPr>
      </a:lvl7pPr>
      <a:lvl8pPr marL="963087" algn="ctr" rtl="0" fontAlgn="base">
        <a:spcBef>
          <a:spcPct val="0"/>
        </a:spcBef>
        <a:spcAft>
          <a:spcPct val="0"/>
        </a:spcAft>
        <a:defRPr sz="5900">
          <a:solidFill>
            <a:schemeClr val="tx1"/>
          </a:solidFill>
          <a:latin typeface="Gill Sans" pitchFamily="-109" charset="0"/>
          <a:ea typeface="ヒラギノ角ゴ ProN W3" pitchFamily="-109" charset="-128"/>
          <a:cs typeface="ヒラギノ角ゴ ProN W3" pitchFamily="-109" charset="-128"/>
          <a:sym typeface="Gill Sans" pitchFamily="-109" charset="0"/>
        </a:defRPr>
      </a:lvl8pPr>
      <a:lvl9pPr marL="1284118" algn="ctr" rtl="0" fontAlgn="base">
        <a:spcBef>
          <a:spcPct val="0"/>
        </a:spcBef>
        <a:spcAft>
          <a:spcPct val="0"/>
        </a:spcAft>
        <a:defRPr sz="5900">
          <a:solidFill>
            <a:schemeClr val="tx1"/>
          </a:solidFill>
          <a:latin typeface="Gill Sans" pitchFamily="-109" charset="0"/>
          <a:ea typeface="ヒラギノ角ゴ ProN W3" pitchFamily="-109" charset="-128"/>
          <a:cs typeface="ヒラギノ角ゴ ProN W3" pitchFamily="-109" charset="-128"/>
          <a:sym typeface="Gill Sans" pitchFamily="-109" charset="0"/>
        </a:defRPr>
      </a:lvl9pPr>
    </p:titleStyle>
    <p:bodyStyle>
      <a:lvl1pPr marL="623748" indent="-400581"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1pPr>
      <a:lvl2pPr marL="936180" indent="-400581"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2pPr>
      <a:lvl3pPr marL="1247495" indent="-400581"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3pPr>
      <a:lvl4pPr marL="1559927" indent="-400581"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4pPr>
      <a:lvl5pPr marL="1872360" indent="-400581"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5pPr>
      <a:lvl6pPr marL="2193703" indent="-401282" algn="l" rtl="0" fontAlgn="base">
        <a:spcBef>
          <a:spcPts val="1687"/>
        </a:spcBef>
        <a:spcAft>
          <a:spcPct val="0"/>
        </a:spcAft>
        <a:buSzPct val="171000"/>
        <a:buFont typeface="Gill Sans" pitchFamily="-109" charset="0"/>
        <a:buChar char="•"/>
        <a:defRPr sz="3000">
          <a:solidFill>
            <a:schemeClr val="tx1"/>
          </a:solidFill>
          <a:latin typeface="+mn-lt"/>
          <a:ea typeface="+mn-ea"/>
          <a:cs typeface="+mn-cs"/>
          <a:sym typeface="Gill Sans" pitchFamily="-109" charset="0"/>
        </a:defRPr>
      </a:lvl6pPr>
      <a:lvl7pPr marL="2514736" indent="-401282" algn="l" rtl="0" fontAlgn="base">
        <a:spcBef>
          <a:spcPts val="1687"/>
        </a:spcBef>
        <a:spcAft>
          <a:spcPct val="0"/>
        </a:spcAft>
        <a:buSzPct val="171000"/>
        <a:buFont typeface="Gill Sans" pitchFamily="-109" charset="0"/>
        <a:buChar char="•"/>
        <a:defRPr sz="3000">
          <a:solidFill>
            <a:schemeClr val="tx1"/>
          </a:solidFill>
          <a:latin typeface="+mn-lt"/>
          <a:ea typeface="+mn-ea"/>
          <a:cs typeface="+mn-cs"/>
          <a:sym typeface="Gill Sans" pitchFamily="-109" charset="0"/>
        </a:defRPr>
      </a:lvl7pPr>
      <a:lvl8pPr marL="2835766" indent="-401282" algn="l" rtl="0" fontAlgn="base">
        <a:spcBef>
          <a:spcPts val="1687"/>
        </a:spcBef>
        <a:spcAft>
          <a:spcPct val="0"/>
        </a:spcAft>
        <a:buSzPct val="171000"/>
        <a:buFont typeface="Gill Sans" pitchFamily="-109" charset="0"/>
        <a:buChar char="•"/>
        <a:defRPr sz="3000">
          <a:solidFill>
            <a:schemeClr val="tx1"/>
          </a:solidFill>
          <a:latin typeface="+mn-lt"/>
          <a:ea typeface="+mn-ea"/>
          <a:cs typeface="+mn-cs"/>
          <a:sym typeface="Gill Sans" pitchFamily="-109" charset="0"/>
        </a:defRPr>
      </a:lvl8pPr>
      <a:lvl9pPr marL="3156807" indent="-401282" algn="l" rtl="0" fontAlgn="base">
        <a:spcBef>
          <a:spcPts val="1687"/>
        </a:spcBef>
        <a:spcAft>
          <a:spcPct val="0"/>
        </a:spcAft>
        <a:buSzPct val="171000"/>
        <a:buFont typeface="Gill Sans" pitchFamily="-109" charset="0"/>
        <a:buChar char="•"/>
        <a:defRPr sz="3000">
          <a:solidFill>
            <a:schemeClr val="tx1"/>
          </a:solidFill>
          <a:latin typeface="+mn-lt"/>
          <a:ea typeface="+mn-ea"/>
          <a:cs typeface="+mn-cs"/>
          <a:sym typeface="Gill Sans" pitchFamily="-109" charset="0"/>
        </a:defRPr>
      </a:lvl9pPr>
    </p:bodyStyle>
    <p:otherStyle>
      <a:defPPr>
        <a:defRPr lang="en-US"/>
      </a:defPPr>
      <a:lvl1pPr marL="0" algn="l" defTabSz="321026" rtl="0" eaLnBrk="1" latinLnBrk="0" hangingPunct="1">
        <a:defRPr sz="1300" kern="1200">
          <a:solidFill>
            <a:schemeClr val="tx1"/>
          </a:solidFill>
          <a:latin typeface="+mn-lt"/>
          <a:ea typeface="+mn-ea"/>
          <a:cs typeface="+mn-cs"/>
        </a:defRPr>
      </a:lvl1pPr>
      <a:lvl2pPr marL="321026" algn="l" defTabSz="321026" rtl="0" eaLnBrk="1" latinLnBrk="0" hangingPunct="1">
        <a:defRPr sz="1300" kern="1200">
          <a:solidFill>
            <a:schemeClr val="tx1"/>
          </a:solidFill>
          <a:latin typeface="+mn-lt"/>
          <a:ea typeface="+mn-ea"/>
          <a:cs typeface="+mn-cs"/>
        </a:defRPr>
      </a:lvl2pPr>
      <a:lvl3pPr marL="642057" algn="l" defTabSz="321026" rtl="0" eaLnBrk="1" latinLnBrk="0" hangingPunct="1">
        <a:defRPr sz="1300" kern="1200">
          <a:solidFill>
            <a:schemeClr val="tx1"/>
          </a:solidFill>
          <a:latin typeface="+mn-lt"/>
          <a:ea typeface="+mn-ea"/>
          <a:cs typeface="+mn-cs"/>
        </a:defRPr>
      </a:lvl3pPr>
      <a:lvl4pPr marL="963087" algn="l" defTabSz="321026" rtl="0" eaLnBrk="1" latinLnBrk="0" hangingPunct="1">
        <a:defRPr sz="1300" kern="1200">
          <a:solidFill>
            <a:schemeClr val="tx1"/>
          </a:solidFill>
          <a:latin typeface="+mn-lt"/>
          <a:ea typeface="+mn-ea"/>
          <a:cs typeface="+mn-cs"/>
        </a:defRPr>
      </a:lvl4pPr>
      <a:lvl5pPr marL="1284118" algn="l" defTabSz="321026" rtl="0" eaLnBrk="1" latinLnBrk="0" hangingPunct="1">
        <a:defRPr sz="1300" kern="1200">
          <a:solidFill>
            <a:schemeClr val="tx1"/>
          </a:solidFill>
          <a:latin typeface="+mn-lt"/>
          <a:ea typeface="+mn-ea"/>
          <a:cs typeface="+mn-cs"/>
        </a:defRPr>
      </a:lvl5pPr>
      <a:lvl6pPr marL="1605150" algn="l" defTabSz="321026" rtl="0" eaLnBrk="1" latinLnBrk="0" hangingPunct="1">
        <a:defRPr sz="1300" kern="1200">
          <a:solidFill>
            <a:schemeClr val="tx1"/>
          </a:solidFill>
          <a:latin typeface="+mn-lt"/>
          <a:ea typeface="+mn-ea"/>
          <a:cs typeface="+mn-cs"/>
        </a:defRPr>
      </a:lvl6pPr>
      <a:lvl7pPr marL="1926178" algn="l" defTabSz="321026" rtl="0" eaLnBrk="1" latinLnBrk="0" hangingPunct="1">
        <a:defRPr sz="1300" kern="1200">
          <a:solidFill>
            <a:schemeClr val="tx1"/>
          </a:solidFill>
          <a:latin typeface="+mn-lt"/>
          <a:ea typeface="+mn-ea"/>
          <a:cs typeface="+mn-cs"/>
        </a:defRPr>
      </a:lvl7pPr>
      <a:lvl8pPr marL="2247211" algn="l" defTabSz="321026" rtl="0" eaLnBrk="1" latinLnBrk="0" hangingPunct="1">
        <a:defRPr sz="1300" kern="1200">
          <a:solidFill>
            <a:schemeClr val="tx1"/>
          </a:solidFill>
          <a:latin typeface="+mn-lt"/>
          <a:ea typeface="+mn-ea"/>
          <a:cs typeface="+mn-cs"/>
        </a:defRPr>
      </a:lvl8pPr>
      <a:lvl9pPr marL="2568239" algn="l" defTabSz="321026"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892969" y="178594"/>
            <a:ext cx="7358063" cy="1714500"/>
          </a:xfrm>
          <a:prstGeom prst="rect">
            <a:avLst/>
          </a:prstGeom>
          <a:noFill/>
          <a:ln w="12700">
            <a:noFill/>
            <a:miter lim="800000"/>
            <a:headEnd/>
            <a:tailEnd/>
          </a:ln>
        </p:spPr>
        <p:txBody>
          <a:bodyPr vert="horz" wrap="square" lIns="35697" tIns="35697" rIns="35697" bIns="35697" numCol="1" anchor="ctr" anchorCtr="0" compatLnSpc="1">
            <a:prstTxWarp prst="textNoShape">
              <a:avLst/>
            </a:prstTxWarp>
          </a:bodyPr>
          <a:lstStyle/>
          <a:p>
            <a:pPr lvl="0"/>
            <a:r>
              <a:rPr lang="en-US">
                <a:sym typeface="Gill Sans" pitchFamily="-112" charset="0"/>
              </a:rPr>
              <a:t>Click to edit Master title style</a:t>
            </a:r>
          </a:p>
        </p:txBody>
      </p:sp>
      <p:sp>
        <p:nvSpPr>
          <p:cNvPr id="13315" name="Rectangle 2"/>
          <p:cNvSpPr>
            <a:spLocks noGrp="1" noChangeArrowheads="1"/>
          </p:cNvSpPr>
          <p:nvPr>
            <p:ph type="body" idx="1"/>
          </p:nvPr>
        </p:nvSpPr>
        <p:spPr bwMode="auto">
          <a:xfrm>
            <a:off x="892969" y="1946672"/>
            <a:ext cx="7358063" cy="4018359"/>
          </a:xfrm>
          <a:prstGeom prst="rect">
            <a:avLst/>
          </a:prstGeom>
          <a:noFill/>
          <a:ln w="12700">
            <a:noFill/>
            <a:miter lim="800000"/>
            <a:headEnd/>
            <a:tailEnd/>
          </a:ln>
        </p:spPr>
        <p:txBody>
          <a:bodyPr vert="horz" wrap="square" lIns="35697" tIns="35697" rIns="35697" bIns="35697" numCol="1" anchor="ctr" anchorCtr="0" compatLnSpc="1">
            <a:prstTxWarp prst="textNoShape">
              <a:avLst/>
            </a:prstTxWarp>
          </a:bodyPr>
          <a:lstStyle/>
          <a:p>
            <a:pPr lvl="0"/>
            <a:r>
              <a:rPr lang="en-US">
                <a:sym typeface="Gill Sans" pitchFamily="-112" charset="0"/>
              </a:rPr>
              <a:t>Click to edit Master text styles</a:t>
            </a:r>
          </a:p>
          <a:p>
            <a:pPr lvl="1"/>
            <a:r>
              <a:rPr lang="en-US">
                <a:sym typeface="Gill Sans" pitchFamily="-112" charset="0"/>
              </a:rPr>
              <a:t>Second level</a:t>
            </a:r>
          </a:p>
          <a:p>
            <a:pPr lvl="2"/>
            <a:r>
              <a:rPr lang="en-US">
                <a:sym typeface="Gill Sans" pitchFamily="-112" charset="0"/>
              </a:rPr>
              <a:t>Third level</a:t>
            </a:r>
          </a:p>
          <a:p>
            <a:pPr lvl="3"/>
            <a:r>
              <a:rPr lang="en-US">
                <a:sym typeface="Gill Sans" pitchFamily="-112" charset="0"/>
              </a:rPr>
              <a:t>Fourth level</a:t>
            </a:r>
          </a:p>
          <a:p>
            <a:pPr lvl="4"/>
            <a:r>
              <a:rPr lang="en-US">
                <a:sym typeface="Gill Sans" pitchFamily="-112" charset="0"/>
              </a:rPr>
              <a:t>Fifth level</a:t>
            </a: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Lst>
  <p:transition/>
  <p:txStyles>
    <p:titleStyle>
      <a:lvl1pPr algn="ctr" rtl="0" eaLnBrk="0" fontAlgn="base" hangingPunct="0">
        <a:spcBef>
          <a:spcPct val="0"/>
        </a:spcBef>
        <a:spcAft>
          <a:spcPct val="0"/>
        </a:spcAft>
        <a:defRPr sz="5900">
          <a:solidFill>
            <a:schemeClr val="tx1"/>
          </a:solidFill>
          <a:latin typeface="+mj-lt"/>
          <a:ea typeface="+mj-ea"/>
          <a:cs typeface="+mj-cs"/>
          <a:sym typeface="Gill Sans" pitchFamily="-112" charset="0"/>
        </a:defRPr>
      </a:lvl1pPr>
      <a:lvl2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2pPr>
      <a:lvl3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3pPr>
      <a:lvl4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4pPr>
      <a:lvl5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5pPr>
      <a:lvl6pPr marL="321289"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6pPr>
      <a:lvl7pPr marL="642575"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7pPr>
      <a:lvl8pPr marL="963862"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8pPr>
      <a:lvl9pPr marL="1285153"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9pPr>
    </p:titleStyle>
    <p:bodyStyle>
      <a:lvl1pPr marL="587106" indent="-399589"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1pPr>
      <a:lvl2pPr marL="899634" indent="-399589"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2pPr>
      <a:lvl3pPr marL="1212162" indent="-399589"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3pPr>
      <a:lvl4pPr marL="1524690" indent="-399589"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4pPr>
      <a:lvl5pPr marL="1837218" indent="-399589"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5pPr>
      <a:lvl6pPr marL="2159769" indent="-401609"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6pPr>
      <a:lvl7pPr marL="2481059" indent="-401609"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7pPr>
      <a:lvl8pPr marL="2802346" indent="-401609"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8pPr>
      <a:lvl9pPr marL="3123635" indent="-401609"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9pPr>
    </p:bodyStyle>
    <p:otherStyle>
      <a:defPPr>
        <a:defRPr lang="en-US"/>
      </a:defPPr>
      <a:lvl1pPr marL="0" algn="l" defTabSz="321289" rtl="0" eaLnBrk="1" latinLnBrk="0" hangingPunct="1">
        <a:defRPr sz="1300" kern="1200">
          <a:solidFill>
            <a:schemeClr val="tx1"/>
          </a:solidFill>
          <a:latin typeface="+mn-lt"/>
          <a:ea typeface="+mn-ea"/>
          <a:cs typeface="+mn-cs"/>
        </a:defRPr>
      </a:lvl1pPr>
      <a:lvl2pPr marL="321289" algn="l" defTabSz="321289" rtl="0" eaLnBrk="1" latinLnBrk="0" hangingPunct="1">
        <a:defRPr sz="1300" kern="1200">
          <a:solidFill>
            <a:schemeClr val="tx1"/>
          </a:solidFill>
          <a:latin typeface="+mn-lt"/>
          <a:ea typeface="+mn-ea"/>
          <a:cs typeface="+mn-cs"/>
        </a:defRPr>
      </a:lvl2pPr>
      <a:lvl3pPr marL="642575" algn="l" defTabSz="321289" rtl="0" eaLnBrk="1" latinLnBrk="0" hangingPunct="1">
        <a:defRPr sz="1300" kern="1200">
          <a:solidFill>
            <a:schemeClr val="tx1"/>
          </a:solidFill>
          <a:latin typeface="+mn-lt"/>
          <a:ea typeface="+mn-ea"/>
          <a:cs typeface="+mn-cs"/>
        </a:defRPr>
      </a:lvl3pPr>
      <a:lvl4pPr marL="963862" algn="l" defTabSz="321289" rtl="0" eaLnBrk="1" latinLnBrk="0" hangingPunct="1">
        <a:defRPr sz="1300" kern="1200">
          <a:solidFill>
            <a:schemeClr val="tx1"/>
          </a:solidFill>
          <a:latin typeface="+mn-lt"/>
          <a:ea typeface="+mn-ea"/>
          <a:cs typeface="+mn-cs"/>
        </a:defRPr>
      </a:lvl4pPr>
      <a:lvl5pPr marL="1285153" algn="l" defTabSz="321289" rtl="0" eaLnBrk="1" latinLnBrk="0" hangingPunct="1">
        <a:defRPr sz="1300" kern="1200">
          <a:solidFill>
            <a:schemeClr val="tx1"/>
          </a:solidFill>
          <a:latin typeface="+mn-lt"/>
          <a:ea typeface="+mn-ea"/>
          <a:cs typeface="+mn-cs"/>
        </a:defRPr>
      </a:lvl5pPr>
      <a:lvl6pPr marL="1606441" algn="l" defTabSz="321289" rtl="0" eaLnBrk="1" latinLnBrk="0" hangingPunct="1">
        <a:defRPr sz="1300" kern="1200">
          <a:solidFill>
            <a:schemeClr val="tx1"/>
          </a:solidFill>
          <a:latin typeface="+mn-lt"/>
          <a:ea typeface="+mn-ea"/>
          <a:cs typeface="+mn-cs"/>
        </a:defRPr>
      </a:lvl6pPr>
      <a:lvl7pPr marL="1927729" algn="l" defTabSz="321289" rtl="0" eaLnBrk="1" latinLnBrk="0" hangingPunct="1">
        <a:defRPr sz="1300" kern="1200">
          <a:solidFill>
            <a:schemeClr val="tx1"/>
          </a:solidFill>
          <a:latin typeface="+mn-lt"/>
          <a:ea typeface="+mn-ea"/>
          <a:cs typeface="+mn-cs"/>
        </a:defRPr>
      </a:lvl7pPr>
      <a:lvl8pPr marL="2249019" algn="l" defTabSz="321289" rtl="0" eaLnBrk="1" latinLnBrk="0" hangingPunct="1">
        <a:defRPr sz="1300" kern="1200">
          <a:solidFill>
            <a:schemeClr val="tx1"/>
          </a:solidFill>
          <a:latin typeface="+mn-lt"/>
          <a:ea typeface="+mn-ea"/>
          <a:cs typeface="+mn-cs"/>
        </a:defRPr>
      </a:lvl8pPr>
      <a:lvl9pPr marL="2570306" algn="l" defTabSz="321289"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892970" y="178594"/>
            <a:ext cx="7358063" cy="1714500"/>
          </a:xfrm>
          <a:prstGeom prst="rect">
            <a:avLst/>
          </a:prstGeom>
          <a:noFill/>
          <a:ln w="12700">
            <a:noFill/>
            <a:miter lim="800000"/>
            <a:headEnd/>
            <a:tailEnd/>
          </a:ln>
        </p:spPr>
        <p:txBody>
          <a:bodyPr vert="horz" wrap="square" lIns="35695" tIns="35695" rIns="35695" bIns="35695" numCol="1" anchor="ctr" anchorCtr="0" compatLnSpc="1">
            <a:prstTxWarp prst="textNoShape">
              <a:avLst/>
            </a:prstTxWarp>
          </a:bodyPr>
          <a:lstStyle/>
          <a:p>
            <a:pPr lvl="0"/>
            <a:r>
              <a:rPr lang="en-US">
                <a:sym typeface="Gill Sans" pitchFamily="-112" charset="0"/>
              </a:rPr>
              <a:t>Click to edit Master title style</a:t>
            </a:r>
          </a:p>
        </p:txBody>
      </p:sp>
      <p:sp>
        <p:nvSpPr>
          <p:cNvPr id="25603" name="Rectangle 2"/>
          <p:cNvSpPr>
            <a:spLocks noGrp="1" noChangeArrowheads="1"/>
          </p:cNvSpPr>
          <p:nvPr>
            <p:ph type="body" idx="1"/>
          </p:nvPr>
        </p:nvSpPr>
        <p:spPr bwMode="auto">
          <a:xfrm>
            <a:off x="892970" y="1946673"/>
            <a:ext cx="7358063" cy="4018359"/>
          </a:xfrm>
          <a:prstGeom prst="rect">
            <a:avLst/>
          </a:prstGeom>
          <a:noFill/>
          <a:ln w="12700">
            <a:noFill/>
            <a:miter lim="800000"/>
            <a:headEnd/>
            <a:tailEnd/>
          </a:ln>
        </p:spPr>
        <p:txBody>
          <a:bodyPr vert="horz" wrap="square" lIns="35695" tIns="35695" rIns="35695" bIns="35695" numCol="1" anchor="ctr" anchorCtr="0" compatLnSpc="1">
            <a:prstTxWarp prst="textNoShape">
              <a:avLst/>
            </a:prstTxWarp>
          </a:bodyPr>
          <a:lstStyle/>
          <a:p>
            <a:pPr lvl="0"/>
            <a:r>
              <a:rPr lang="en-US">
                <a:sym typeface="Gill Sans" pitchFamily="-112" charset="0"/>
              </a:rPr>
              <a:t>Click to edit Master text styles</a:t>
            </a:r>
          </a:p>
          <a:p>
            <a:pPr lvl="1"/>
            <a:r>
              <a:rPr lang="en-US">
                <a:sym typeface="Gill Sans" pitchFamily="-112" charset="0"/>
              </a:rPr>
              <a:t>Second level</a:t>
            </a:r>
          </a:p>
          <a:p>
            <a:pPr lvl="2"/>
            <a:r>
              <a:rPr lang="en-US">
                <a:sym typeface="Gill Sans" pitchFamily="-112" charset="0"/>
              </a:rPr>
              <a:t>Third level</a:t>
            </a:r>
          </a:p>
          <a:p>
            <a:pPr lvl="3"/>
            <a:r>
              <a:rPr lang="en-US">
                <a:sym typeface="Gill Sans" pitchFamily="-112" charset="0"/>
              </a:rPr>
              <a:t>Fourth level</a:t>
            </a:r>
          </a:p>
          <a:p>
            <a:pPr lvl="4"/>
            <a:r>
              <a:rPr lang="en-US">
                <a:sym typeface="Gill Sans" pitchFamily="-112" charset="0"/>
              </a:rPr>
              <a:t>Fifth level</a:t>
            </a:r>
          </a:p>
        </p:txBody>
      </p:sp>
    </p:spTree>
  </p:cSld>
  <p:clrMap bg1="lt1" tx1="dk1" bg2="lt2" tx2="dk2" accent1="accent1" accent2="accent2" accent3="accent3" accent4="accent4" accent5="accent5" accent6="accent6" hlink="hlink" folHlink="folHlink"/>
  <p:sldLayoutIdLst>
    <p:sldLayoutId id="2147483683" r:id="rId1"/>
    <p:sldLayoutId id="2147483686" r:id="rId2"/>
    <p:sldLayoutId id="2147483703" r:id="rId3"/>
    <p:sldLayoutId id="2147483704" r:id="rId4"/>
  </p:sldLayoutIdLst>
  <p:transition/>
  <p:txStyles>
    <p:titleStyle>
      <a:lvl1pPr algn="ctr" rtl="0" eaLnBrk="0" fontAlgn="base" hangingPunct="0">
        <a:spcBef>
          <a:spcPct val="0"/>
        </a:spcBef>
        <a:spcAft>
          <a:spcPct val="0"/>
        </a:spcAft>
        <a:defRPr sz="5900">
          <a:solidFill>
            <a:schemeClr val="tx1"/>
          </a:solidFill>
          <a:latin typeface="+mj-lt"/>
          <a:ea typeface="+mj-ea"/>
          <a:cs typeface="+mj-cs"/>
          <a:sym typeface="Gill Sans" pitchFamily="-112" charset="0"/>
        </a:defRPr>
      </a:lvl1pPr>
      <a:lvl2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2pPr>
      <a:lvl3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3pPr>
      <a:lvl4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4pPr>
      <a:lvl5pPr algn="ctr" rtl="0" eaLnBrk="0" fontAlgn="base" hangingPunct="0">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2" charset="0"/>
        </a:defRPr>
      </a:lvl5pPr>
      <a:lvl6pPr marL="321272"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6pPr>
      <a:lvl7pPr marL="642542"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7pPr>
      <a:lvl8pPr marL="963813"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8pPr>
      <a:lvl9pPr marL="1285088" algn="ctr" rtl="0" fontAlgn="base">
        <a:spcBef>
          <a:spcPct val="0"/>
        </a:spcBef>
        <a:spcAft>
          <a:spcPct val="0"/>
        </a:spcAft>
        <a:defRPr sz="5900">
          <a:solidFill>
            <a:schemeClr val="tx1"/>
          </a:solidFill>
          <a:latin typeface="Gill Sans" pitchFamily="-111" charset="0"/>
          <a:ea typeface="ヒラギノ角ゴ ProN W3" pitchFamily="-111" charset="-128"/>
          <a:cs typeface="ヒラギノ角ゴ ProN W3" pitchFamily="-111" charset="-128"/>
          <a:sym typeface="Gill Sans" pitchFamily="-111" charset="0"/>
        </a:defRPr>
      </a:lvl9pPr>
    </p:titleStyle>
    <p:bodyStyle>
      <a:lvl1pPr marL="587076" indent="-399568"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1pPr>
      <a:lvl2pPr marL="899588" indent="-399568"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2pPr>
      <a:lvl3pPr marL="1212100" indent="-399568"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3pPr>
      <a:lvl4pPr marL="1524612" indent="-399568"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4pPr>
      <a:lvl5pPr marL="1837124" indent="-399568" algn="l" rtl="0" eaLnBrk="0" fontAlgn="base" hangingPunct="0">
        <a:spcBef>
          <a:spcPts val="1687"/>
        </a:spcBef>
        <a:spcAft>
          <a:spcPct val="0"/>
        </a:spcAft>
        <a:buSzPct val="171000"/>
        <a:buFont typeface="Gill Sans" pitchFamily="-112" charset="0"/>
        <a:buChar char="•"/>
        <a:defRPr sz="3000">
          <a:solidFill>
            <a:schemeClr val="tx1"/>
          </a:solidFill>
          <a:latin typeface="+mn-lt"/>
          <a:ea typeface="+mn-ea"/>
          <a:cs typeface="+mn-cs"/>
          <a:sym typeface="Gill Sans" pitchFamily="-112" charset="0"/>
        </a:defRPr>
      </a:lvl5pPr>
      <a:lvl6pPr marL="2159658" indent="-401588"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6pPr>
      <a:lvl7pPr marL="2480932" indent="-401588"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7pPr>
      <a:lvl8pPr marL="2802202" indent="-401588"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8pPr>
      <a:lvl9pPr marL="3123475" indent="-401588" algn="l" rtl="0" fontAlgn="base">
        <a:spcBef>
          <a:spcPts val="1687"/>
        </a:spcBef>
        <a:spcAft>
          <a:spcPct val="0"/>
        </a:spcAft>
        <a:buSzPct val="171000"/>
        <a:buFont typeface="Gill Sans" pitchFamily="-111" charset="0"/>
        <a:buChar char="•"/>
        <a:defRPr sz="3000">
          <a:solidFill>
            <a:schemeClr val="tx1"/>
          </a:solidFill>
          <a:latin typeface="+mn-lt"/>
          <a:ea typeface="+mn-ea"/>
          <a:cs typeface="+mn-cs"/>
          <a:sym typeface="Gill Sans" pitchFamily="-111" charset="0"/>
        </a:defRPr>
      </a:lvl9pPr>
    </p:bodyStyle>
    <p:otherStyle>
      <a:defPPr>
        <a:defRPr lang="en-US"/>
      </a:defPPr>
      <a:lvl1pPr marL="0" algn="l" defTabSz="321272" rtl="0" eaLnBrk="1" latinLnBrk="0" hangingPunct="1">
        <a:defRPr sz="1300" kern="1200">
          <a:solidFill>
            <a:schemeClr val="tx1"/>
          </a:solidFill>
          <a:latin typeface="+mn-lt"/>
          <a:ea typeface="+mn-ea"/>
          <a:cs typeface="+mn-cs"/>
        </a:defRPr>
      </a:lvl1pPr>
      <a:lvl2pPr marL="321272" algn="l" defTabSz="321272" rtl="0" eaLnBrk="1" latinLnBrk="0" hangingPunct="1">
        <a:defRPr sz="1300" kern="1200">
          <a:solidFill>
            <a:schemeClr val="tx1"/>
          </a:solidFill>
          <a:latin typeface="+mn-lt"/>
          <a:ea typeface="+mn-ea"/>
          <a:cs typeface="+mn-cs"/>
        </a:defRPr>
      </a:lvl2pPr>
      <a:lvl3pPr marL="642542" algn="l" defTabSz="321272" rtl="0" eaLnBrk="1" latinLnBrk="0" hangingPunct="1">
        <a:defRPr sz="1300" kern="1200">
          <a:solidFill>
            <a:schemeClr val="tx1"/>
          </a:solidFill>
          <a:latin typeface="+mn-lt"/>
          <a:ea typeface="+mn-ea"/>
          <a:cs typeface="+mn-cs"/>
        </a:defRPr>
      </a:lvl3pPr>
      <a:lvl4pPr marL="963813" algn="l" defTabSz="321272" rtl="0" eaLnBrk="1" latinLnBrk="0" hangingPunct="1">
        <a:defRPr sz="1300" kern="1200">
          <a:solidFill>
            <a:schemeClr val="tx1"/>
          </a:solidFill>
          <a:latin typeface="+mn-lt"/>
          <a:ea typeface="+mn-ea"/>
          <a:cs typeface="+mn-cs"/>
        </a:defRPr>
      </a:lvl4pPr>
      <a:lvl5pPr marL="1285088" algn="l" defTabSz="321272" rtl="0" eaLnBrk="1" latinLnBrk="0" hangingPunct="1">
        <a:defRPr sz="1300" kern="1200">
          <a:solidFill>
            <a:schemeClr val="tx1"/>
          </a:solidFill>
          <a:latin typeface="+mn-lt"/>
          <a:ea typeface="+mn-ea"/>
          <a:cs typeface="+mn-cs"/>
        </a:defRPr>
      </a:lvl5pPr>
      <a:lvl6pPr marL="1606359" algn="l" defTabSz="321272" rtl="0" eaLnBrk="1" latinLnBrk="0" hangingPunct="1">
        <a:defRPr sz="1300" kern="1200">
          <a:solidFill>
            <a:schemeClr val="tx1"/>
          </a:solidFill>
          <a:latin typeface="+mn-lt"/>
          <a:ea typeface="+mn-ea"/>
          <a:cs typeface="+mn-cs"/>
        </a:defRPr>
      </a:lvl6pPr>
      <a:lvl7pPr marL="1927630" algn="l" defTabSz="321272" rtl="0" eaLnBrk="1" latinLnBrk="0" hangingPunct="1">
        <a:defRPr sz="1300" kern="1200">
          <a:solidFill>
            <a:schemeClr val="tx1"/>
          </a:solidFill>
          <a:latin typeface="+mn-lt"/>
          <a:ea typeface="+mn-ea"/>
          <a:cs typeface="+mn-cs"/>
        </a:defRPr>
      </a:lvl7pPr>
      <a:lvl8pPr marL="2248904" algn="l" defTabSz="321272" rtl="0" eaLnBrk="1" latinLnBrk="0" hangingPunct="1">
        <a:defRPr sz="1300" kern="1200">
          <a:solidFill>
            <a:schemeClr val="tx1"/>
          </a:solidFill>
          <a:latin typeface="+mn-lt"/>
          <a:ea typeface="+mn-ea"/>
          <a:cs typeface="+mn-cs"/>
        </a:defRPr>
      </a:lvl8pPr>
      <a:lvl9pPr marL="2570174" algn="l" defTabSz="321272"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2.xml"/></Relationships>
</file>

<file path=ppt/slides/_rels/slide100.xml.rels><?xml version="1.0" encoding="UTF-8" standalone="yes"?>
<Relationships xmlns="http://schemas.openxmlformats.org/package/2006/relationships"><Relationship Id="rId3" Type="http://schemas.openxmlformats.org/officeDocument/2006/relationships/image" Target="../media/image246.emf"/><Relationship Id="rId7" Type="http://schemas.openxmlformats.org/officeDocument/2006/relationships/image" Target="../media/image250.emf"/><Relationship Id="rId2" Type="http://schemas.openxmlformats.org/officeDocument/2006/relationships/image" Target="../media/image245.emf"/><Relationship Id="rId1" Type="http://schemas.openxmlformats.org/officeDocument/2006/relationships/slideLayout" Target="../slideLayouts/slideLayout20.xml"/><Relationship Id="rId6" Type="http://schemas.openxmlformats.org/officeDocument/2006/relationships/image" Target="../media/image249.emf"/><Relationship Id="rId5" Type="http://schemas.openxmlformats.org/officeDocument/2006/relationships/image" Target="../media/image248.emf"/><Relationship Id="rId4" Type="http://schemas.openxmlformats.org/officeDocument/2006/relationships/image" Target="../media/image247.em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4.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2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106.xml.rels><?xml version="1.0" encoding="UTF-8" standalone="yes"?>
<Relationships xmlns="http://schemas.openxmlformats.org/package/2006/relationships"><Relationship Id="rId3" Type="http://schemas.openxmlformats.org/officeDocument/2006/relationships/hyperlink" Target="https://www.wavemetrics.com/order/order_igordownloads.htm" TargetMode="External"/><Relationship Id="rId2" Type="http://schemas.openxmlformats.org/officeDocument/2006/relationships/hyperlink" Target="https://www.ill.eu/users/support-labs-infrastructure/software-scientific-tools/lamp/download-links/" TargetMode="External"/><Relationship Id="rId1" Type="http://schemas.openxmlformats.org/officeDocument/2006/relationships/slideLayout" Target="../slideLayouts/slideLayout21.xml"/><Relationship Id="rId5" Type="http://schemas.openxmlformats.org/officeDocument/2006/relationships/hyperlink" Target="https://drive.google.com/file/d/1KL-pt-C-slLUr-Qx9AnND3_1i2Ko_lYG/view?usp=sharing" TargetMode="External"/><Relationship Id="rId4" Type="http://schemas.openxmlformats.org/officeDocument/2006/relationships/hyperlink" Target="https://sourceforge.net/projects/motofit/"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4.xml"/><Relationship Id="rId7" Type="http://schemas.openxmlformats.org/officeDocument/2006/relationships/image" Target="../media/image26.wmf"/><Relationship Id="rId2" Type="http://schemas.openxmlformats.org/officeDocument/2006/relationships/slideLayout" Target="../slideLayouts/slideLayout2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5.wmf"/><Relationship Id="rId10" Type="http://schemas.openxmlformats.org/officeDocument/2006/relationships/image" Target="../media/image1.png"/><Relationship Id="rId4" Type="http://schemas.openxmlformats.org/officeDocument/2006/relationships/oleObject" Target="../embeddings/oleObject2.bin"/><Relationship Id="rId9" Type="http://schemas.openxmlformats.org/officeDocument/2006/relationships/image" Target="../media/image27.w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5.xml"/><Relationship Id="rId7" Type="http://schemas.openxmlformats.org/officeDocument/2006/relationships/image" Target="../media/image29.wmf"/><Relationship Id="rId2" Type="http://schemas.openxmlformats.org/officeDocument/2006/relationships/slideLayout" Target="../slideLayouts/slideLayout22.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28.wmf"/><Relationship Id="rId4" Type="http://schemas.openxmlformats.org/officeDocument/2006/relationships/oleObject" Target="../embeddings/oleObject5.bin"/><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14.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40.emf"/><Relationship Id="rId2" Type="http://schemas.openxmlformats.org/officeDocument/2006/relationships/image" Target="../media/image35.emf"/><Relationship Id="rId1" Type="http://schemas.openxmlformats.org/officeDocument/2006/relationships/slideLayout" Target="../slideLayouts/slideLayout13.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emf"/><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46.emf"/><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2.xml"/><Relationship Id="rId1" Type="http://schemas.openxmlformats.org/officeDocument/2006/relationships/vmlDrawing" Target="../drawings/vmlDrawing4.vml"/><Relationship Id="rId5" Type="http://schemas.openxmlformats.org/officeDocument/2006/relationships/image" Target="../media/image48.wmf"/><Relationship Id="rId4" Type="http://schemas.openxmlformats.org/officeDocument/2006/relationships/oleObject" Target="../embeddings/oleObject8.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51.png"/><Relationship Id="rId5" Type="http://schemas.openxmlformats.org/officeDocument/2006/relationships/image" Target="../media/image50.emf"/><Relationship Id="rId4" Type="http://schemas.openxmlformats.org/officeDocument/2006/relationships/image" Target="../media/image49.emf"/></Relationships>
</file>

<file path=ppt/slides/_rels/slide21.xml.rels><?xml version="1.0" encoding="UTF-8" standalone="yes"?>
<Relationships xmlns="http://schemas.openxmlformats.org/package/2006/relationships"><Relationship Id="rId8" Type="http://schemas.openxmlformats.org/officeDocument/2006/relationships/image" Target="../media/image52.pdf"/><Relationship Id="rId13" Type="http://schemas.openxmlformats.org/officeDocument/2006/relationships/image" Target="../media/image56.png"/><Relationship Id="rId3" Type="http://schemas.openxmlformats.org/officeDocument/2006/relationships/image" Target="../media/image48.pdf"/><Relationship Id="rId7" Type="http://schemas.openxmlformats.org/officeDocument/2006/relationships/image" Target="../media/image1.png"/><Relationship Id="rId12" Type="http://schemas.openxmlformats.org/officeDocument/2006/relationships/image" Target="../media/image56.pdf"/><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53.png"/><Relationship Id="rId11" Type="http://schemas.openxmlformats.org/officeDocument/2006/relationships/image" Target="../media/image55.png"/><Relationship Id="rId5" Type="http://schemas.openxmlformats.org/officeDocument/2006/relationships/image" Target="../media/image50.pdf"/><Relationship Id="rId15" Type="http://schemas.openxmlformats.org/officeDocument/2006/relationships/image" Target="../media/image57.png"/><Relationship Id="rId10" Type="http://schemas.openxmlformats.org/officeDocument/2006/relationships/image" Target="../media/image54.pdf"/><Relationship Id="rId4" Type="http://schemas.openxmlformats.org/officeDocument/2006/relationships/image" Target="../media/image52.png"/><Relationship Id="rId9" Type="http://schemas.openxmlformats.org/officeDocument/2006/relationships/image" Target="../media/image54.png"/><Relationship Id="rId14" Type="http://schemas.openxmlformats.org/officeDocument/2006/relationships/image" Target="../media/image58.pdf"/></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8.png"/><Relationship Id="rId1" Type="http://schemas.openxmlformats.org/officeDocument/2006/relationships/slideLayout" Target="../slideLayouts/slideLayout25.xml"/><Relationship Id="rId5" Type="http://schemas.openxmlformats.org/officeDocument/2006/relationships/image" Target="../media/image60.emf"/><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5.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5.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emf"/><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oleObject" Target="../embeddings/oleObject9.bin"/><Relationship Id="rId7" Type="http://schemas.openxmlformats.org/officeDocument/2006/relationships/oleObject" Target="../embeddings/oleObject11.bin"/><Relationship Id="rId12" Type="http://schemas.openxmlformats.org/officeDocument/2006/relationships/image" Target="../media/image74.wmf"/><Relationship Id="rId2" Type="http://schemas.openxmlformats.org/officeDocument/2006/relationships/slideLayout" Target="../slideLayouts/slideLayout22.xml"/><Relationship Id="rId1" Type="http://schemas.openxmlformats.org/officeDocument/2006/relationships/vmlDrawing" Target="../drawings/vmlDrawing5.vml"/><Relationship Id="rId6" Type="http://schemas.openxmlformats.org/officeDocument/2006/relationships/image" Target="../media/image71.wmf"/><Relationship Id="rId11" Type="http://schemas.openxmlformats.org/officeDocument/2006/relationships/oleObject" Target="../embeddings/oleObject13.bin"/><Relationship Id="rId5" Type="http://schemas.openxmlformats.org/officeDocument/2006/relationships/oleObject" Target="../embeddings/oleObject10.bin"/><Relationship Id="rId10" Type="http://schemas.openxmlformats.org/officeDocument/2006/relationships/image" Target="../media/image73.wmf"/><Relationship Id="rId4" Type="http://schemas.openxmlformats.org/officeDocument/2006/relationships/image" Target="../media/image70.wmf"/><Relationship Id="rId9" Type="http://schemas.openxmlformats.org/officeDocument/2006/relationships/oleObject" Target="../embeddings/oleObject12.bin"/></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oleObject" Target="../embeddings/oleObject14.bin"/><Relationship Id="rId7" Type="http://schemas.openxmlformats.org/officeDocument/2006/relationships/image" Target="../media/image76.wmf"/><Relationship Id="rId2" Type="http://schemas.openxmlformats.org/officeDocument/2006/relationships/slideLayout" Target="../slideLayouts/slideLayout22.xml"/><Relationship Id="rId1" Type="http://schemas.openxmlformats.org/officeDocument/2006/relationships/vmlDrawing" Target="../drawings/vmlDrawing6.vml"/><Relationship Id="rId6" Type="http://schemas.openxmlformats.org/officeDocument/2006/relationships/oleObject" Target="../embeddings/oleObject15.bin"/><Relationship Id="rId5" Type="http://schemas.openxmlformats.org/officeDocument/2006/relationships/image" Target="../media/image77.png"/><Relationship Id="rId4" Type="http://schemas.openxmlformats.org/officeDocument/2006/relationships/image" Target="../media/image75.wmf"/><Relationship Id="rId9" Type="http://schemas.openxmlformats.org/officeDocument/2006/relationships/image" Target="../media/image79.wmf"/></Relationships>
</file>

<file path=ppt/slides/_rels/slide2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oleObject" Target="../embeddings/oleObject16.bin"/><Relationship Id="rId7" Type="http://schemas.openxmlformats.org/officeDocument/2006/relationships/oleObject" Target="../embeddings/oleObject18.bin"/><Relationship Id="rId2" Type="http://schemas.openxmlformats.org/officeDocument/2006/relationships/slideLayout" Target="../slideLayouts/slideLayout22.xml"/><Relationship Id="rId1" Type="http://schemas.openxmlformats.org/officeDocument/2006/relationships/vmlDrawing" Target="../drawings/vmlDrawing7.vml"/><Relationship Id="rId6" Type="http://schemas.openxmlformats.org/officeDocument/2006/relationships/image" Target="../media/image83.wmf"/><Relationship Id="rId5" Type="http://schemas.openxmlformats.org/officeDocument/2006/relationships/oleObject" Target="../embeddings/oleObject17.bin"/><Relationship Id="rId4" Type="http://schemas.openxmlformats.org/officeDocument/2006/relationships/image" Target="../media/image82.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4.xml"/><Relationship Id="rId1" Type="http://schemas.openxmlformats.org/officeDocument/2006/relationships/vmlDrawing" Target="../drawings/vmlDrawing8.vml"/><Relationship Id="rId4" Type="http://schemas.openxmlformats.org/officeDocument/2006/relationships/image" Target="../media/image87.w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4.xml"/><Relationship Id="rId1" Type="http://schemas.openxmlformats.org/officeDocument/2006/relationships/vmlDrawing" Target="../drawings/vmlDrawing9.v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4.xml"/><Relationship Id="rId5" Type="http://schemas.openxmlformats.org/officeDocument/2006/relationships/image" Target="../media/image94.png"/><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22.xml"/><Relationship Id="rId1" Type="http://schemas.openxmlformats.org/officeDocument/2006/relationships/vmlDrawing" Target="../drawings/vmlDrawing10.vml"/><Relationship Id="rId5" Type="http://schemas.openxmlformats.org/officeDocument/2006/relationships/image" Target="../media/image95.wmf"/><Relationship Id="rId4" Type="http://schemas.openxmlformats.org/officeDocument/2006/relationships/oleObject" Target="../embeddings/oleObject21.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4.xml"/><Relationship Id="rId1" Type="http://schemas.openxmlformats.org/officeDocument/2006/relationships/vmlDrawing" Target="../drawings/vmlDrawing11.vml"/><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8.png"/></Relationships>
</file>

<file path=ppt/slides/_rels/slide4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0.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emf"/><Relationship Id="rId2" Type="http://schemas.openxmlformats.org/officeDocument/2006/relationships/image" Target="../media/image105.png"/><Relationship Id="rId1" Type="http://schemas.openxmlformats.org/officeDocument/2006/relationships/slideLayout" Target="../slideLayouts/slideLayout15.xml"/><Relationship Id="rId6" Type="http://schemas.openxmlformats.org/officeDocument/2006/relationships/image" Target="../media/image109.emf"/><Relationship Id="rId5" Type="http://schemas.openxmlformats.org/officeDocument/2006/relationships/image" Target="../media/image108.emf"/><Relationship Id="rId4" Type="http://schemas.openxmlformats.org/officeDocument/2006/relationships/image" Target="../media/image107.emf"/></Relationships>
</file>

<file path=ppt/slides/_rels/slide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8" Type="http://schemas.openxmlformats.org/officeDocument/2006/relationships/image" Target="../media/image115.wmf"/><Relationship Id="rId3" Type="http://schemas.openxmlformats.org/officeDocument/2006/relationships/oleObject" Target="../embeddings/oleObject23.bin"/><Relationship Id="rId7" Type="http://schemas.openxmlformats.org/officeDocument/2006/relationships/oleObject" Target="../embeddings/oleObject25.bin"/><Relationship Id="rId2" Type="http://schemas.openxmlformats.org/officeDocument/2006/relationships/slideLayout" Target="../slideLayouts/slideLayout22.xml"/><Relationship Id="rId1" Type="http://schemas.openxmlformats.org/officeDocument/2006/relationships/vmlDrawing" Target="../drawings/vmlDrawing12.vml"/><Relationship Id="rId6" Type="http://schemas.openxmlformats.org/officeDocument/2006/relationships/image" Target="../media/image114.wmf"/><Relationship Id="rId5" Type="http://schemas.openxmlformats.org/officeDocument/2006/relationships/oleObject" Target="../embeddings/oleObject24.bin"/><Relationship Id="rId10" Type="http://schemas.openxmlformats.org/officeDocument/2006/relationships/oleObject" Target="../embeddings/oleObject26.bin"/><Relationship Id="rId4" Type="http://schemas.openxmlformats.org/officeDocument/2006/relationships/image" Target="../media/image113.wmf"/><Relationship Id="rId9" Type="http://schemas.openxmlformats.org/officeDocument/2006/relationships/image" Target="../media/image1.png"/></Relationships>
</file>

<file path=ppt/slides/_rels/slide4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6.emf"/><Relationship Id="rId7" Type="http://schemas.openxmlformats.org/officeDocument/2006/relationships/image" Target="../media/image120.emf"/><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119.png"/><Relationship Id="rId5" Type="http://schemas.openxmlformats.org/officeDocument/2006/relationships/image" Target="../media/image118.emf"/><Relationship Id="rId4" Type="http://schemas.openxmlformats.org/officeDocument/2006/relationships/image" Target="../media/image117.emf"/></Relationships>
</file>

<file path=ppt/slides/_rels/slide4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120.emf"/><Relationship Id="rId5" Type="http://schemas.openxmlformats.org/officeDocument/2006/relationships/image" Target="../media/image123.png"/><Relationship Id="rId4" Type="http://schemas.openxmlformats.org/officeDocument/2006/relationships/image" Target="../media/image12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5.xml"/><Relationship Id="rId4" Type="http://schemas.openxmlformats.org/officeDocument/2006/relationships/image" Target="../media/image123.png"/></Relationships>
</file>

<file path=ppt/slides/_rels/slide51.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128.emf"/><Relationship Id="rId4" Type="http://schemas.openxmlformats.org/officeDocument/2006/relationships/image" Target="../media/image127.emf"/></Relationships>
</file>

<file path=ppt/slides/_rels/slide52.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131.emf"/><Relationship Id="rId4" Type="http://schemas.openxmlformats.org/officeDocument/2006/relationships/image" Target="../media/image130.emf"/></Relationships>
</file>

<file path=ppt/slides/_rels/slide53.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134.emf"/><Relationship Id="rId4" Type="http://schemas.openxmlformats.org/officeDocument/2006/relationships/image" Target="../media/image133.emf"/></Relationships>
</file>

<file path=ppt/slides/_rels/slide5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8.xml"/><Relationship Id="rId1" Type="http://schemas.openxmlformats.org/officeDocument/2006/relationships/slideLayout" Target="../slideLayouts/slideLayout31.xml"/><Relationship Id="rId4" Type="http://schemas.openxmlformats.org/officeDocument/2006/relationships/image" Target="../media/image136.png"/></Relationships>
</file>

<file path=ppt/slides/_rels/slide5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5.xml"/><Relationship Id="rId4" Type="http://schemas.openxmlformats.org/officeDocument/2006/relationships/image" Target="../media/image139.png"/></Relationships>
</file>

<file path=ppt/slides/_rels/slide5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1.gif"/><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42.png"/><Relationship Id="rId1" Type="http://schemas.openxmlformats.org/officeDocument/2006/relationships/slideLayout" Target="../slideLayouts/slideLayout23.xml"/><Relationship Id="rId4" Type="http://schemas.openxmlformats.org/officeDocument/2006/relationships/image" Target="../media/image143.wmf"/></Relationships>
</file>

<file path=ppt/slides/_rels/slide6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9.xml"/><Relationship Id="rId1" Type="http://schemas.openxmlformats.org/officeDocument/2006/relationships/slideLayout" Target="../slideLayouts/slideLayout26.xml"/><Relationship Id="rId5" Type="http://schemas.openxmlformats.org/officeDocument/2006/relationships/image" Target="../media/image143.wmf"/><Relationship Id="rId4" Type="http://schemas.openxmlformats.org/officeDocument/2006/relationships/image" Target="../media/image145.png"/></Relationships>
</file>

<file path=ppt/slides/_rels/slide6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26.xml"/><Relationship Id="rId4" Type="http://schemas.openxmlformats.org/officeDocument/2006/relationships/image" Target="../media/image143.wmf"/></Relationships>
</file>

<file path=ppt/slides/_rels/slide6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26.xml"/><Relationship Id="rId4" Type="http://schemas.openxmlformats.org/officeDocument/2006/relationships/image" Target="../media/image143.wmf"/></Relationships>
</file>

<file path=ppt/slides/_rels/slide6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8.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6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0.xml"/><Relationship Id="rId1" Type="http://schemas.openxmlformats.org/officeDocument/2006/relationships/slideLayout" Target="../slideLayouts/slideLayout26.xml"/><Relationship Id="rId5" Type="http://schemas.openxmlformats.org/officeDocument/2006/relationships/image" Target="../media/image153.jpeg"/><Relationship Id="rId4" Type="http://schemas.openxmlformats.org/officeDocument/2006/relationships/image" Target="../media/image152.png"/></Relationships>
</file>

<file path=ppt/slides/_rels/slide6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8.xml"/><Relationship Id="rId4" Type="http://schemas.openxmlformats.org/officeDocument/2006/relationships/image" Target="../media/image156.png"/></Relationships>
</file>

<file path=ppt/slides/_rels/slide6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1.xml"/><Relationship Id="rId1" Type="http://schemas.openxmlformats.org/officeDocument/2006/relationships/slideLayout" Target="../slideLayouts/slideLayout26.xml"/><Relationship Id="rId5" Type="http://schemas.openxmlformats.org/officeDocument/2006/relationships/image" Target="../media/image159.png"/><Relationship Id="rId4" Type="http://schemas.openxmlformats.org/officeDocument/2006/relationships/image" Target="../media/image158.png"/></Relationships>
</file>

<file path=ppt/slides/_rels/slide68.xml.rels><?xml version="1.0" encoding="UTF-8" standalone="yes"?>
<Relationships xmlns="http://schemas.openxmlformats.org/package/2006/relationships"><Relationship Id="rId8" Type="http://schemas.openxmlformats.org/officeDocument/2006/relationships/image" Target="../media/image164.emf"/><Relationship Id="rId3" Type="http://schemas.openxmlformats.org/officeDocument/2006/relationships/image" Target="../media/image156.png"/><Relationship Id="rId7" Type="http://schemas.openxmlformats.org/officeDocument/2006/relationships/image" Target="../media/image163.emf"/><Relationship Id="rId2" Type="http://schemas.openxmlformats.org/officeDocument/2006/relationships/image" Target="../media/image1.png"/><Relationship Id="rId1" Type="http://schemas.openxmlformats.org/officeDocument/2006/relationships/slideLayout" Target="../slideLayouts/slideLayout27.xml"/><Relationship Id="rId6" Type="http://schemas.openxmlformats.org/officeDocument/2006/relationships/image" Target="../media/image162.emf"/><Relationship Id="rId11" Type="http://schemas.openxmlformats.org/officeDocument/2006/relationships/image" Target="../media/image167.png"/><Relationship Id="rId5" Type="http://schemas.openxmlformats.org/officeDocument/2006/relationships/image" Target="../media/image161.png"/><Relationship Id="rId10" Type="http://schemas.openxmlformats.org/officeDocument/2006/relationships/image" Target="../media/image166.png"/><Relationship Id="rId4" Type="http://schemas.openxmlformats.org/officeDocument/2006/relationships/image" Target="../media/image160.png"/><Relationship Id="rId9" Type="http://schemas.openxmlformats.org/officeDocument/2006/relationships/image" Target="../media/image165.png"/></Relationships>
</file>

<file path=ppt/slides/_rels/slide69.xml.rels><?xml version="1.0" encoding="UTF-8" standalone="yes"?>
<Relationships xmlns="http://schemas.openxmlformats.org/package/2006/relationships"><Relationship Id="rId8" Type="http://schemas.openxmlformats.org/officeDocument/2006/relationships/image" Target="../media/image174.emf"/><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168.png"/><Relationship Id="rId1" Type="http://schemas.openxmlformats.org/officeDocument/2006/relationships/slideLayout" Target="../slideLayouts/slideLayout27.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17.tiff"/></Relationships>
</file>

<file path=ppt/slides/_rels/slide70.x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image" Target="../media/image175.tiff"/><Relationship Id="rId1" Type="http://schemas.openxmlformats.org/officeDocument/2006/relationships/slideLayout" Target="../slideLayouts/slideLayout15.xml"/><Relationship Id="rId6" Type="http://schemas.openxmlformats.org/officeDocument/2006/relationships/image" Target="../media/image179.emf"/><Relationship Id="rId5" Type="http://schemas.openxmlformats.org/officeDocument/2006/relationships/image" Target="../media/image178.emf"/><Relationship Id="rId4" Type="http://schemas.openxmlformats.org/officeDocument/2006/relationships/image" Target="../media/image177.emf"/></Relationships>
</file>

<file path=ppt/slides/_rels/slide71.xml.rels><?xml version="1.0" encoding="UTF-8" standalone="yes"?>
<Relationships xmlns="http://schemas.openxmlformats.org/package/2006/relationships"><Relationship Id="rId3" Type="http://schemas.openxmlformats.org/officeDocument/2006/relationships/image" Target="../media/image180.emf"/><Relationship Id="rId2" Type="http://schemas.openxmlformats.org/officeDocument/2006/relationships/image" Target="../media/image175.tiff"/><Relationship Id="rId1" Type="http://schemas.openxmlformats.org/officeDocument/2006/relationships/slideLayout" Target="../slideLayouts/slideLayout17.xml"/><Relationship Id="rId5" Type="http://schemas.openxmlformats.org/officeDocument/2006/relationships/image" Target="../media/image182.emf"/><Relationship Id="rId4" Type="http://schemas.openxmlformats.org/officeDocument/2006/relationships/image" Target="../media/image181.emf"/></Relationships>
</file>

<file path=ppt/slides/_rels/slide7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0.xml"/><Relationship Id="rId5" Type="http://schemas.openxmlformats.org/officeDocument/2006/relationships/image" Target="../media/image186.png"/><Relationship Id="rId4" Type="http://schemas.openxmlformats.org/officeDocument/2006/relationships/image" Target="../media/image185.png"/></Relationships>
</file>

<file path=ppt/slides/_rels/slide73.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2.xml"/><Relationship Id="rId1" Type="http://schemas.openxmlformats.org/officeDocument/2006/relationships/vmlDrawing" Target="../drawings/vmlDrawing13.vml"/><Relationship Id="rId4" Type="http://schemas.openxmlformats.org/officeDocument/2006/relationships/image" Target="../media/image190.wmf"/></Relationships>
</file>

<file path=ppt/slides/_rels/slide76.xml.rels><?xml version="1.0" encoding="UTF-8" standalone="yes"?>
<Relationships xmlns="http://schemas.openxmlformats.org/package/2006/relationships"><Relationship Id="rId3" Type="http://schemas.openxmlformats.org/officeDocument/2006/relationships/image" Target="../media/image191.tiff"/><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192.emf"/></Relationships>
</file>

<file path=ppt/slides/_rels/slide77.xml.rels><?xml version="1.0" encoding="UTF-8" standalone="yes"?>
<Relationships xmlns="http://schemas.openxmlformats.org/package/2006/relationships"><Relationship Id="rId3" Type="http://schemas.openxmlformats.org/officeDocument/2006/relationships/image" Target="../media/image193.tiff"/><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3" Type="http://schemas.openxmlformats.org/officeDocument/2006/relationships/image" Target="../media/image194.tiff"/><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3" Type="http://schemas.openxmlformats.org/officeDocument/2006/relationships/image" Target="../media/image195.tiff"/><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0.xml"/><Relationship Id="rId4" Type="http://schemas.openxmlformats.org/officeDocument/2006/relationships/image" Target="../media/image198.png"/></Relationships>
</file>

<file path=ppt/slides/_rels/slide82.xml.rels><?xml version="1.0" encoding="UTF-8" standalone="yes"?>
<Relationships xmlns="http://schemas.openxmlformats.org/package/2006/relationships"><Relationship Id="rId3" Type="http://schemas.openxmlformats.org/officeDocument/2006/relationships/image" Target="../media/image200.emf"/><Relationship Id="rId2" Type="http://schemas.openxmlformats.org/officeDocument/2006/relationships/image" Target="../media/image199.emf"/><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image" Target="../media/image201.emf"/></Relationships>
</file>

<file path=ppt/slides/_rels/slide83.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18.xml"/><Relationship Id="rId5" Type="http://schemas.openxmlformats.org/officeDocument/2006/relationships/image" Target="../media/image205.jpeg"/><Relationship Id="rId4" Type="http://schemas.openxmlformats.org/officeDocument/2006/relationships/image" Target="../media/image204.jpeg"/></Relationships>
</file>

<file path=ppt/slides/_rels/slide84.xml.rels><?xml version="1.0" encoding="UTF-8" standalone="yes"?>
<Relationships xmlns="http://schemas.openxmlformats.org/package/2006/relationships"><Relationship Id="rId3" Type="http://schemas.openxmlformats.org/officeDocument/2006/relationships/hyperlink" Target="http://www.pcl.ox.ac.uk/~rkt/" TargetMode="External"/><Relationship Id="rId2" Type="http://schemas.openxmlformats.org/officeDocument/2006/relationships/hyperlink" Target="http://www.mrl.ucsb.edu/~pynn/" TargetMode="External"/><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3" Type="http://schemas.openxmlformats.org/officeDocument/2006/relationships/image" Target="../media/image209.emf"/><Relationship Id="rId2" Type="http://schemas.openxmlformats.org/officeDocument/2006/relationships/image" Target="../media/image208.emf"/><Relationship Id="rId1" Type="http://schemas.openxmlformats.org/officeDocument/2006/relationships/slideLayout" Target="../slideLayouts/slideLayout20.xml"/><Relationship Id="rId4" Type="http://schemas.openxmlformats.org/officeDocument/2006/relationships/image" Target="../media/image210.emf"/></Relationships>
</file>

<file path=ppt/slides/_rels/slide89.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notesSlide" Target="../notesSlides/notesSlide29.xml"/><Relationship Id="rId7" Type="http://schemas.openxmlformats.org/officeDocument/2006/relationships/image" Target="../media/image215.emf"/><Relationship Id="rId2" Type="http://schemas.openxmlformats.org/officeDocument/2006/relationships/slideLayout" Target="../slideLayouts/slideLayout20.xml"/><Relationship Id="rId1" Type="http://schemas.openxmlformats.org/officeDocument/2006/relationships/vmlDrawing" Target="../drawings/vmlDrawing14.vml"/><Relationship Id="rId6" Type="http://schemas.openxmlformats.org/officeDocument/2006/relationships/oleObject" Target="../embeddings/oleObject29.bin"/><Relationship Id="rId5" Type="http://schemas.openxmlformats.org/officeDocument/2006/relationships/image" Target="../media/image214.emf"/><Relationship Id="rId10" Type="http://schemas.openxmlformats.org/officeDocument/2006/relationships/image" Target="../media/image213.png"/><Relationship Id="rId4" Type="http://schemas.openxmlformats.org/officeDocument/2006/relationships/oleObject" Target="../embeddings/oleObject28.bin"/><Relationship Id="rId9" Type="http://schemas.openxmlformats.org/officeDocument/2006/relationships/image" Target="../media/image216.emf"/></Relationships>
</file>

<file path=ppt/slides/_rels/slide9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emf"/><Relationship Id="rId1" Type="http://schemas.openxmlformats.org/officeDocument/2006/relationships/slideLayout" Target="../slideLayouts/slideLayout21.xml"/><Relationship Id="rId4" Type="http://schemas.openxmlformats.org/officeDocument/2006/relationships/image" Target="../media/image219.jpeg"/></Relationships>
</file>

<file path=ppt/slides/_rels/slide94.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image" Target="../media/image223.emf"/><Relationship Id="rId5" Type="http://schemas.openxmlformats.org/officeDocument/2006/relationships/image" Target="../media/image222.emf"/><Relationship Id="rId4" Type="http://schemas.openxmlformats.org/officeDocument/2006/relationships/image" Target="../media/image221.emf"/></Relationships>
</file>

<file path=ppt/slides/_rels/slide95.xml.rels><?xml version="1.0" encoding="UTF-8" standalone="yes"?>
<Relationships xmlns="http://schemas.openxmlformats.org/package/2006/relationships"><Relationship Id="rId3" Type="http://schemas.openxmlformats.org/officeDocument/2006/relationships/image" Target="../media/image225.emf"/><Relationship Id="rId7" Type="http://schemas.openxmlformats.org/officeDocument/2006/relationships/image" Target="../media/image228.tiff"/><Relationship Id="rId2" Type="http://schemas.openxmlformats.org/officeDocument/2006/relationships/image" Target="../media/image224.tiff"/><Relationship Id="rId1" Type="http://schemas.openxmlformats.org/officeDocument/2006/relationships/slideLayout" Target="../slideLayouts/slideLayout20.xml"/><Relationship Id="rId6" Type="http://schemas.openxmlformats.org/officeDocument/2006/relationships/image" Target="../media/image46.emf"/><Relationship Id="rId5" Type="http://schemas.openxmlformats.org/officeDocument/2006/relationships/image" Target="../media/image227.emf"/><Relationship Id="rId4" Type="http://schemas.openxmlformats.org/officeDocument/2006/relationships/image" Target="../media/image226.emf"/></Relationships>
</file>

<file path=ppt/slides/_rels/slide9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emf"/><Relationship Id="rId1" Type="http://schemas.openxmlformats.org/officeDocument/2006/relationships/slideLayout" Target="../slideLayouts/slideLayout20.xml"/><Relationship Id="rId4" Type="http://schemas.openxmlformats.org/officeDocument/2006/relationships/image" Target="../media/image231.emf"/></Relationships>
</file>

<file path=ppt/slides/_rels/slide97.xml.rels><?xml version="1.0" encoding="UTF-8" standalone="yes"?>
<Relationships xmlns="http://schemas.openxmlformats.org/package/2006/relationships"><Relationship Id="rId8" Type="http://schemas.openxmlformats.org/officeDocument/2006/relationships/image" Target="../media/image232.wmf"/><Relationship Id="rId3" Type="http://schemas.openxmlformats.org/officeDocument/2006/relationships/image" Target="../media/image11.gif"/><Relationship Id="rId7" Type="http://schemas.openxmlformats.org/officeDocument/2006/relationships/oleObject" Target="../embeddings/oleObject31.bin"/><Relationship Id="rId2" Type="http://schemas.openxmlformats.org/officeDocument/2006/relationships/slideLayout" Target="../slideLayouts/slideLayout21.xml"/><Relationship Id="rId1" Type="http://schemas.openxmlformats.org/officeDocument/2006/relationships/vmlDrawing" Target="../drawings/vmlDrawing15.vml"/><Relationship Id="rId6" Type="http://schemas.openxmlformats.org/officeDocument/2006/relationships/image" Target="../media/image235.emf"/><Relationship Id="rId5" Type="http://schemas.openxmlformats.org/officeDocument/2006/relationships/image" Target="../media/image234.emf"/><Relationship Id="rId4" Type="http://schemas.openxmlformats.org/officeDocument/2006/relationships/image" Target="../media/image233.emf"/><Relationship Id="rId9" Type="http://schemas.openxmlformats.org/officeDocument/2006/relationships/image" Target="../media/image1.png"/></Relationships>
</file>

<file path=ppt/slides/_rels/slide98.xml.rels><?xml version="1.0" encoding="UTF-8" standalone="yes"?>
<Relationships xmlns="http://schemas.openxmlformats.org/package/2006/relationships"><Relationship Id="rId3" Type="http://schemas.openxmlformats.org/officeDocument/2006/relationships/image" Target="../media/image237.emf"/><Relationship Id="rId7" Type="http://schemas.openxmlformats.org/officeDocument/2006/relationships/image" Target="../media/image241.emf"/><Relationship Id="rId2" Type="http://schemas.openxmlformats.org/officeDocument/2006/relationships/image" Target="../media/image236.tiff"/><Relationship Id="rId1" Type="http://schemas.openxmlformats.org/officeDocument/2006/relationships/slideLayout" Target="../slideLayouts/slideLayout20.xml"/><Relationship Id="rId6" Type="http://schemas.openxmlformats.org/officeDocument/2006/relationships/image" Target="../media/image240.tiff"/><Relationship Id="rId5" Type="http://schemas.openxmlformats.org/officeDocument/2006/relationships/image" Target="../media/image239.emf"/><Relationship Id="rId4" Type="http://schemas.openxmlformats.org/officeDocument/2006/relationships/image" Target="../media/image238.emf"/></Relationships>
</file>

<file path=ppt/slides/_rels/slide99.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slideLayout" Target="../slideLayouts/slideLayout21.xml"/><Relationship Id="rId1" Type="http://schemas.openxmlformats.org/officeDocument/2006/relationships/vmlDrawing" Target="../drawings/vmlDrawing16.vml"/><Relationship Id="rId6" Type="http://schemas.openxmlformats.org/officeDocument/2006/relationships/image" Target="../media/image244.png"/><Relationship Id="rId5" Type="http://schemas.openxmlformats.org/officeDocument/2006/relationships/image" Target="../media/image242.png"/><Relationship Id="rId4" Type="http://schemas.openxmlformats.org/officeDocument/2006/relationships/oleObject" Target="../embeddings/oleObject3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6658" name="Picture 1"/>
          <p:cNvPicPr>
            <a:picLocks noChangeArrowheads="1"/>
          </p:cNvPicPr>
          <p:nvPr/>
        </p:nvPicPr>
        <p:blipFill>
          <a:blip r:embed="rId2"/>
          <a:srcRect/>
          <a:stretch>
            <a:fillRect/>
          </a:stretch>
        </p:blipFill>
        <p:spPr bwMode="auto">
          <a:xfrm>
            <a:off x="0" y="1"/>
            <a:ext cx="9144000" cy="2058293"/>
          </a:xfrm>
          <a:prstGeom prst="rect">
            <a:avLst/>
          </a:prstGeom>
          <a:noFill/>
          <a:ln w="9525">
            <a:noFill/>
            <a:miter lim="800000"/>
            <a:headEnd/>
            <a:tailEnd/>
          </a:ln>
        </p:spPr>
      </p:pic>
      <p:sp>
        <p:nvSpPr>
          <p:cNvPr id="966659" name="Rectangle 2"/>
          <p:cNvSpPr>
            <a:spLocks/>
          </p:cNvSpPr>
          <p:nvPr/>
        </p:nvSpPr>
        <p:spPr bwMode="auto">
          <a:xfrm>
            <a:off x="0" y="2335113"/>
            <a:ext cx="9135070" cy="1053703"/>
          </a:xfrm>
          <a:prstGeom prst="rect">
            <a:avLst/>
          </a:prstGeom>
          <a:noFill/>
          <a:ln w="12700">
            <a:noFill/>
            <a:miter lim="800000"/>
            <a:headEnd/>
            <a:tailEnd/>
          </a:ln>
        </p:spPr>
        <p:txBody>
          <a:bodyPr lIns="0" tIns="0" rIns="0" bIns="0" anchor="ctr">
            <a:prstTxWarp prst="textNoShape">
              <a:avLst/>
            </a:prstTxWarp>
          </a:bodyPr>
          <a:lstStyle/>
          <a:p>
            <a:pPr algn="ctr" defTabSz="642486" fontAlgn="base">
              <a:spcBef>
                <a:spcPct val="0"/>
              </a:spcBef>
              <a:spcAft>
                <a:spcPct val="0"/>
              </a:spcAft>
            </a:pPr>
            <a:r>
              <a:rPr lang="en-US" sz="3400" b="1" dirty="0" smtClean="0">
                <a:solidFill>
                  <a:srgbClr val="000000"/>
                </a:solidFill>
                <a:latin typeface="Gill Sans" pitchFamily="-109" charset="0"/>
                <a:ea typeface="Gill Sans" pitchFamily="-109" charset="0"/>
                <a:cs typeface="Gill Sans" pitchFamily="-109" charset="0"/>
                <a:sym typeface="Gill Sans" pitchFamily="-109" charset="0"/>
              </a:rPr>
              <a:t>Contrast Variation in elastic</a:t>
            </a:r>
          </a:p>
          <a:p>
            <a:pPr algn="ctr" defTabSz="642486" fontAlgn="base">
              <a:spcBef>
                <a:spcPct val="0"/>
              </a:spcBef>
              <a:spcAft>
                <a:spcPct val="0"/>
              </a:spcAft>
            </a:pPr>
            <a:r>
              <a:rPr lang="en-US" sz="3400" b="1" dirty="0" smtClean="0">
                <a:solidFill>
                  <a:srgbClr val="000000"/>
                </a:solidFill>
                <a:latin typeface="Gill Sans" pitchFamily="-109" charset="0"/>
                <a:ea typeface="Gill Sans" pitchFamily="-109" charset="0"/>
                <a:cs typeface="Gill Sans" pitchFamily="-109" charset="0"/>
                <a:sym typeface="Gill Sans" pitchFamily="-109" charset="0"/>
              </a:rPr>
              <a:t>Neutron Scattering</a:t>
            </a:r>
          </a:p>
          <a:p>
            <a:pPr algn="ctr" defTabSz="642486" fontAlgn="base">
              <a:spcBef>
                <a:spcPct val="0"/>
              </a:spcBef>
              <a:spcAft>
                <a:spcPct val="0"/>
              </a:spcAft>
            </a:pPr>
            <a:r>
              <a:rPr lang="en-US" sz="2600" b="1" dirty="0">
                <a:solidFill>
                  <a:srgbClr val="000000"/>
                </a:solidFill>
                <a:latin typeface="Gill Sans" pitchFamily="-109" charset="0"/>
                <a:ea typeface="Gill Sans" pitchFamily="-109" charset="0"/>
                <a:cs typeface="Gill Sans" pitchFamily="-109" charset="0"/>
                <a:sym typeface="Gill Sans" pitchFamily="-109" charset="0"/>
              </a:rPr>
              <a:t>At small angles</a:t>
            </a:r>
          </a:p>
          <a:p>
            <a:pPr algn="ctr" defTabSz="642486" fontAlgn="base">
              <a:spcBef>
                <a:spcPct val="0"/>
              </a:spcBef>
              <a:spcAft>
                <a:spcPct val="0"/>
              </a:spcAft>
            </a:pPr>
            <a:endParaRPr lang="en-US" sz="3400" b="1" dirty="0">
              <a:solidFill>
                <a:srgbClr val="000000"/>
              </a:solidFill>
              <a:latin typeface="Gill Sans" pitchFamily="-109" charset="0"/>
              <a:ea typeface="Gill Sans" pitchFamily="-109" charset="0"/>
              <a:cs typeface="Gill Sans" pitchFamily="-109" charset="0"/>
              <a:sym typeface="Gill Sans" pitchFamily="-109" charset="0"/>
            </a:endParaRPr>
          </a:p>
        </p:txBody>
      </p:sp>
      <p:sp>
        <p:nvSpPr>
          <p:cNvPr id="966660" name="Rectangle 1"/>
          <p:cNvSpPr txBox="1">
            <a:spLocks noChangeArrowheads="1"/>
          </p:cNvSpPr>
          <p:nvPr/>
        </p:nvSpPr>
        <p:spPr bwMode="auto">
          <a:xfrm>
            <a:off x="892983" y="3991584"/>
            <a:ext cx="7358063" cy="2500313"/>
          </a:xfrm>
          <a:prstGeom prst="rect">
            <a:avLst/>
          </a:prstGeom>
          <a:noFill/>
          <a:ln w="12700">
            <a:noFill/>
            <a:miter lim="800000"/>
            <a:headEnd/>
            <a:tailEnd/>
          </a:ln>
        </p:spPr>
        <p:txBody>
          <a:bodyPr lIns="35670" tIns="35670" rIns="35670" bIns="35670">
            <a:prstTxWarp prst="textNoShape">
              <a:avLst/>
            </a:prstTxWarp>
          </a:bodyPr>
          <a:lstStyle/>
          <a:p>
            <a:pPr algn="ctr" defTabSz="642486" fontAlgn="base">
              <a:spcBef>
                <a:spcPct val="0"/>
              </a:spcBef>
              <a:spcAft>
                <a:spcPct val="0"/>
              </a:spcAft>
            </a:pPr>
            <a:r>
              <a:rPr lang="en-US" sz="2600" u="sng" dirty="0">
                <a:solidFill>
                  <a:srgbClr val="000000"/>
                </a:solidFill>
                <a:latin typeface="Gill Sans"/>
                <a:cs typeface="Gill Sans"/>
                <a:sym typeface="Gill Sans" pitchFamily="-109" charset="0"/>
              </a:rPr>
              <a:t>Philipp </a:t>
            </a:r>
            <a:r>
              <a:rPr lang="en-US" sz="2600" u="sng" dirty="0" err="1">
                <a:solidFill>
                  <a:srgbClr val="000000"/>
                </a:solidFill>
                <a:latin typeface="Gill Sans"/>
                <a:cs typeface="Gill Sans"/>
                <a:sym typeface="Gill Sans" pitchFamily="-109" charset="0"/>
              </a:rPr>
              <a:t>Gutfreund</a:t>
            </a:r>
            <a:endParaRPr lang="en-US" sz="2600" u="sng" dirty="0">
              <a:solidFill>
                <a:srgbClr val="000000"/>
              </a:solidFill>
              <a:latin typeface="Gill Sans"/>
              <a:cs typeface="Gill Sans"/>
              <a:sym typeface="Gill Sans" pitchFamily="-109" charset="0"/>
            </a:endParaRPr>
          </a:p>
          <a:p>
            <a:pPr algn="ctr" defTabSz="642486" fontAlgn="base">
              <a:spcBef>
                <a:spcPct val="0"/>
              </a:spcBef>
              <a:spcAft>
                <a:spcPct val="0"/>
              </a:spcAft>
            </a:pPr>
            <a:endParaRPr lang="en-US" sz="2600" dirty="0">
              <a:solidFill>
                <a:srgbClr val="000000"/>
              </a:solidFill>
              <a:latin typeface="Gill Sans"/>
              <a:cs typeface="Gill Sans"/>
              <a:sym typeface="Gill Sans" pitchFamily="-109" charset="0"/>
            </a:endParaRPr>
          </a:p>
          <a:p>
            <a:pPr algn="ctr" defTabSz="642486" fontAlgn="base">
              <a:spcBef>
                <a:spcPct val="0"/>
              </a:spcBef>
              <a:spcAft>
                <a:spcPct val="0"/>
              </a:spcAft>
            </a:pPr>
            <a:r>
              <a:rPr lang="en-US" sz="2000" dirty="0">
                <a:solidFill>
                  <a:srgbClr val="000000"/>
                </a:solidFill>
                <a:latin typeface="Gill Sans"/>
                <a:cs typeface="Gill Sans"/>
                <a:sym typeface="Gill Sans" pitchFamily="-109" charset="0"/>
              </a:rPr>
              <a:t>ILL, Grenoble, France</a:t>
            </a:r>
          </a:p>
          <a:p>
            <a:pPr algn="ctr" defTabSz="642486" fontAlgn="base">
              <a:spcBef>
                <a:spcPct val="0"/>
              </a:spcBef>
              <a:spcAft>
                <a:spcPct val="0"/>
              </a:spcAft>
            </a:pPr>
            <a:endParaRPr lang="en-US" sz="2000" dirty="0">
              <a:solidFill>
                <a:srgbClr val="000000"/>
              </a:solidFill>
              <a:latin typeface="Gill Sans"/>
              <a:cs typeface="Gill Sans"/>
              <a:sym typeface="Gill Sans" pitchFamily="-109" charset="0"/>
            </a:endParaRPr>
          </a:p>
          <a:p>
            <a:pPr algn="ctr" defTabSz="642486" fontAlgn="base">
              <a:spcBef>
                <a:spcPct val="0"/>
              </a:spcBef>
              <a:spcAft>
                <a:spcPct val="0"/>
              </a:spcAft>
            </a:pPr>
            <a:r>
              <a:rPr lang="en-US" sz="2000" dirty="0" err="1">
                <a:solidFill>
                  <a:srgbClr val="000000"/>
                </a:solidFill>
                <a:latin typeface="Gill Sans"/>
                <a:cs typeface="Gill Sans"/>
                <a:sym typeface="Gill Sans" pitchFamily="-109" charset="0"/>
              </a:rPr>
              <a:t>gutfreund@ill.eu</a:t>
            </a:r>
            <a:endParaRPr lang="en-US" sz="2000" dirty="0">
              <a:solidFill>
                <a:srgbClr val="000000"/>
              </a:solidFill>
              <a:latin typeface="Gill Sans"/>
              <a:cs typeface="Gill Sans"/>
              <a:sym typeface="Gill Sans" pitchFamily="-109" charset="0"/>
            </a:endParaRPr>
          </a:p>
        </p:txBody>
      </p:sp>
      <p:sp>
        <p:nvSpPr>
          <p:cNvPr id="966661" name="Rectangle 1"/>
          <p:cNvSpPr txBox="1">
            <a:spLocks noChangeArrowheads="1"/>
          </p:cNvSpPr>
          <p:nvPr/>
        </p:nvSpPr>
        <p:spPr bwMode="auto">
          <a:xfrm>
            <a:off x="0" y="6429376"/>
            <a:ext cx="4572000" cy="428625"/>
          </a:xfrm>
          <a:prstGeom prst="rect">
            <a:avLst/>
          </a:prstGeom>
          <a:noFill/>
          <a:ln w="12700">
            <a:noFill/>
            <a:miter lim="800000"/>
            <a:headEnd/>
            <a:tailEnd/>
          </a:ln>
        </p:spPr>
        <p:txBody>
          <a:bodyPr lIns="35670" tIns="35670" rIns="35670" bIns="35670">
            <a:prstTxWarp prst="textNoShape">
              <a:avLst/>
            </a:prstTxWarp>
          </a:bodyPr>
          <a:lstStyle/>
          <a:p>
            <a:pPr algn="ctr" defTabSz="642486" fontAlgn="base">
              <a:spcBef>
                <a:spcPct val="0"/>
              </a:spcBef>
              <a:spcAft>
                <a:spcPct val="0"/>
              </a:spcAft>
            </a:pPr>
            <a:r>
              <a:rPr lang="en-US" sz="1700" dirty="0" smtClean="0">
                <a:solidFill>
                  <a:srgbClr val="000000"/>
                </a:solidFill>
                <a:latin typeface="Gill Sans"/>
                <a:cs typeface="Gill Sans"/>
                <a:sym typeface="Gill Sans" pitchFamily="-109" charset="0"/>
              </a:rPr>
              <a:t>Uppsala </a:t>
            </a:r>
            <a:r>
              <a:rPr lang="en-US" sz="1700" dirty="0">
                <a:solidFill>
                  <a:srgbClr val="000000"/>
                </a:solidFill>
                <a:latin typeface="Gill Sans"/>
                <a:cs typeface="Gill Sans"/>
                <a:sym typeface="Gill Sans" pitchFamily="-109" charset="0"/>
              </a:rPr>
              <a:t>University,</a:t>
            </a:r>
            <a:r>
              <a:rPr lang="en-US" sz="1700" dirty="0" smtClean="0">
                <a:solidFill>
                  <a:srgbClr val="000000"/>
                </a:solidFill>
                <a:latin typeface="Gill Sans"/>
                <a:cs typeface="Gill Sans"/>
                <a:sym typeface="Gill Sans" pitchFamily="-109" charset="0"/>
              </a:rPr>
              <a:t>  October </a:t>
            </a:r>
            <a:r>
              <a:rPr lang="en-US" sz="1700" dirty="0">
                <a:solidFill>
                  <a:srgbClr val="000000"/>
                </a:solidFill>
                <a:latin typeface="Gill Sans"/>
                <a:cs typeface="Gill Sans"/>
                <a:sym typeface="Gill Sans" pitchFamily="-109" charset="0"/>
              </a:rPr>
              <a:t>6</a:t>
            </a:r>
            <a:r>
              <a:rPr lang="en-US" sz="1700" dirty="0" smtClean="0">
                <a:solidFill>
                  <a:srgbClr val="000000"/>
                </a:solidFill>
                <a:latin typeface="Gill Sans"/>
                <a:cs typeface="Gill Sans"/>
                <a:sym typeface="Gill Sans" pitchFamily="-109" charset="0"/>
              </a:rPr>
              <a:t>,</a:t>
            </a:r>
            <a:r>
              <a:rPr lang="en-US" sz="1700" baseline="32000" dirty="0" smtClean="0">
                <a:solidFill>
                  <a:srgbClr val="000000"/>
                </a:solidFill>
                <a:latin typeface="Gill Sans"/>
                <a:cs typeface="Gill Sans"/>
                <a:sym typeface="Gill Sans" pitchFamily="-109" charset="0"/>
              </a:rPr>
              <a:t> </a:t>
            </a:r>
            <a:r>
              <a:rPr lang="en-US" sz="1700" dirty="0" smtClean="0">
                <a:solidFill>
                  <a:srgbClr val="000000"/>
                </a:solidFill>
                <a:latin typeface="Gill Sans"/>
                <a:cs typeface="Gill Sans"/>
                <a:sym typeface="Gill Sans" pitchFamily="-109" charset="0"/>
              </a:rPr>
              <a:t>2020</a:t>
            </a:r>
            <a:endParaRPr lang="en-US" sz="1700" dirty="0">
              <a:solidFill>
                <a:srgbClr val="000000"/>
              </a:solidFill>
              <a:latin typeface="Gill Sans"/>
              <a:cs typeface="Gill Sans"/>
              <a:sym typeface="Gill Sans" pitchFamily="-109"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IGURE4_cras_rev"/>
          <p:cNvPicPr>
            <a:picLocks noChangeAspect="1" noChangeArrowheads="1"/>
          </p:cNvPicPr>
          <p:nvPr/>
        </p:nvPicPr>
        <p:blipFill>
          <a:blip r:embed="rId2"/>
          <a:srcRect/>
          <a:stretch>
            <a:fillRect/>
          </a:stretch>
        </p:blipFill>
        <p:spPr bwMode="auto">
          <a:xfrm>
            <a:off x="1905000" y="2374900"/>
            <a:ext cx="4876800" cy="4406900"/>
          </a:xfrm>
          <a:prstGeom prst="rect">
            <a:avLst/>
          </a:prstGeom>
          <a:noFill/>
          <a:ln w="9525">
            <a:noFill/>
            <a:miter lim="800000"/>
            <a:headEnd/>
            <a:tailEnd/>
          </a:ln>
        </p:spPr>
      </p:pic>
      <p:pic>
        <p:nvPicPr>
          <p:cNvPr id="9" name="Picture 1026" descr="contrast variation cat                                         00000002Zip 100                        AB89E6CB:"/>
          <p:cNvPicPr>
            <a:picLocks noChangeAspect="1" noChangeArrowheads="1"/>
          </p:cNvPicPr>
          <p:nvPr/>
        </p:nvPicPr>
        <p:blipFill>
          <a:blip r:embed="rId3"/>
          <a:srcRect/>
          <a:stretch>
            <a:fillRect/>
          </a:stretch>
        </p:blipFill>
        <p:spPr bwMode="auto">
          <a:xfrm>
            <a:off x="1066800" y="76200"/>
            <a:ext cx="6570663" cy="1971675"/>
          </a:xfrm>
          <a:prstGeom prst="rect">
            <a:avLst/>
          </a:prstGeom>
          <a:noFill/>
          <a:ln w="9525">
            <a:noFill/>
            <a:miter lim="800000"/>
            <a:headEnd/>
            <a:tailEnd/>
          </a:ln>
        </p:spPr>
      </p:pic>
    </p:spTree>
    <p:extLst>
      <p:ext uri="{BB962C8B-B14F-4D97-AF65-F5344CB8AC3E}">
        <p14:creationId xmlns:p14="http://schemas.microsoft.com/office/powerpoint/2010/main" val="1793103396"/>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3" name="Rectangle 1"/>
          <p:cNvSpPr>
            <a:spLocks noGrp="1" noChangeArrowheads="1"/>
          </p:cNvSpPr>
          <p:nvPr>
            <p:ph type="title"/>
          </p:nvPr>
        </p:nvSpPr>
        <p:spPr>
          <a:xfrm>
            <a:off x="258969" y="176150"/>
            <a:ext cx="8304609" cy="759023"/>
          </a:xfrm>
        </p:spPr>
        <p:txBody>
          <a:bodyPr/>
          <a:lstStyle/>
          <a:p>
            <a:pPr eaLnBrk="1" hangingPunct="1"/>
            <a:r>
              <a:rPr lang="en-US" sz="3400" dirty="0" smtClean="0"/>
              <a:t>Double Chopper set-up</a:t>
            </a:r>
          </a:p>
        </p:txBody>
      </p:sp>
      <p:sp>
        <p:nvSpPr>
          <p:cNvPr id="13" name="Rectangle 2"/>
          <p:cNvSpPr txBox="1">
            <a:spLocks noChangeArrowheads="1"/>
          </p:cNvSpPr>
          <p:nvPr/>
        </p:nvSpPr>
        <p:spPr bwMode="auto">
          <a:xfrm>
            <a:off x="152407" y="1098017"/>
            <a:ext cx="8563571" cy="565508"/>
          </a:xfrm>
          <a:prstGeom prst="rect">
            <a:avLst/>
          </a:prstGeom>
          <a:noFill/>
          <a:ln w="12700">
            <a:noFill/>
            <a:miter lim="800000"/>
            <a:headEnd/>
            <a:tailEnd/>
          </a:ln>
        </p:spPr>
        <p:txBody>
          <a:bodyPr vert="horz" wrap="square" lIns="35683" tIns="35683" rIns="35683" bIns="35683" numCol="1" anchor="ctr" anchorCtr="0" compatLnSpc="1">
            <a:prstTxWarp prst="textNoShape">
              <a:avLst/>
            </a:prstTxWarp>
          </a:bodyPr>
          <a:lstStyle/>
          <a:p>
            <a:pPr marL="622568" indent="-399444" defTabSz="914071" fontAlgn="base">
              <a:spcBef>
                <a:spcPts val="1687"/>
              </a:spcBef>
              <a:buSzPct val="99000"/>
              <a:defRPr/>
            </a:pPr>
            <a:r>
              <a:rPr lang="en-US" sz="2000" kern="0" dirty="0" smtClean="0">
                <a:sym typeface="Gill Sans" pitchFamily="-109" charset="0"/>
              </a:rPr>
              <a:t>Wavelength resolution depends on:</a:t>
            </a:r>
          </a:p>
        </p:txBody>
      </p:sp>
      <p:sp>
        <p:nvSpPr>
          <p:cNvPr id="11" name="Content Placeholder 10"/>
          <p:cNvSpPr>
            <a:spLocks noGrp="1"/>
          </p:cNvSpPr>
          <p:nvPr>
            <p:ph idx="1"/>
          </p:nvPr>
        </p:nvSpPr>
        <p:spPr>
          <a:xfrm>
            <a:off x="679759" y="1663525"/>
            <a:ext cx="7358063" cy="3676398"/>
          </a:xfrm>
        </p:spPr>
        <p:txBody>
          <a:bodyPr/>
          <a:lstStyle/>
          <a:p>
            <a:r>
              <a:rPr lang="en-US" sz="2000" dirty="0" smtClean="0"/>
              <a:t>Pulse length</a:t>
            </a:r>
          </a:p>
          <a:p>
            <a:r>
              <a:rPr lang="en-US" sz="2000" dirty="0" smtClean="0"/>
              <a:t>Chopper opening variation</a:t>
            </a:r>
          </a:p>
          <a:p>
            <a:r>
              <a:rPr lang="en-US" sz="2000" dirty="0" smtClean="0"/>
              <a:t>Beam width at chopper position</a:t>
            </a:r>
          </a:p>
          <a:p>
            <a:r>
              <a:rPr lang="en-US" sz="2000" dirty="0" smtClean="0"/>
              <a:t>Active detector width</a:t>
            </a:r>
          </a:p>
          <a:p>
            <a:r>
              <a:rPr lang="en-US" sz="2000" dirty="0" smtClean="0"/>
              <a:t>Time channel width</a:t>
            </a:r>
          </a:p>
          <a:p>
            <a:r>
              <a:rPr lang="en-US" sz="2000" dirty="0" smtClean="0"/>
              <a:t>Binning</a:t>
            </a:r>
            <a:endParaRPr lang="en-US" sz="2000" dirty="0"/>
          </a:p>
        </p:txBody>
      </p:sp>
      <p:pic>
        <p:nvPicPr>
          <p:cNvPr id="19" name="Picture 18" descr="latex-image-1.pdf"/>
          <p:cNvPicPr>
            <a:picLocks noChangeAspect="1"/>
          </p:cNvPicPr>
          <p:nvPr/>
        </p:nvPicPr>
        <p:blipFill>
          <a:blip r:embed="rId2"/>
          <a:stretch>
            <a:fillRect/>
          </a:stretch>
        </p:blipFill>
        <p:spPr>
          <a:xfrm>
            <a:off x="4879975" y="2978150"/>
            <a:ext cx="2755900" cy="495300"/>
          </a:xfrm>
          <a:prstGeom prst="rect">
            <a:avLst/>
          </a:prstGeom>
        </p:spPr>
      </p:pic>
      <p:pic>
        <p:nvPicPr>
          <p:cNvPr id="20" name="Picture 19" descr="latex-image-1.pdf"/>
          <p:cNvPicPr>
            <a:picLocks noChangeAspect="1"/>
          </p:cNvPicPr>
          <p:nvPr/>
        </p:nvPicPr>
        <p:blipFill>
          <a:blip r:embed="rId3"/>
          <a:stretch>
            <a:fillRect/>
          </a:stretch>
        </p:blipFill>
        <p:spPr>
          <a:xfrm>
            <a:off x="4400550" y="2431289"/>
            <a:ext cx="2971800" cy="495300"/>
          </a:xfrm>
          <a:prstGeom prst="rect">
            <a:avLst/>
          </a:prstGeom>
        </p:spPr>
      </p:pic>
      <p:pic>
        <p:nvPicPr>
          <p:cNvPr id="21" name="Picture 20" descr="latex-image-1.pdf"/>
          <p:cNvPicPr>
            <a:picLocks noChangeAspect="1"/>
          </p:cNvPicPr>
          <p:nvPr/>
        </p:nvPicPr>
        <p:blipFill>
          <a:blip r:embed="rId4"/>
          <a:stretch>
            <a:fillRect/>
          </a:stretch>
        </p:blipFill>
        <p:spPr>
          <a:xfrm>
            <a:off x="2938933" y="1935988"/>
            <a:ext cx="2692400" cy="495300"/>
          </a:xfrm>
          <a:prstGeom prst="rect">
            <a:avLst/>
          </a:prstGeom>
        </p:spPr>
      </p:pic>
      <p:sp>
        <p:nvSpPr>
          <p:cNvPr id="22" name="Rectangle 2"/>
          <p:cNvSpPr txBox="1">
            <a:spLocks noChangeArrowheads="1"/>
          </p:cNvSpPr>
          <p:nvPr/>
        </p:nvSpPr>
        <p:spPr bwMode="auto">
          <a:xfrm>
            <a:off x="5839180" y="1889633"/>
            <a:ext cx="2263075" cy="565508"/>
          </a:xfrm>
          <a:prstGeom prst="rect">
            <a:avLst/>
          </a:prstGeom>
          <a:noFill/>
          <a:ln w="12700">
            <a:noFill/>
            <a:miter lim="800000"/>
            <a:headEnd/>
            <a:tailEnd/>
          </a:ln>
        </p:spPr>
        <p:txBody>
          <a:bodyPr vert="horz" wrap="square" lIns="35683" tIns="35683" rIns="35683" bIns="35683" numCol="1" anchor="ctr" anchorCtr="0" compatLnSpc="1">
            <a:prstTxWarp prst="textNoShape">
              <a:avLst/>
            </a:prstTxWarp>
          </a:bodyPr>
          <a:lstStyle/>
          <a:p>
            <a:pPr marL="622568" indent="-399444" defTabSz="914071" fontAlgn="base">
              <a:spcBef>
                <a:spcPts val="1687"/>
              </a:spcBef>
              <a:buSzPct val="99000"/>
              <a:defRPr/>
            </a:pPr>
            <a:r>
              <a:rPr lang="en-US" sz="2000" kern="0" dirty="0" smtClean="0">
                <a:sym typeface="Gill Sans" pitchFamily="-109" charset="0"/>
              </a:rPr>
              <a:t>(for zero opening)</a:t>
            </a:r>
          </a:p>
        </p:txBody>
      </p:sp>
      <p:pic>
        <p:nvPicPr>
          <p:cNvPr id="24" name="Picture 23" descr="latex-image-1.pdf"/>
          <p:cNvPicPr>
            <a:picLocks noChangeAspect="1"/>
          </p:cNvPicPr>
          <p:nvPr/>
        </p:nvPicPr>
        <p:blipFill>
          <a:blip r:embed="rId5"/>
          <a:stretch>
            <a:fillRect/>
          </a:stretch>
        </p:blipFill>
        <p:spPr>
          <a:xfrm>
            <a:off x="3876140" y="3516568"/>
            <a:ext cx="2501900" cy="495300"/>
          </a:xfrm>
          <a:prstGeom prst="rect">
            <a:avLst/>
          </a:prstGeom>
        </p:spPr>
      </p:pic>
      <p:pic>
        <p:nvPicPr>
          <p:cNvPr id="25" name="Picture 24" descr="latex-image-1.pdf"/>
          <p:cNvPicPr>
            <a:picLocks noChangeAspect="1"/>
          </p:cNvPicPr>
          <p:nvPr/>
        </p:nvPicPr>
        <p:blipFill>
          <a:blip r:embed="rId6"/>
          <a:stretch>
            <a:fillRect/>
          </a:stretch>
        </p:blipFill>
        <p:spPr>
          <a:xfrm>
            <a:off x="618590" y="5885394"/>
            <a:ext cx="6515100" cy="558800"/>
          </a:xfrm>
          <a:prstGeom prst="rect">
            <a:avLst/>
          </a:prstGeom>
        </p:spPr>
      </p:pic>
      <p:pic>
        <p:nvPicPr>
          <p:cNvPr id="27" name="Picture 26" descr="latex-image-1.pdf"/>
          <p:cNvPicPr>
            <a:picLocks noChangeAspect="1"/>
          </p:cNvPicPr>
          <p:nvPr/>
        </p:nvPicPr>
        <p:blipFill>
          <a:blip r:embed="rId7"/>
          <a:stretch>
            <a:fillRect/>
          </a:stretch>
        </p:blipFill>
        <p:spPr>
          <a:xfrm>
            <a:off x="3828750" y="4199322"/>
            <a:ext cx="1663700" cy="228600"/>
          </a:xfrm>
          <a:prstGeom prst="rect">
            <a:avLst/>
          </a:prstGeom>
        </p:spPr>
      </p:pic>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2" name="Rectangle 1"/>
          <p:cNvSpPr>
            <a:spLocks noGrp="1" noChangeArrowheads="1"/>
          </p:cNvSpPr>
          <p:nvPr>
            <p:ph type="title"/>
          </p:nvPr>
        </p:nvSpPr>
        <p:spPr>
          <a:xfrm>
            <a:off x="-17859" y="2455664"/>
            <a:ext cx="9170789" cy="1937742"/>
          </a:xfrm>
        </p:spPr>
        <p:txBody>
          <a:bodyPr/>
          <a:lstStyle/>
          <a:p>
            <a:pPr eaLnBrk="1" hangingPunct="1"/>
            <a:r>
              <a:rPr lang="en-US" sz="5000" dirty="0"/>
              <a:t>5</a:t>
            </a:r>
            <a:r>
              <a:rPr lang="en-US" sz="5000" dirty="0" smtClean="0"/>
              <a:t>. NR Data Analysis</a:t>
            </a:r>
            <a:endParaRPr lang="en-US" sz="5000" dirty="0"/>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76200" y="1200150"/>
            <a:ext cx="8991600" cy="5048250"/>
          </a:xfrm>
          <a:prstGeom prst="rect">
            <a:avLst/>
          </a:prstGeom>
          <a:noFill/>
          <a:ln w="9525">
            <a:noFill/>
            <a:miter lim="800000"/>
            <a:headEnd/>
            <a:tailEnd/>
          </a:ln>
        </p:spPr>
        <p:txBody>
          <a:bodyPr>
            <a:prstTxWarp prst="textNoShape">
              <a:avLst/>
            </a:prstTxWarp>
            <a:spAutoFit/>
          </a:bodyPr>
          <a:lstStyle/>
          <a:p>
            <a:r>
              <a:rPr lang="en-US" sz="3600" dirty="0">
                <a:solidFill>
                  <a:srgbClr val="FF0000"/>
                </a:solidFill>
                <a:latin typeface="Century Gothic" pitchFamily="-112" charset="0"/>
                <a:ea typeface="Century Gothic" pitchFamily="-112" charset="0"/>
                <a:cs typeface="Century Gothic" pitchFamily="-112" charset="0"/>
              </a:rPr>
              <a:t>Planning a Reflectivity Measurement</a:t>
            </a:r>
            <a:r>
              <a:rPr lang="en-US" b="1" dirty="0">
                <a:solidFill>
                  <a:srgbClr val="336699"/>
                </a:solidFill>
                <a:latin typeface="Century Gothic" pitchFamily="-112" charset="0"/>
                <a:ea typeface="Century Gothic" pitchFamily="-112" charset="0"/>
                <a:cs typeface="Century Gothic" pitchFamily="-112" charset="0"/>
              </a:rPr>
              <a:t> </a:t>
            </a:r>
          </a:p>
          <a:p>
            <a:endParaRPr lang="en-US" dirty="0">
              <a:solidFill>
                <a:srgbClr val="000000"/>
              </a:solidFill>
              <a:latin typeface="Century Gothic" pitchFamily="-112" charset="0"/>
              <a:ea typeface="Century Gothic" pitchFamily="-112" charset="0"/>
              <a:cs typeface="Century Gothic" pitchFamily="-112" charset="0"/>
            </a:endParaRPr>
          </a:p>
          <a:p>
            <a:r>
              <a:rPr lang="en-US" dirty="0">
                <a:solidFill>
                  <a:srgbClr val="000000"/>
                </a:solidFill>
                <a:latin typeface="Century Gothic" pitchFamily="-112" charset="0"/>
                <a:ea typeface="Century Gothic" pitchFamily="-112" charset="0"/>
                <a:cs typeface="Century Gothic" pitchFamily="-112" charset="0"/>
              </a:rPr>
              <a:t>• Simulation of reflectivity profiles is essential</a:t>
            </a:r>
            <a:r>
              <a:rPr lang="en-US" sz="1200" dirty="0">
                <a:solidFill>
                  <a:srgbClr val="000000"/>
                </a:solidFill>
                <a:latin typeface="Century Gothic" pitchFamily="-112" charset="0"/>
                <a:ea typeface="Century Gothic" pitchFamily="-112" charset="0"/>
                <a:cs typeface="Century Gothic" pitchFamily="-112" charset="0"/>
              </a:rPr>
              <a:t> </a:t>
            </a:r>
          </a:p>
          <a:p>
            <a:r>
              <a:rPr lang="en-US" sz="2000" dirty="0">
                <a:solidFill>
                  <a:srgbClr val="000000"/>
                </a:solidFill>
                <a:latin typeface="Century Gothic" pitchFamily="-112" charset="0"/>
                <a:ea typeface="Century Gothic" pitchFamily="-112" charset="0"/>
                <a:cs typeface="Century Gothic" pitchFamily="-112" charset="0"/>
              </a:rPr>
              <a:t>– Can you see the effect you want to see? </a:t>
            </a:r>
          </a:p>
          <a:p>
            <a:r>
              <a:rPr lang="en-US" sz="2000" dirty="0">
                <a:solidFill>
                  <a:srgbClr val="000000"/>
                </a:solidFill>
                <a:latin typeface="Century Gothic" pitchFamily="-112" charset="0"/>
                <a:ea typeface="Century Gothic" pitchFamily="-112" charset="0"/>
                <a:cs typeface="Century Gothic" pitchFamily="-112" charset="0"/>
              </a:rPr>
              <a:t>– What is the best substrate?  Which materials should be </a:t>
            </a:r>
            <a:r>
              <a:rPr lang="en-US" sz="2000" dirty="0" err="1">
                <a:solidFill>
                  <a:srgbClr val="000000"/>
                </a:solidFill>
                <a:latin typeface="Century Gothic" pitchFamily="-112" charset="0"/>
                <a:ea typeface="Century Gothic" pitchFamily="-112" charset="0"/>
                <a:cs typeface="Century Gothic" pitchFamily="-112" charset="0"/>
              </a:rPr>
              <a:t>deuterated</a:t>
            </a:r>
            <a:r>
              <a:rPr lang="en-US" sz="2000" dirty="0">
                <a:solidFill>
                  <a:srgbClr val="000000"/>
                </a:solidFill>
                <a:latin typeface="Century Gothic" pitchFamily="-112" charset="0"/>
                <a:ea typeface="Century Gothic" pitchFamily="-112" charset="0"/>
                <a:cs typeface="Century Gothic" pitchFamily="-112" charset="0"/>
              </a:rPr>
              <a:t>?</a:t>
            </a:r>
            <a:r>
              <a:rPr lang="en-US" sz="1200" dirty="0">
                <a:solidFill>
                  <a:srgbClr val="000000"/>
                </a:solidFill>
                <a:latin typeface="Century Gothic" pitchFamily="-112" charset="0"/>
                <a:ea typeface="Century Gothic" pitchFamily="-112" charset="0"/>
                <a:cs typeface="Century Gothic" pitchFamily="-112" charset="0"/>
              </a:rPr>
              <a:t> </a:t>
            </a:r>
          </a:p>
          <a:p>
            <a:endParaRPr lang="en-US" sz="1200" dirty="0">
              <a:solidFill>
                <a:srgbClr val="336699"/>
              </a:solidFill>
              <a:latin typeface="Century Gothic" pitchFamily="-112" charset="0"/>
              <a:ea typeface="Century Gothic" pitchFamily="-112" charset="0"/>
              <a:cs typeface="Century Gothic" pitchFamily="-112" charset="0"/>
            </a:endParaRPr>
          </a:p>
          <a:p>
            <a:r>
              <a:rPr lang="en-US" dirty="0">
                <a:solidFill>
                  <a:srgbClr val="FF0000"/>
                </a:solidFill>
                <a:latin typeface="Century Gothic" pitchFamily="-112" charset="0"/>
                <a:ea typeface="Century Gothic" pitchFamily="-112" charset="0"/>
                <a:cs typeface="Century Gothic" pitchFamily="-112" charset="0"/>
              </a:rPr>
              <a:t>• If your sample involves free liquid surface you will need to use a </a:t>
            </a:r>
            <a:r>
              <a:rPr lang="en-US" dirty="0" err="1">
                <a:solidFill>
                  <a:srgbClr val="FF0000"/>
                </a:solidFill>
                <a:latin typeface="Century Gothic" pitchFamily="-112" charset="0"/>
                <a:ea typeface="Century Gothic" pitchFamily="-112" charset="0"/>
                <a:cs typeface="Century Gothic" pitchFamily="-112" charset="0"/>
              </a:rPr>
              <a:t>reflectometer</a:t>
            </a:r>
            <a:r>
              <a:rPr lang="en-US" dirty="0">
                <a:solidFill>
                  <a:srgbClr val="FF0000"/>
                </a:solidFill>
                <a:latin typeface="Century Gothic" pitchFamily="-112" charset="0"/>
                <a:ea typeface="Century Gothic" pitchFamily="-112" charset="0"/>
                <a:cs typeface="Century Gothic" pitchFamily="-112" charset="0"/>
              </a:rPr>
              <a:t> with a vertical scattering plane</a:t>
            </a:r>
            <a:endParaRPr lang="en-US" dirty="0">
              <a:solidFill>
                <a:srgbClr val="336699"/>
              </a:solidFill>
              <a:latin typeface="Century Gothic" pitchFamily="-112" charset="0"/>
              <a:ea typeface="Century Gothic" pitchFamily="-112" charset="0"/>
              <a:cs typeface="Century Gothic" pitchFamily="-112" charset="0"/>
            </a:endParaRPr>
          </a:p>
          <a:p>
            <a:endParaRPr lang="en-US" dirty="0">
              <a:solidFill>
                <a:srgbClr val="000000"/>
              </a:solidFill>
              <a:latin typeface="Century Gothic" pitchFamily="-112" charset="0"/>
              <a:ea typeface="Century Gothic" pitchFamily="-112" charset="0"/>
              <a:cs typeface="Century Gothic" pitchFamily="-112" charset="0"/>
            </a:endParaRPr>
          </a:p>
          <a:p>
            <a:pPr>
              <a:buFontTx/>
              <a:buChar char="•"/>
            </a:pPr>
            <a:r>
              <a:rPr lang="en-US" dirty="0">
                <a:solidFill>
                  <a:srgbClr val="000000"/>
                </a:solidFill>
                <a:latin typeface="Century Gothic" pitchFamily="-112" charset="0"/>
                <a:ea typeface="Century Gothic" pitchFamily="-112" charset="0"/>
                <a:cs typeface="Century Gothic" pitchFamily="-112" charset="0"/>
              </a:rPr>
              <a:t>If you want to follow a changes with time (kinetics) better to use a time-of-flight instrument. </a:t>
            </a:r>
          </a:p>
          <a:p>
            <a:endParaRPr lang="en-US" dirty="0">
              <a:solidFill>
                <a:srgbClr val="336699"/>
              </a:solidFill>
              <a:latin typeface="Century Gothic" pitchFamily="-112" charset="0"/>
              <a:ea typeface="Century Gothic" pitchFamily="-112" charset="0"/>
              <a:cs typeface="Century Gothic" pitchFamily="-112" charset="0"/>
            </a:endParaRPr>
          </a:p>
          <a:p>
            <a:r>
              <a:rPr lang="en-US" dirty="0">
                <a:solidFill>
                  <a:srgbClr val="FF0000"/>
                </a:solidFill>
                <a:latin typeface="Century Gothic" pitchFamily="-112" charset="0"/>
                <a:ea typeface="Century Gothic" pitchFamily="-112" charset="0"/>
                <a:cs typeface="Century Gothic" pitchFamily="-112" charset="0"/>
              </a:rPr>
              <a:t>• Preparing good (i.e. low surface roughness) samples is key</a:t>
            </a:r>
            <a:r>
              <a:rPr lang="en-US" sz="1200" dirty="0">
                <a:solidFill>
                  <a:srgbClr val="FF0000"/>
                </a:solidFill>
                <a:latin typeface="Century Gothic" pitchFamily="-112" charset="0"/>
                <a:ea typeface="Century Gothic" pitchFamily="-112" charset="0"/>
                <a:cs typeface="Century Gothic" pitchFamily="-112" charset="0"/>
              </a:rPr>
              <a:t> </a:t>
            </a:r>
          </a:p>
          <a:p>
            <a:r>
              <a:rPr lang="en-US" sz="2000" dirty="0">
                <a:solidFill>
                  <a:srgbClr val="FF0000"/>
                </a:solidFill>
                <a:latin typeface="Century Gothic" pitchFamily="-112" charset="0"/>
                <a:ea typeface="Century Gothic" pitchFamily="-112" charset="0"/>
                <a:cs typeface="Century Gothic" pitchFamily="-112" charset="0"/>
              </a:rPr>
              <a:t>– Beware of large islands</a:t>
            </a:r>
            <a:r>
              <a:rPr lang="en-US" sz="1200" dirty="0">
                <a:solidFill>
                  <a:srgbClr val="336699"/>
                </a:solidFill>
                <a:latin typeface="Century Gothic" pitchFamily="-112" charset="0"/>
                <a:ea typeface="Century Gothic" pitchFamily="-112" charset="0"/>
                <a:cs typeface="Century Gothic" pitchFamily="-112" charset="0"/>
              </a:rPr>
              <a:t> </a:t>
            </a:r>
            <a:endParaRPr lang="en-US" sz="1200" dirty="0">
              <a:solidFill>
                <a:srgbClr val="000000"/>
              </a:solidFill>
              <a:latin typeface="Century Gothic" pitchFamily="-112" charset="0"/>
              <a:ea typeface="Century Gothic" pitchFamily="-112" charset="0"/>
              <a:cs typeface="Century Gothic" pitchFamily="-112" charset="0"/>
            </a:endParaRPr>
          </a:p>
          <a:p>
            <a:endParaRPr lang="en-US" sz="1200" dirty="0">
              <a:solidFill>
                <a:srgbClr val="000000"/>
              </a:solidFill>
              <a:latin typeface="Century Gothic" pitchFamily="-112" charset="0"/>
              <a:ea typeface="Century Gothic" pitchFamily="-112" charset="0"/>
              <a:cs typeface="Century Gothic" pitchFamily="-112" charset="0"/>
            </a:endParaRPr>
          </a:p>
          <a:p>
            <a:r>
              <a:rPr lang="en-US" dirty="0">
                <a:solidFill>
                  <a:srgbClr val="000000"/>
                </a:solidFill>
                <a:latin typeface="Century Gothic" pitchFamily="-112" charset="0"/>
                <a:ea typeface="Century Gothic" pitchFamily="-112" charset="0"/>
                <a:cs typeface="Century Gothic" pitchFamily="-112" charset="0"/>
              </a:rPr>
              <a:t>• Layer thicknesses between 10 Å and 5000 Å</a:t>
            </a:r>
            <a:r>
              <a:rPr lang="en-US" sz="1200" dirty="0">
                <a:solidFill>
                  <a:srgbClr val="000000"/>
                </a:solidFill>
                <a:latin typeface="Century Gothic" pitchFamily="-112" charset="0"/>
                <a:ea typeface="Century Gothic" pitchFamily="-112" charset="0"/>
                <a:cs typeface="Century Gothic" pitchFamily="-112" charset="0"/>
              </a:rPr>
              <a:t> </a:t>
            </a:r>
            <a:endParaRPr lang="en-US" sz="2000" dirty="0">
              <a:solidFill>
                <a:srgbClr val="000000"/>
              </a:solidFill>
              <a:latin typeface="Century Gothic" pitchFamily="-112" charset="0"/>
              <a:ea typeface="Century Gothic" pitchFamily="-112" charset="0"/>
              <a:cs typeface="Century Gothic" pitchFamily="-112" charset="0"/>
            </a:endParaRPr>
          </a:p>
          <a:p>
            <a:r>
              <a:rPr lang="en-US" sz="2000" dirty="0">
                <a:solidFill>
                  <a:srgbClr val="000000"/>
                </a:solidFill>
                <a:latin typeface="Century Gothic" pitchFamily="-112" charset="0"/>
                <a:ea typeface="Century Gothic" pitchFamily="-112" charset="0"/>
                <a:cs typeface="Century Gothic" pitchFamily="-112" charset="0"/>
              </a:rPr>
              <a:t>– But don’t mix extremes of thickness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dissolv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dissolv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dissolv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dissolve">
                                      <p:cBhvr>
                                        <p:cTn id="32" dur="500"/>
                                        <p:tgtEl>
                                          <p:spTgt spid="4">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animEffect transition="in" filter="dissolve">
                                      <p:cBhvr>
                                        <p:cTn id="37" dur="500"/>
                                        <p:tgtEl>
                                          <p:spTgt spid="4">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
                                            <p:txEl>
                                              <p:pRg st="11" end="11"/>
                                            </p:txEl>
                                          </p:spTgt>
                                        </p:tgtEl>
                                        <p:attrNameLst>
                                          <p:attrName>style.visibility</p:attrName>
                                        </p:attrNameLst>
                                      </p:cBhvr>
                                      <p:to>
                                        <p:strVal val="visible"/>
                                      </p:to>
                                    </p:set>
                                    <p:animEffect transition="in" filter="dissolve">
                                      <p:cBhvr>
                                        <p:cTn id="42" dur="500"/>
                                        <p:tgtEl>
                                          <p:spTgt spid="4">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
                                            <p:txEl>
                                              <p:pRg st="13" end="13"/>
                                            </p:txEl>
                                          </p:spTgt>
                                        </p:tgtEl>
                                        <p:attrNameLst>
                                          <p:attrName>style.visibility</p:attrName>
                                        </p:attrNameLst>
                                      </p:cBhvr>
                                      <p:to>
                                        <p:strVal val="visible"/>
                                      </p:to>
                                    </p:set>
                                    <p:animEffect transition="in" filter="dissolve">
                                      <p:cBhvr>
                                        <p:cTn id="47" dur="500"/>
                                        <p:tgtEl>
                                          <p:spTgt spid="4">
                                            <p:txEl>
                                              <p:pRg st="13" end="1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
                                            <p:txEl>
                                              <p:pRg st="14" end="14"/>
                                            </p:txEl>
                                          </p:spTgt>
                                        </p:tgtEl>
                                        <p:attrNameLst>
                                          <p:attrName>style.visibility</p:attrName>
                                        </p:attrNameLst>
                                      </p:cBhvr>
                                      <p:to>
                                        <p:strVal val="visible"/>
                                      </p:to>
                                    </p:set>
                                    <p:animEffect transition="in" filter="dissolve">
                                      <p:cBhvr>
                                        <p:cTn id="52" dur="500"/>
                                        <p:tgtEl>
                                          <p:spTgt spid="4">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3" name="Rectangle 1"/>
          <p:cNvSpPr>
            <a:spLocks noGrp="1" noChangeArrowheads="1"/>
          </p:cNvSpPr>
          <p:nvPr>
            <p:ph type="title"/>
          </p:nvPr>
        </p:nvSpPr>
        <p:spPr>
          <a:xfrm>
            <a:off x="258969" y="176150"/>
            <a:ext cx="8304609" cy="759023"/>
          </a:xfrm>
        </p:spPr>
        <p:txBody>
          <a:bodyPr/>
          <a:lstStyle/>
          <a:p>
            <a:pPr eaLnBrk="1" hangingPunct="1"/>
            <a:r>
              <a:rPr lang="en-US" sz="3400" dirty="0" smtClean="0"/>
              <a:t>Data Analysis</a:t>
            </a:r>
          </a:p>
        </p:txBody>
      </p:sp>
      <p:sp>
        <p:nvSpPr>
          <p:cNvPr id="4" name="Rectangle 3"/>
          <p:cNvSpPr>
            <a:spLocks noChangeArrowheads="1"/>
          </p:cNvSpPr>
          <p:nvPr/>
        </p:nvSpPr>
        <p:spPr bwMode="auto">
          <a:xfrm>
            <a:off x="381000" y="935173"/>
            <a:ext cx="8382000" cy="2195473"/>
          </a:xfrm>
          <a:prstGeom prst="rect">
            <a:avLst/>
          </a:prstGeom>
          <a:noFill/>
          <a:ln w="9525">
            <a:noFill/>
            <a:miter lim="800000"/>
            <a:headEnd/>
            <a:tailEnd/>
          </a:ln>
        </p:spPr>
        <p:txBody>
          <a:bodyPr>
            <a:prstTxWarp prst="textNoShape">
              <a:avLst/>
            </a:prstTxWarp>
            <a:spAutoFit/>
          </a:bodyPr>
          <a:lstStyle/>
          <a:p>
            <a:pPr defTabSz="457035">
              <a:spcBef>
                <a:spcPts val="500"/>
              </a:spcBef>
              <a:spcAft>
                <a:spcPts val="500"/>
              </a:spcAft>
            </a:pPr>
            <a:r>
              <a:rPr lang="en-GB" sz="2400" dirty="0">
                <a:solidFill>
                  <a:srgbClr val="000000"/>
                </a:solidFill>
                <a:ea typeface="Century Gothic" pitchFamily="-112" charset="0"/>
                <a:cs typeface="Century Gothic" pitchFamily="-112" charset="0"/>
              </a:rPr>
              <a:t>Routine analysis of reflectivity data would </a:t>
            </a:r>
            <a:r>
              <a:rPr lang="en-GB" sz="2400" dirty="0">
                <a:solidFill>
                  <a:srgbClr val="FF0000"/>
                </a:solidFill>
                <a:ea typeface="Century Gothic" pitchFamily="-112" charset="0"/>
                <a:cs typeface="Century Gothic" pitchFamily="-112" charset="0"/>
              </a:rPr>
              <a:t>ideally</a:t>
            </a:r>
            <a:r>
              <a:rPr lang="en-GB" sz="2400" dirty="0">
                <a:solidFill>
                  <a:srgbClr val="000000"/>
                </a:solidFill>
                <a:ea typeface="Century Gothic" pitchFamily="-112" charset="0"/>
                <a:cs typeface="Century Gothic" pitchFamily="-112" charset="0"/>
              </a:rPr>
              <a:t> be solved by </a:t>
            </a:r>
            <a:r>
              <a:rPr lang="en-GB" sz="2400" dirty="0">
                <a:solidFill>
                  <a:srgbClr val="FF0000"/>
                </a:solidFill>
                <a:ea typeface="Century Gothic" pitchFamily="-112" charset="0"/>
                <a:cs typeface="Century Gothic" pitchFamily="-112" charset="0"/>
              </a:rPr>
              <a:t>direct </a:t>
            </a:r>
            <a:r>
              <a:rPr lang="en-GB" sz="2400" dirty="0">
                <a:solidFill>
                  <a:srgbClr val="000000"/>
                </a:solidFill>
                <a:ea typeface="Century Gothic" pitchFamily="-112" charset="0"/>
                <a:cs typeface="Century Gothic" pitchFamily="-112" charset="0"/>
              </a:rPr>
              <a:t>inversion of experimental data into either scattering length density,</a:t>
            </a:r>
            <a:r>
              <a:rPr lang="en-GB" sz="2400" i="1" dirty="0">
                <a:solidFill>
                  <a:srgbClr val="000000"/>
                </a:solidFill>
                <a:ea typeface="Century Gothic" pitchFamily="-112" charset="0"/>
                <a:cs typeface="Century Gothic" pitchFamily="-112" charset="0"/>
              </a:rPr>
              <a:t> </a:t>
            </a:r>
            <a:r>
              <a:rPr lang="en-GB" sz="2400" i="1" dirty="0" err="1">
                <a:solidFill>
                  <a:srgbClr val="000000"/>
                </a:solidFill>
                <a:ea typeface="Century Gothic" pitchFamily="-112" charset="0"/>
                <a:cs typeface="Century Gothic" pitchFamily="-112" charset="0"/>
              </a:rPr>
              <a:t>Nb(z</a:t>
            </a:r>
            <a:r>
              <a:rPr lang="en-GB" sz="2400" i="1" dirty="0">
                <a:solidFill>
                  <a:srgbClr val="000000"/>
                </a:solidFill>
                <a:ea typeface="Century Gothic" pitchFamily="-112" charset="0"/>
                <a:cs typeface="Century Gothic" pitchFamily="-112" charset="0"/>
              </a:rPr>
              <a:t>)</a:t>
            </a:r>
            <a:r>
              <a:rPr lang="en-GB" sz="2400" dirty="0">
                <a:solidFill>
                  <a:srgbClr val="000000"/>
                </a:solidFill>
                <a:ea typeface="Century Gothic" pitchFamily="-112" charset="0"/>
                <a:cs typeface="Century Gothic" pitchFamily="-112" charset="0"/>
              </a:rPr>
              <a:t>, or even volume fraction, </a:t>
            </a:r>
            <a:r>
              <a:rPr lang="en-GB" sz="2400" dirty="0" err="1">
                <a:solidFill>
                  <a:srgbClr val="000000"/>
                </a:solidFill>
                <a:ea typeface="Century Gothic" pitchFamily="-112" charset="0"/>
                <a:cs typeface="Century Gothic" pitchFamily="-112" charset="0"/>
              </a:rPr>
              <a:t>f(</a:t>
            </a:r>
            <a:r>
              <a:rPr lang="en-GB" sz="2400" i="1" dirty="0" err="1">
                <a:solidFill>
                  <a:srgbClr val="000000"/>
                </a:solidFill>
                <a:ea typeface="Century Gothic" pitchFamily="-112" charset="0"/>
                <a:cs typeface="Century Gothic" pitchFamily="-112" charset="0"/>
              </a:rPr>
              <a:t>z</a:t>
            </a:r>
            <a:r>
              <a:rPr lang="en-GB" sz="2400" dirty="0">
                <a:solidFill>
                  <a:srgbClr val="000000"/>
                </a:solidFill>
                <a:ea typeface="Century Gothic" pitchFamily="-112" charset="0"/>
                <a:cs typeface="Century Gothic" pitchFamily="-112" charset="0"/>
              </a:rPr>
              <a:t>), profiles.</a:t>
            </a:r>
          </a:p>
          <a:p>
            <a:pPr defTabSz="457035">
              <a:spcBef>
                <a:spcPts val="500"/>
              </a:spcBef>
              <a:spcAft>
                <a:spcPts val="500"/>
              </a:spcAft>
            </a:pPr>
            <a:endParaRPr lang="en-GB" sz="2400" dirty="0">
              <a:solidFill>
                <a:srgbClr val="000000"/>
              </a:solidFill>
              <a:ea typeface="Century Gothic" pitchFamily="-112" charset="0"/>
              <a:cs typeface="Century Gothic" pitchFamily="-112" charset="0"/>
            </a:endParaRPr>
          </a:p>
          <a:p>
            <a:pPr defTabSz="457035">
              <a:spcBef>
                <a:spcPts val="500"/>
              </a:spcBef>
              <a:spcAft>
                <a:spcPts val="500"/>
              </a:spcAft>
            </a:pPr>
            <a:r>
              <a:rPr lang="en-GB" sz="2400" i="1" dirty="0">
                <a:solidFill>
                  <a:srgbClr val="000000"/>
                </a:solidFill>
                <a:ea typeface="Century Gothic" pitchFamily="-112" charset="0"/>
                <a:cs typeface="Century Gothic" pitchFamily="-112" charset="0"/>
              </a:rPr>
              <a:t>Generally, this </a:t>
            </a:r>
            <a:r>
              <a:rPr lang="en-GB" sz="2400" i="1" dirty="0">
                <a:solidFill>
                  <a:srgbClr val="FF0000"/>
                </a:solidFill>
                <a:ea typeface="Century Gothic" pitchFamily="-112" charset="0"/>
                <a:cs typeface="Century Gothic" pitchFamily="-112" charset="0"/>
              </a:rPr>
              <a:t>cannot be achieved</a:t>
            </a:r>
            <a:r>
              <a:rPr lang="en-GB" sz="2400" i="1" dirty="0">
                <a:solidFill>
                  <a:srgbClr val="000000"/>
                </a:solidFill>
                <a:ea typeface="Century Gothic" pitchFamily="-112" charset="0"/>
                <a:cs typeface="Century Gothic" pitchFamily="-112" charset="0"/>
              </a:rPr>
              <a:t> due to the loss of phase information.</a:t>
            </a:r>
          </a:p>
        </p:txBody>
      </p:sp>
      <p:sp>
        <p:nvSpPr>
          <p:cNvPr id="5" name="Rectangle 3"/>
          <p:cNvSpPr txBox="1">
            <a:spLocks noChangeArrowheads="1"/>
          </p:cNvSpPr>
          <p:nvPr/>
        </p:nvSpPr>
        <p:spPr bwMode="auto">
          <a:xfrm>
            <a:off x="685800" y="4609379"/>
            <a:ext cx="7772400" cy="2248621"/>
          </a:xfrm>
          <a:prstGeom prst="rect">
            <a:avLst/>
          </a:prstGeom>
          <a:noFill/>
          <a:ln w="9525">
            <a:noFill/>
            <a:miter lim="800000"/>
            <a:headEnd/>
            <a:tailEnd/>
          </a:ln>
        </p:spPr>
        <p:txBody>
          <a:bodyPr>
            <a:prstTxWarp prst="textNoShape">
              <a:avLst/>
            </a:prstTxWarp>
          </a:bodyPr>
          <a:lstStyle/>
          <a:p>
            <a:pPr marL="273050" indent="-273050" defTabSz="457035">
              <a:spcBef>
                <a:spcPct val="20000"/>
              </a:spcBef>
              <a:buClr>
                <a:srgbClr val="FFFFFF"/>
              </a:buClr>
              <a:buSzPct val="95000"/>
              <a:buFont typeface="Wingdings 2" pitchFamily="-112" charset="2"/>
              <a:buChar char=""/>
            </a:pPr>
            <a:r>
              <a:rPr lang="en-GB" sz="2400" dirty="0">
                <a:solidFill>
                  <a:srgbClr val="000000"/>
                </a:solidFill>
                <a:ea typeface="Verdana" pitchFamily="-112" charset="0"/>
                <a:cs typeface="Verdana" pitchFamily="-112" charset="0"/>
              </a:rPr>
              <a:t>More than one model of </a:t>
            </a:r>
            <a:r>
              <a:rPr lang="en-GB" sz="2400" dirty="0" err="1">
                <a:solidFill>
                  <a:srgbClr val="000000"/>
                </a:solidFill>
                <a:ea typeface="Verdana" pitchFamily="-112" charset="0"/>
                <a:cs typeface="Verdana" pitchFamily="-112" charset="0"/>
                <a:sym typeface="Symbol" pitchFamily="-112" charset="2"/>
              </a:rPr>
              <a:t>N</a:t>
            </a:r>
            <a:r>
              <a:rPr lang="en-GB" sz="2400" baseline="-25000" dirty="0" err="1">
                <a:solidFill>
                  <a:srgbClr val="000000"/>
                </a:solidFill>
                <a:ea typeface="Verdana" pitchFamily="-112" charset="0"/>
                <a:cs typeface="Verdana" pitchFamily="-112" charset="0"/>
                <a:sym typeface="Symbol" pitchFamily="-112" charset="2"/>
              </a:rPr>
              <a:t>b</a:t>
            </a:r>
            <a:r>
              <a:rPr lang="en-GB" sz="2400" dirty="0" err="1">
                <a:solidFill>
                  <a:srgbClr val="000000"/>
                </a:solidFill>
                <a:ea typeface="Verdana" pitchFamily="-112" charset="0"/>
                <a:cs typeface="Verdana" pitchFamily="-112" charset="0"/>
              </a:rPr>
              <a:t>(z</a:t>
            </a:r>
            <a:r>
              <a:rPr lang="en-GB" sz="2400" dirty="0">
                <a:solidFill>
                  <a:srgbClr val="000000"/>
                </a:solidFill>
                <a:ea typeface="Verdana" pitchFamily="-112" charset="0"/>
                <a:cs typeface="Verdana" pitchFamily="-112" charset="0"/>
              </a:rPr>
              <a:t>) may give the same reflectivity profile – phase information is lost</a:t>
            </a:r>
          </a:p>
          <a:p>
            <a:pPr marL="273050" indent="-273050" defTabSz="457035">
              <a:spcBef>
                <a:spcPct val="20000"/>
              </a:spcBef>
              <a:buClr>
                <a:srgbClr val="FFFFFF"/>
              </a:buClr>
              <a:buSzPct val="95000"/>
              <a:buFont typeface="Wingdings 2" pitchFamily="-112" charset="2"/>
              <a:buChar char=""/>
            </a:pPr>
            <a:r>
              <a:rPr lang="en-GB" sz="2400" dirty="0">
                <a:solidFill>
                  <a:srgbClr val="FF0033"/>
                </a:solidFill>
                <a:ea typeface="Verdana" pitchFamily="-112" charset="0"/>
                <a:cs typeface="Verdana" pitchFamily="-112" charset="0"/>
              </a:rPr>
              <a:t>Measurement with multiple ‘contrasts’ normally resolves ambiguity</a:t>
            </a:r>
            <a:endParaRPr lang="en-GB" sz="2400" dirty="0">
              <a:solidFill>
                <a:srgbClr val="000000"/>
              </a:solidFill>
              <a:ea typeface="Verdana" pitchFamily="-112" charset="0"/>
              <a:cs typeface="Verdana" pitchFamily="-112" charset="0"/>
            </a:endParaRPr>
          </a:p>
          <a:p>
            <a:pPr marL="273050" indent="-273050" defTabSz="457035">
              <a:spcBef>
                <a:spcPct val="20000"/>
              </a:spcBef>
              <a:buClr>
                <a:srgbClr val="FFFFFF"/>
              </a:buClr>
              <a:buSzPct val="95000"/>
              <a:buFont typeface="Wingdings 2" pitchFamily="-112" charset="2"/>
              <a:buChar char=""/>
            </a:pPr>
            <a:r>
              <a:rPr lang="en-GB" sz="2400" dirty="0">
                <a:solidFill>
                  <a:srgbClr val="000000"/>
                </a:solidFill>
                <a:ea typeface="Verdana" pitchFamily="-112" charset="0"/>
                <a:cs typeface="Verdana" pitchFamily="-112" charset="0"/>
              </a:rPr>
              <a:t>Physical knowledge of system may define a unique model</a:t>
            </a:r>
          </a:p>
        </p:txBody>
      </p:sp>
      <p:sp>
        <p:nvSpPr>
          <p:cNvPr id="6" name="Rectangle 1"/>
          <p:cNvSpPr txBox="1">
            <a:spLocks noChangeArrowheads="1"/>
          </p:cNvSpPr>
          <p:nvPr/>
        </p:nvSpPr>
        <p:spPr bwMode="auto">
          <a:xfrm>
            <a:off x="258969" y="3850356"/>
            <a:ext cx="8304609" cy="759023"/>
          </a:xfrm>
          <a:prstGeom prst="rect">
            <a:avLst/>
          </a:prstGeom>
          <a:noFill/>
          <a:ln w="12700">
            <a:noFill/>
            <a:miter lim="800000"/>
            <a:headEnd/>
            <a:tailEnd/>
          </a:ln>
        </p:spPr>
        <p:txBody>
          <a:bodyPr vert="horz" wrap="square" lIns="35683" tIns="35683" rIns="35683" bIns="35683" numCol="1" anchor="ctr" anchorCtr="0" compatLnSpc="1">
            <a:prstTxWarp prst="textNoShape">
              <a:avLst/>
            </a:prstTxWarp>
          </a:bodyPr>
          <a:lstStyle/>
          <a:p>
            <a:pPr algn="ctr" defTabSz="914400" fontAlgn="base">
              <a:spcBef>
                <a:spcPct val="0"/>
              </a:spcBef>
              <a:spcAft>
                <a:spcPct val="0"/>
              </a:spcAft>
              <a:defRPr/>
            </a:pPr>
            <a:r>
              <a:rPr lang="en-US" sz="3400" kern="0" dirty="0">
                <a:solidFill>
                  <a:srgbClr val="000000"/>
                </a:solidFill>
                <a:sym typeface="Gill Sans" pitchFamily="-109" charset="0"/>
              </a:rPr>
              <a:t>Contrast Variation</a:t>
            </a: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srcRect r="435" b="1653"/>
          <a:stretch>
            <a:fillRect/>
          </a:stretch>
        </p:blipFill>
        <p:spPr bwMode="auto">
          <a:xfrm>
            <a:off x="609600" y="914400"/>
            <a:ext cx="7848600" cy="54387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6858000" y="6400800"/>
            <a:ext cx="2346325" cy="457200"/>
          </a:xfrm>
          <a:prstGeom prst="rect">
            <a:avLst/>
          </a:prstGeom>
          <a:noFill/>
          <a:ln w="9525">
            <a:noFill/>
            <a:miter lim="800000"/>
            <a:headEnd/>
            <a:tailEnd/>
          </a:ln>
        </p:spPr>
        <p:txBody>
          <a:bodyPr wrap="none">
            <a:prstTxWarp prst="textNoShape">
              <a:avLst/>
            </a:prstTxWarp>
            <a:spAutoFit/>
          </a:bodyPr>
          <a:lstStyle/>
          <a:p>
            <a:pPr>
              <a:lnSpc>
                <a:spcPct val="120000"/>
              </a:lnSpc>
            </a:pPr>
            <a:r>
              <a:rPr lang="en-US" sz="1000" b="1">
                <a:solidFill>
                  <a:schemeClr val="bg2"/>
                </a:solidFill>
                <a:latin typeface="Century Gothic" pitchFamily="-112" charset="0"/>
                <a:ea typeface="Century Gothic" pitchFamily="-112" charset="0"/>
                <a:cs typeface="Century Gothic" pitchFamily="-112" charset="0"/>
              </a:rPr>
              <a:t>_________________________________</a:t>
            </a:r>
          </a:p>
          <a:p>
            <a:pPr>
              <a:lnSpc>
                <a:spcPct val="120000"/>
              </a:lnSpc>
            </a:pPr>
            <a:r>
              <a:rPr lang="en-US" sz="1000" b="1">
                <a:solidFill>
                  <a:schemeClr val="bg2"/>
                </a:solidFill>
                <a:latin typeface="Century Gothic" pitchFamily="-112" charset="0"/>
                <a:ea typeface="Century Gothic" pitchFamily="-112" charset="0"/>
                <a:cs typeface="Century Gothic" pitchFamily="-112" charset="0"/>
              </a:rPr>
              <a:t>Giovanna Fragneto HERCULES 2012</a:t>
            </a:r>
          </a:p>
        </p:txBody>
      </p:sp>
      <p:sp>
        <p:nvSpPr>
          <p:cNvPr id="81923" name="Rectangle 2"/>
          <p:cNvSpPr>
            <a:spLocks noChangeArrowheads="1"/>
          </p:cNvSpPr>
          <p:nvPr/>
        </p:nvSpPr>
        <p:spPr bwMode="auto">
          <a:xfrm>
            <a:off x="747713" y="3581400"/>
            <a:ext cx="7646987" cy="1262063"/>
          </a:xfrm>
          <a:prstGeom prst="rect">
            <a:avLst/>
          </a:prstGeom>
          <a:noFill/>
          <a:ln w="9525">
            <a:noFill/>
            <a:miter lim="800000"/>
            <a:headEnd/>
            <a:tailEnd/>
          </a:ln>
        </p:spPr>
        <p:txBody>
          <a:bodyPr wrap="none">
            <a:prstTxWarp prst="textNoShape">
              <a:avLst/>
            </a:prstTxWarp>
            <a:spAutoFit/>
          </a:bodyPr>
          <a:lstStyle/>
          <a:p>
            <a:r>
              <a:rPr lang="en-US" sz="1600" b="1" i="1">
                <a:solidFill>
                  <a:srgbClr val="000000"/>
                </a:solidFill>
                <a:latin typeface="Century Gothic" pitchFamily="-112" charset="0"/>
                <a:ea typeface="Century Gothic" pitchFamily="-112" charset="0"/>
                <a:cs typeface="Century Gothic" pitchFamily="-112" charset="0"/>
              </a:rPr>
              <a:t>http://material.fysik.uu.se/Group_members/adrian/reflect.htm#Instruments</a:t>
            </a:r>
          </a:p>
          <a:p>
            <a:endParaRPr lang="en-US" sz="2000" b="1" i="1">
              <a:solidFill>
                <a:srgbClr val="000000"/>
              </a:solidFill>
              <a:latin typeface="Century Gothic" pitchFamily="-112" charset="0"/>
              <a:ea typeface="Century Gothic" pitchFamily="-112" charset="0"/>
              <a:cs typeface="Century Gothic" pitchFamily="-112" charset="0"/>
            </a:endParaRPr>
          </a:p>
          <a:p>
            <a:endParaRPr lang="en-US" sz="2000" b="1" i="1">
              <a:solidFill>
                <a:srgbClr val="000000"/>
              </a:solidFill>
              <a:latin typeface="Century Gothic" pitchFamily="-112" charset="0"/>
              <a:ea typeface="Century Gothic" pitchFamily="-112" charset="0"/>
              <a:cs typeface="Century Gothic" pitchFamily="-112" charset="0"/>
            </a:endParaRPr>
          </a:p>
          <a:p>
            <a:r>
              <a:rPr lang="en-US" sz="2000" b="1" i="1">
                <a:solidFill>
                  <a:srgbClr val="000000"/>
                </a:solidFill>
                <a:latin typeface="Century Gothic" pitchFamily="-112" charset="0"/>
                <a:ea typeface="Century Gothic" pitchFamily="-112" charset="0"/>
                <a:cs typeface="Century Gothic" pitchFamily="-112" charset="0"/>
              </a:rPr>
              <a:t>by Adrian Rennie (Uppsala University)</a:t>
            </a:r>
          </a:p>
        </p:txBody>
      </p:sp>
      <p:sp>
        <p:nvSpPr>
          <p:cNvPr id="81924" name="Text Box 3"/>
          <p:cNvSpPr txBox="1">
            <a:spLocks noChangeArrowheads="1"/>
          </p:cNvSpPr>
          <p:nvPr/>
        </p:nvSpPr>
        <p:spPr bwMode="auto">
          <a:xfrm>
            <a:off x="163513" y="2438400"/>
            <a:ext cx="8869362" cy="708025"/>
          </a:xfrm>
          <a:prstGeom prst="rect">
            <a:avLst/>
          </a:prstGeom>
          <a:noFill/>
          <a:ln w="9525">
            <a:noFill/>
            <a:miter lim="800000"/>
            <a:headEnd/>
            <a:tailEnd/>
          </a:ln>
        </p:spPr>
        <p:txBody>
          <a:bodyPr wrap="none">
            <a:prstTxWarp prst="textNoShape">
              <a:avLst/>
            </a:prstTxWarp>
            <a:spAutoFit/>
          </a:bodyPr>
          <a:lstStyle/>
          <a:p>
            <a:r>
              <a:rPr lang="en-GB" sz="2000" i="1">
                <a:solidFill>
                  <a:srgbClr val="FF0000"/>
                </a:solidFill>
                <a:latin typeface="Century Gothic" pitchFamily="-112" charset="0"/>
                <a:ea typeface="Century Gothic" pitchFamily="-112" charset="0"/>
                <a:cs typeface="Century Gothic" pitchFamily="-112" charset="0"/>
              </a:rPr>
              <a:t>For a list of neutron reflectometers and programs to analyze the data:</a:t>
            </a:r>
          </a:p>
          <a:p>
            <a:endParaRPr lang="en-GB" sz="2000" i="1">
              <a:solidFill>
                <a:srgbClr val="FF0000"/>
              </a:solidFill>
              <a:latin typeface="Century Gothic" pitchFamily="-112" charset="0"/>
              <a:ea typeface="Century Gothic" pitchFamily="-112" charset="0"/>
              <a:cs typeface="Century Gothic" pitchFamily="-112"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354" y="139811"/>
            <a:ext cx="7773293" cy="560017"/>
          </a:xfrm>
        </p:spPr>
        <p:txBody>
          <a:bodyPr/>
          <a:lstStyle/>
          <a:p>
            <a:r>
              <a:rPr lang="en-GB" sz="3400" dirty="0" smtClean="0"/>
              <a:t>Practical </a:t>
            </a:r>
            <a:r>
              <a:rPr lang="en-GB" sz="3400" dirty="0" smtClean="0"/>
              <a:t>Preparation (start at 13:30)</a:t>
            </a:r>
            <a:endParaRPr lang="en-GB" sz="3400" dirty="0"/>
          </a:p>
        </p:txBody>
      </p:sp>
      <p:sp>
        <p:nvSpPr>
          <p:cNvPr id="3" name="Subtitle 2"/>
          <p:cNvSpPr>
            <a:spLocks noGrp="1"/>
          </p:cNvSpPr>
          <p:nvPr>
            <p:ph type="subTitle" idx="1"/>
          </p:nvPr>
        </p:nvSpPr>
        <p:spPr>
          <a:xfrm>
            <a:off x="218262" y="1103240"/>
            <a:ext cx="8704347" cy="5813015"/>
          </a:xfrm>
        </p:spPr>
        <p:txBody>
          <a:bodyPr/>
          <a:lstStyle/>
          <a:p>
            <a:pPr algn="l"/>
            <a:r>
              <a:rPr lang="en-GB" sz="1800" dirty="0" smtClean="0"/>
              <a:t>In </a:t>
            </a:r>
            <a:r>
              <a:rPr lang="en-GB" sz="1800" dirty="0"/>
              <a:t>order to reduce the raw data you will need LAMP (available for </a:t>
            </a:r>
            <a:r>
              <a:rPr lang="en-GB" sz="1800" dirty="0" err="1"/>
              <a:t>Windows,Linix</a:t>
            </a:r>
            <a:r>
              <a:rPr lang="en-GB" sz="1800" dirty="0"/>
              <a:t> and Mac): </a:t>
            </a:r>
            <a:br>
              <a:rPr lang="en-GB" sz="1800" dirty="0"/>
            </a:br>
            <a:r>
              <a:rPr lang="en-GB" sz="1800" dirty="0">
                <a:hlinkClick r:id="rId2"/>
              </a:rPr>
              <a:t>https://www.ill.eu/users/support-labs-infrastructure/software-scientific-tools/lamp/download-links/</a:t>
            </a:r>
            <a:r>
              <a:rPr lang="en-GB" sz="1800" dirty="0"/>
              <a:t> </a:t>
            </a:r>
            <a:br>
              <a:rPr lang="en-GB" sz="1800" dirty="0"/>
            </a:br>
            <a:r>
              <a:rPr lang="en-GB" sz="1800" dirty="0"/>
              <a:t>Make sure that LAMP starts on your computer without errors. </a:t>
            </a:r>
            <a:br>
              <a:rPr lang="en-GB" sz="1800" dirty="0"/>
            </a:br>
            <a:r>
              <a:rPr lang="en-GB" sz="1800" dirty="0"/>
              <a:t/>
            </a:r>
            <a:br>
              <a:rPr lang="en-GB" sz="1800" dirty="0"/>
            </a:br>
            <a:r>
              <a:rPr lang="en-GB" sz="1800" dirty="0"/>
              <a:t>In order to fit the reflectivity curves you'll need a reflectivity fitting software. If you do not have one already then please download </a:t>
            </a:r>
            <a:r>
              <a:rPr lang="en-GB" sz="1800" dirty="0" err="1"/>
              <a:t>Motofit</a:t>
            </a:r>
            <a:r>
              <a:rPr lang="en-GB" sz="1800" dirty="0"/>
              <a:t> available for Windows and Mac (Version older than Catalina): </a:t>
            </a:r>
            <a:br>
              <a:rPr lang="en-GB" sz="1800" dirty="0"/>
            </a:br>
            <a:r>
              <a:rPr lang="en-GB" sz="1800" dirty="0">
                <a:hlinkClick r:id="rId3"/>
              </a:rPr>
              <a:t>https://www.wavemetrics.com/order/order_igordownloads.htm</a:t>
            </a:r>
            <a:r>
              <a:rPr lang="en-GB" sz="1800" dirty="0"/>
              <a:t> </a:t>
            </a:r>
            <a:br>
              <a:rPr lang="en-GB" sz="1800" dirty="0"/>
            </a:br>
            <a:r>
              <a:rPr lang="en-GB" sz="1800" dirty="0"/>
              <a:t>search for an older </a:t>
            </a:r>
            <a:r>
              <a:rPr lang="en-GB" sz="1800" dirty="0" err="1"/>
              <a:t>IgorPro</a:t>
            </a:r>
            <a:r>
              <a:rPr lang="en-GB" sz="1800" dirty="0"/>
              <a:t> Version if IgorPro8 does not work on your hardware and install it. </a:t>
            </a:r>
            <a:br>
              <a:rPr lang="en-GB" sz="1800" dirty="0"/>
            </a:br>
            <a:r>
              <a:rPr lang="en-GB" sz="1800" dirty="0"/>
              <a:t>Then download </a:t>
            </a:r>
            <a:r>
              <a:rPr lang="en-GB" sz="1800" dirty="0" err="1"/>
              <a:t>Motofit</a:t>
            </a:r>
            <a:r>
              <a:rPr lang="en-GB" sz="1800" dirty="0"/>
              <a:t> for the given </a:t>
            </a:r>
            <a:r>
              <a:rPr lang="en-GB" sz="1800" dirty="0" err="1"/>
              <a:t>IgorPro</a:t>
            </a:r>
            <a:r>
              <a:rPr lang="en-GB" sz="1800" dirty="0"/>
              <a:t> Version here: </a:t>
            </a:r>
            <a:br>
              <a:rPr lang="en-GB" sz="1800" dirty="0"/>
            </a:br>
            <a:r>
              <a:rPr lang="en-GB" sz="1800" dirty="0">
                <a:hlinkClick r:id="rId4"/>
              </a:rPr>
              <a:t>https://sourceforge.net/projects/motofit/</a:t>
            </a:r>
            <a:r>
              <a:rPr lang="en-GB" sz="1800" dirty="0"/>
              <a:t> </a:t>
            </a:r>
            <a:br>
              <a:rPr lang="en-GB" sz="1800" dirty="0"/>
            </a:br>
            <a:r>
              <a:rPr lang="en-GB" sz="1800" dirty="0"/>
              <a:t>and install it. </a:t>
            </a:r>
            <a:br>
              <a:rPr lang="en-GB" sz="1800" dirty="0"/>
            </a:br>
            <a:r>
              <a:rPr lang="en-GB" sz="1800" dirty="0"/>
              <a:t>Please make sure that </a:t>
            </a:r>
            <a:r>
              <a:rPr lang="en-GB" sz="1800" dirty="0" err="1"/>
              <a:t>IgorPro</a:t>
            </a:r>
            <a:r>
              <a:rPr lang="en-GB" sz="1800" dirty="0"/>
              <a:t> starts and you see '</a:t>
            </a:r>
            <a:r>
              <a:rPr lang="en-GB" sz="1800" dirty="0" err="1"/>
              <a:t>Motofit</a:t>
            </a:r>
            <a:r>
              <a:rPr lang="en-GB" sz="1800" dirty="0"/>
              <a:t>' in the menu bar. </a:t>
            </a:r>
            <a:br>
              <a:rPr lang="en-GB" sz="1800" dirty="0"/>
            </a:br>
            <a:r>
              <a:rPr lang="en-GB" sz="1800" dirty="0"/>
              <a:t/>
            </a:r>
            <a:br>
              <a:rPr lang="en-GB" sz="1800" dirty="0"/>
            </a:br>
            <a:r>
              <a:rPr lang="en-GB" sz="1800" dirty="0"/>
              <a:t>Then please download the raw data here: </a:t>
            </a:r>
            <a:br>
              <a:rPr lang="en-GB" sz="1800" dirty="0"/>
            </a:br>
            <a:r>
              <a:rPr lang="en-GB" sz="1800" dirty="0">
                <a:hlinkClick r:id="rId5"/>
              </a:rPr>
              <a:t>https://drive.google.com/file/d/1KL-pt-C-slLUr-Qx9AnND3_1i2Ko_lYG/view?usp=sharing</a:t>
            </a:r>
            <a:r>
              <a:rPr lang="en-GB" sz="1800" dirty="0"/>
              <a:t> </a:t>
            </a:r>
            <a:br>
              <a:rPr lang="en-GB" sz="1800" dirty="0"/>
            </a:br>
            <a:r>
              <a:rPr lang="en-GB" sz="1800" dirty="0"/>
              <a:t>and unzip it. </a:t>
            </a:r>
            <a:endParaRPr lang="en-GB" sz="1800" dirty="0" smtClean="0"/>
          </a:p>
          <a:p>
            <a:pPr marL="514350" indent="-514350" algn="l"/>
            <a:endParaRPr lang="en-GB" sz="2000" dirty="0"/>
          </a:p>
        </p:txBody>
      </p:sp>
    </p:spTree>
    <p:extLst>
      <p:ext uri="{BB962C8B-B14F-4D97-AF65-F5344CB8AC3E}">
        <p14:creationId xmlns:p14="http://schemas.microsoft.com/office/powerpoint/2010/main" val="2756157927"/>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354" y="139811"/>
            <a:ext cx="7773293" cy="560017"/>
          </a:xfrm>
        </p:spPr>
        <p:txBody>
          <a:bodyPr/>
          <a:lstStyle/>
          <a:p>
            <a:r>
              <a:rPr lang="en-GB" sz="3400" dirty="0" smtClean="0"/>
              <a:t>Practical Demonstration</a:t>
            </a:r>
            <a:endParaRPr lang="en-GB" sz="3400" dirty="0"/>
          </a:p>
        </p:txBody>
      </p:sp>
      <p:sp>
        <p:nvSpPr>
          <p:cNvPr id="3" name="Subtitle 2"/>
          <p:cNvSpPr>
            <a:spLocks noGrp="1"/>
          </p:cNvSpPr>
          <p:nvPr>
            <p:ph type="subTitle" idx="1"/>
          </p:nvPr>
        </p:nvSpPr>
        <p:spPr>
          <a:xfrm>
            <a:off x="218262" y="1103240"/>
            <a:ext cx="8704347" cy="5813015"/>
          </a:xfrm>
        </p:spPr>
        <p:txBody>
          <a:bodyPr/>
          <a:lstStyle/>
          <a:p>
            <a:pPr marL="514350" indent="-514350" algn="l">
              <a:buFont typeface="+mj-lt"/>
              <a:buAutoNum type="arabicPeriod"/>
            </a:pPr>
            <a:r>
              <a:rPr lang="en-GB" sz="1800" dirty="0" smtClean="0"/>
              <a:t>TOF data of a single layer on Si substrate:</a:t>
            </a:r>
          </a:p>
          <a:p>
            <a:pPr marL="514350" indent="-514350" algn="l">
              <a:buFont typeface="Arial"/>
              <a:buChar char="•"/>
            </a:pPr>
            <a:r>
              <a:rPr lang="en-GB" sz="1800" dirty="0" smtClean="0"/>
              <a:t>Show spectrum of DB and RB</a:t>
            </a:r>
          </a:p>
          <a:p>
            <a:pPr marL="514350" indent="-514350" algn="l">
              <a:buFont typeface="Arial"/>
              <a:buChar char="•"/>
            </a:pPr>
            <a:r>
              <a:rPr lang="en-GB" sz="1800" dirty="0" smtClean="0"/>
              <a:t>Number of angles: 3</a:t>
            </a:r>
          </a:p>
          <a:p>
            <a:pPr marL="514350" indent="-514350" algn="l">
              <a:buFont typeface="Arial"/>
              <a:buChar char="•"/>
            </a:pPr>
            <a:r>
              <a:rPr lang="en-GB" sz="1800" dirty="0" smtClean="0"/>
              <a:t>IO -&gt; choose correct file/output path</a:t>
            </a:r>
          </a:p>
          <a:p>
            <a:pPr marL="514350" indent="-514350" algn="l">
              <a:buFont typeface="Arial"/>
              <a:buChar char="•"/>
            </a:pPr>
            <a:r>
              <a:rPr lang="en-GB" sz="1800" dirty="0" smtClean="0"/>
              <a:t>Reduce Data (RB:317370,317371,317372;DB:317369), click run look at it in PLOT</a:t>
            </a:r>
          </a:p>
          <a:p>
            <a:pPr marL="514350" indent="-514350" algn="l">
              <a:buFont typeface="Arial"/>
              <a:buChar char="•"/>
            </a:pPr>
            <a:r>
              <a:rPr lang="en-GB" sz="1800" dirty="0" smtClean="0"/>
              <a:t>Make sure </a:t>
            </a:r>
            <a:r>
              <a:rPr lang="en-GB" sz="1800" dirty="0" err="1" smtClean="0"/>
              <a:t>ascii</a:t>
            </a:r>
            <a:r>
              <a:rPr lang="en-GB" sz="1800" dirty="0" smtClean="0"/>
              <a:t> .</a:t>
            </a:r>
            <a:r>
              <a:rPr lang="en-GB" sz="1800" dirty="0" err="1" smtClean="0"/>
              <a:t>mft</a:t>
            </a:r>
            <a:r>
              <a:rPr lang="en-GB" sz="1800" dirty="0" smtClean="0"/>
              <a:t> file was saved in the right folder</a:t>
            </a:r>
          </a:p>
          <a:p>
            <a:pPr marL="514350" indent="-514350" algn="l">
              <a:buFont typeface="Arial"/>
              <a:buChar char="•"/>
            </a:pPr>
            <a:r>
              <a:rPr lang="en-GB" sz="1800" dirty="0" smtClean="0"/>
              <a:t>NOW: Calculate thickness</a:t>
            </a:r>
          </a:p>
          <a:p>
            <a:pPr marL="514350" indent="-514350" algn="l">
              <a:buFont typeface="Arial"/>
              <a:buChar char="•"/>
            </a:pPr>
            <a:r>
              <a:rPr lang="en-GB" sz="1800" dirty="0" smtClean="0"/>
              <a:t>Check silicon SLD on NIST page</a:t>
            </a:r>
          </a:p>
          <a:p>
            <a:pPr marL="514350" indent="-514350" algn="l">
              <a:buFont typeface="Arial"/>
              <a:buChar char="•"/>
            </a:pPr>
            <a:r>
              <a:rPr lang="en-GB" sz="1800" dirty="0" smtClean="0"/>
              <a:t>Fit data (</a:t>
            </a:r>
            <a:r>
              <a:rPr lang="en-GB" sz="1800" dirty="0" err="1" smtClean="0"/>
              <a:t>thickness+density</a:t>
            </a:r>
            <a:r>
              <a:rPr lang="en-GB" sz="1800" dirty="0" smtClean="0"/>
              <a:t>, which form of SiO2?), Add second layer? With </a:t>
            </a:r>
            <a:r>
              <a:rPr lang="en-GB" sz="1800" dirty="0" err="1" smtClean="0"/>
              <a:t>Motofit</a:t>
            </a:r>
            <a:endParaRPr lang="en-GB" sz="1800" dirty="0" smtClean="0"/>
          </a:p>
          <a:p>
            <a:pPr marL="514350" indent="-514350" algn="l"/>
            <a:endParaRPr lang="en-GB" sz="1800" dirty="0" smtClean="0"/>
          </a:p>
          <a:p>
            <a:pPr marL="514350" indent="-514350" algn="l"/>
            <a:endParaRPr lang="en-GB" sz="2000" dirty="0"/>
          </a:p>
        </p:txBody>
      </p:sp>
    </p:spTree>
    <p:extLst>
      <p:ext uri="{BB962C8B-B14F-4D97-AF65-F5344CB8AC3E}">
        <p14:creationId xmlns:p14="http://schemas.microsoft.com/office/powerpoint/2010/main" val="1230852944"/>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354" y="139811"/>
            <a:ext cx="7773293" cy="560017"/>
          </a:xfrm>
        </p:spPr>
        <p:txBody>
          <a:bodyPr/>
          <a:lstStyle/>
          <a:p>
            <a:r>
              <a:rPr lang="en-GB" sz="3400" dirty="0" smtClean="0"/>
              <a:t>Practical Groups 11 and 12</a:t>
            </a:r>
            <a:endParaRPr lang="en-GB" sz="3400" dirty="0"/>
          </a:p>
        </p:txBody>
      </p:sp>
      <p:sp>
        <p:nvSpPr>
          <p:cNvPr id="3" name="Subtitle 2"/>
          <p:cNvSpPr>
            <a:spLocks noGrp="1"/>
          </p:cNvSpPr>
          <p:nvPr>
            <p:ph type="subTitle" idx="1"/>
          </p:nvPr>
        </p:nvSpPr>
        <p:spPr>
          <a:xfrm>
            <a:off x="194958" y="1103240"/>
            <a:ext cx="8704347" cy="5813015"/>
          </a:xfrm>
        </p:spPr>
        <p:txBody>
          <a:bodyPr/>
          <a:lstStyle/>
          <a:p>
            <a:pPr marL="514350" indent="-514350" algn="l">
              <a:buFont typeface="+mj-lt"/>
              <a:buAutoNum type="arabicPeriod" startAt="2"/>
            </a:pPr>
            <a:r>
              <a:rPr lang="en-GB" sz="1800" dirty="0"/>
              <a:t>TOF data of a single </a:t>
            </a:r>
            <a:r>
              <a:rPr lang="en-GB" sz="1800" dirty="0" smtClean="0"/>
              <a:t>layer (SiO2) on crystal silicon </a:t>
            </a:r>
            <a:r>
              <a:rPr lang="en-GB" sz="1800" dirty="0"/>
              <a:t>substrate:</a:t>
            </a:r>
          </a:p>
          <a:p>
            <a:pPr marL="514350" indent="-514350" algn="l">
              <a:buFont typeface="Arial"/>
              <a:buChar char="•"/>
            </a:pPr>
            <a:r>
              <a:rPr lang="en-GB" sz="1800" dirty="0"/>
              <a:t>Reduce Data (RB:53062,53063-63064,53065-53069;DB:53060) use san</a:t>
            </a:r>
          </a:p>
          <a:p>
            <a:pPr marL="514350" indent="-514350" algn="l">
              <a:buFont typeface="Arial"/>
              <a:buChar char="•"/>
            </a:pPr>
            <a:r>
              <a:rPr lang="en-GB" sz="1800" dirty="0"/>
              <a:t>NOW: Calculate thickness </a:t>
            </a:r>
          </a:p>
          <a:p>
            <a:pPr marL="514350" indent="-514350" algn="l">
              <a:buFont typeface="Arial"/>
              <a:buChar char="•"/>
            </a:pPr>
            <a:r>
              <a:rPr lang="en-GB" sz="1800" dirty="0"/>
              <a:t>Fit data (</a:t>
            </a:r>
            <a:r>
              <a:rPr lang="en-GB" sz="1800" dirty="0" err="1"/>
              <a:t>thickness+density</a:t>
            </a:r>
            <a:r>
              <a:rPr lang="en-GB" sz="1800" dirty="0"/>
              <a:t>, which </a:t>
            </a:r>
            <a:r>
              <a:rPr lang="en-GB" sz="1800" dirty="0" smtClean="0"/>
              <a:t>form of SiO2?)</a:t>
            </a:r>
            <a:endParaRPr lang="en-GB" sz="1800" dirty="0"/>
          </a:p>
          <a:p>
            <a:pPr marL="514350" indent="-514350" algn="l"/>
            <a:endParaRPr lang="en-GB" sz="1800" dirty="0" smtClean="0"/>
          </a:p>
          <a:p>
            <a:pPr marL="514350" indent="-514350" algn="l">
              <a:buFont typeface="+mj-lt"/>
              <a:buAutoNum type="arabicPeriod" startAt="3"/>
            </a:pPr>
            <a:r>
              <a:rPr lang="en-GB" sz="1800" dirty="0" smtClean="0"/>
              <a:t>If time permits: TOF data of multilayer:</a:t>
            </a:r>
          </a:p>
          <a:p>
            <a:pPr marL="514350" indent="-514350" algn="l">
              <a:buFont typeface="Arial"/>
              <a:buChar char="•"/>
            </a:pPr>
            <a:r>
              <a:rPr lang="en-GB" sz="1800" dirty="0" smtClean="0"/>
              <a:t>Reduce Data (RB:10627,10708;DB:10611) use </a:t>
            </a:r>
            <a:r>
              <a:rPr lang="en-GB" sz="1800" dirty="0" err="1" smtClean="0"/>
              <a:t>dan</a:t>
            </a:r>
            <a:r>
              <a:rPr lang="en-GB" sz="1800" dirty="0" smtClean="0"/>
              <a:t> (cycle 113)</a:t>
            </a:r>
          </a:p>
          <a:p>
            <a:pPr marL="514350" indent="-514350" algn="l">
              <a:buFont typeface="Arial"/>
              <a:buChar char="•"/>
            </a:pPr>
            <a:r>
              <a:rPr lang="en-GB" sz="1800" dirty="0" smtClean="0"/>
              <a:t>Calculate bilayer thickness</a:t>
            </a:r>
          </a:p>
          <a:p>
            <a:pPr marL="514350" indent="-514350" algn="l"/>
            <a:endParaRPr lang="en-GB" sz="2000"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2" name="Rectangle 1"/>
          <p:cNvSpPr>
            <a:spLocks noGrp="1" noChangeArrowheads="1"/>
          </p:cNvSpPr>
          <p:nvPr>
            <p:ph type="title"/>
          </p:nvPr>
        </p:nvSpPr>
        <p:spPr>
          <a:xfrm>
            <a:off x="258963" y="312541"/>
            <a:ext cx="8304609" cy="759023"/>
          </a:xfrm>
        </p:spPr>
        <p:txBody>
          <a:bodyPr/>
          <a:lstStyle/>
          <a:p>
            <a:pPr eaLnBrk="1" hangingPunct="1"/>
            <a:r>
              <a:rPr lang="en-US" sz="5000" dirty="0" smtClean="0"/>
              <a:t>Neutron-matter interaction</a:t>
            </a:r>
            <a:endParaRPr lang="en-US" sz="5000" dirty="0"/>
          </a:p>
        </p:txBody>
      </p:sp>
      <p:sp>
        <p:nvSpPr>
          <p:cNvPr id="10" name="Rectangle 5"/>
          <p:cNvSpPr>
            <a:spLocks noChangeArrowheads="1"/>
          </p:cNvSpPr>
          <p:nvPr/>
        </p:nvSpPr>
        <p:spPr bwMode="auto">
          <a:xfrm>
            <a:off x="974725" y="4098925"/>
            <a:ext cx="1767173" cy="369974"/>
          </a:xfrm>
          <a:prstGeom prst="rect">
            <a:avLst/>
          </a:prstGeom>
          <a:noFill/>
          <a:ln w="9525">
            <a:noFill/>
            <a:miter lim="800000"/>
            <a:headEnd/>
            <a:tailEnd/>
          </a:ln>
          <a:effectLst/>
        </p:spPr>
        <p:txBody>
          <a:bodyPr wrap="none" lIns="92075" tIns="46038" rIns="92075" bIns="46038">
            <a:prstTxWarp prst="textNoShape">
              <a:avLst/>
            </a:prstTxWarp>
            <a:spAutoFit/>
          </a:bodyPr>
          <a:lstStyle/>
          <a:p>
            <a:pPr defTabSz="457035" eaLnBrk="0" hangingPunct="0"/>
            <a:r>
              <a:rPr lang="fr-FR" dirty="0" err="1">
                <a:solidFill>
                  <a:srgbClr val="CC3300"/>
                </a:solidFill>
              </a:rPr>
              <a:t>Neutron-nucleus</a:t>
            </a:r>
            <a:endParaRPr lang="fr-FR" dirty="0">
              <a:solidFill>
                <a:srgbClr val="CC3300"/>
              </a:solidFill>
            </a:endParaRPr>
          </a:p>
        </p:txBody>
      </p:sp>
      <p:sp>
        <p:nvSpPr>
          <p:cNvPr id="11" name="Rectangle 6"/>
          <p:cNvSpPr>
            <a:spLocks noChangeArrowheads="1"/>
          </p:cNvSpPr>
          <p:nvPr/>
        </p:nvSpPr>
        <p:spPr bwMode="auto">
          <a:xfrm>
            <a:off x="4860925" y="4098925"/>
            <a:ext cx="2360034" cy="369974"/>
          </a:xfrm>
          <a:prstGeom prst="rect">
            <a:avLst/>
          </a:prstGeom>
          <a:noFill/>
          <a:ln w="9525">
            <a:noFill/>
            <a:miter lim="800000"/>
            <a:headEnd/>
            <a:tailEnd/>
          </a:ln>
          <a:effectLst/>
        </p:spPr>
        <p:txBody>
          <a:bodyPr wrap="none" lIns="92075" tIns="46038" rIns="92075" bIns="46038">
            <a:prstTxWarp prst="textNoShape">
              <a:avLst/>
            </a:prstTxWarp>
            <a:spAutoFit/>
          </a:bodyPr>
          <a:lstStyle/>
          <a:p>
            <a:pPr defTabSz="457035" eaLnBrk="0" hangingPunct="0"/>
            <a:r>
              <a:rPr lang="fr-FR" dirty="0" err="1">
                <a:solidFill>
                  <a:srgbClr val="CC3300"/>
                </a:solidFill>
              </a:rPr>
              <a:t>Neutron-magnetic</a:t>
            </a:r>
            <a:r>
              <a:rPr lang="fr-FR" dirty="0">
                <a:solidFill>
                  <a:srgbClr val="CC3300"/>
                </a:solidFill>
              </a:rPr>
              <a:t> </a:t>
            </a:r>
            <a:r>
              <a:rPr lang="fr-FR" dirty="0" err="1">
                <a:solidFill>
                  <a:srgbClr val="CC3300"/>
                </a:solidFill>
              </a:rPr>
              <a:t>field</a:t>
            </a:r>
            <a:endParaRPr lang="fr-FR" dirty="0">
              <a:solidFill>
                <a:srgbClr val="CC3300"/>
              </a:solidFill>
            </a:endParaRPr>
          </a:p>
        </p:txBody>
      </p:sp>
      <p:sp>
        <p:nvSpPr>
          <p:cNvPr id="12" name="Rectangle 7"/>
          <p:cNvSpPr>
            <a:spLocks noChangeArrowheads="1"/>
          </p:cNvSpPr>
          <p:nvPr/>
        </p:nvSpPr>
        <p:spPr bwMode="auto">
          <a:xfrm>
            <a:off x="2955925" y="4556125"/>
            <a:ext cx="2358118" cy="369974"/>
          </a:xfrm>
          <a:prstGeom prst="rect">
            <a:avLst/>
          </a:prstGeom>
          <a:noFill/>
          <a:ln w="9525">
            <a:noFill/>
            <a:miter lim="800000"/>
            <a:headEnd/>
            <a:tailEnd/>
          </a:ln>
          <a:effectLst/>
        </p:spPr>
        <p:txBody>
          <a:bodyPr wrap="none" lIns="92075" tIns="46038" rIns="92075" bIns="46038">
            <a:prstTxWarp prst="textNoShape">
              <a:avLst/>
            </a:prstTxWarp>
            <a:spAutoFit/>
          </a:bodyPr>
          <a:lstStyle/>
          <a:p>
            <a:pPr defTabSz="457035" eaLnBrk="0" hangingPunct="0"/>
            <a:r>
              <a:rPr lang="fr-FR" dirty="0" err="1">
                <a:solidFill>
                  <a:srgbClr val="CC3300"/>
                </a:solidFill>
              </a:rPr>
              <a:t>Neutron-magnetisation</a:t>
            </a:r>
            <a:endParaRPr lang="fr-FR" dirty="0">
              <a:solidFill>
                <a:srgbClr val="CC3300"/>
              </a:solidFill>
            </a:endParaRPr>
          </a:p>
        </p:txBody>
      </p:sp>
      <p:sp>
        <p:nvSpPr>
          <p:cNvPr id="13" name="Line 10"/>
          <p:cNvSpPr>
            <a:spLocks noChangeShapeType="1"/>
          </p:cNvSpPr>
          <p:nvPr/>
        </p:nvSpPr>
        <p:spPr bwMode="auto">
          <a:xfrm>
            <a:off x="4419600" y="5029200"/>
            <a:ext cx="0" cy="685800"/>
          </a:xfrm>
          <a:prstGeom prst="line">
            <a:avLst/>
          </a:prstGeom>
          <a:noFill/>
          <a:ln w="50800">
            <a:solidFill>
              <a:schemeClr val="tx1"/>
            </a:solidFill>
            <a:round/>
            <a:headEnd type="none" w="sm" len="sm"/>
            <a:tailEnd type="stealth" w="med" len="lg"/>
          </a:ln>
          <a:effectLst/>
        </p:spPr>
        <p:txBody>
          <a:bodyPr>
            <a:prstTxWarp prst="textNoShape">
              <a:avLst/>
            </a:prstTxWarp>
          </a:bodyPr>
          <a:lstStyle/>
          <a:p>
            <a:pPr defTabSz="457035"/>
            <a:endParaRPr lang="en-US">
              <a:solidFill>
                <a:srgbClr val="000000"/>
              </a:solidFill>
            </a:endParaRPr>
          </a:p>
        </p:txBody>
      </p:sp>
      <p:sp>
        <p:nvSpPr>
          <p:cNvPr id="14" name="Line 11"/>
          <p:cNvSpPr>
            <a:spLocks noChangeShapeType="1"/>
          </p:cNvSpPr>
          <p:nvPr/>
        </p:nvSpPr>
        <p:spPr bwMode="auto">
          <a:xfrm>
            <a:off x="7162800" y="4648200"/>
            <a:ext cx="0" cy="1066800"/>
          </a:xfrm>
          <a:prstGeom prst="line">
            <a:avLst/>
          </a:prstGeom>
          <a:noFill/>
          <a:ln w="50800">
            <a:solidFill>
              <a:schemeClr val="tx1"/>
            </a:solidFill>
            <a:round/>
            <a:headEnd type="none" w="sm" len="sm"/>
            <a:tailEnd type="stealth" w="med" len="lg"/>
          </a:ln>
          <a:effectLst/>
        </p:spPr>
        <p:txBody>
          <a:bodyPr>
            <a:prstTxWarp prst="textNoShape">
              <a:avLst/>
            </a:prstTxWarp>
          </a:bodyPr>
          <a:lstStyle/>
          <a:p>
            <a:pPr defTabSz="457035"/>
            <a:endParaRPr lang="en-US">
              <a:solidFill>
                <a:srgbClr val="000000"/>
              </a:solidFill>
            </a:endParaRPr>
          </a:p>
        </p:txBody>
      </p:sp>
      <p:sp>
        <p:nvSpPr>
          <p:cNvPr id="15" name="Line 12"/>
          <p:cNvSpPr>
            <a:spLocks noChangeShapeType="1"/>
          </p:cNvSpPr>
          <p:nvPr/>
        </p:nvSpPr>
        <p:spPr bwMode="auto">
          <a:xfrm>
            <a:off x="2514600" y="4724400"/>
            <a:ext cx="0" cy="685800"/>
          </a:xfrm>
          <a:prstGeom prst="line">
            <a:avLst/>
          </a:prstGeom>
          <a:noFill/>
          <a:ln w="50800">
            <a:solidFill>
              <a:schemeClr val="tx1"/>
            </a:solidFill>
            <a:round/>
            <a:headEnd type="none" w="sm" len="sm"/>
            <a:tailEnd type="stealth" w="med" len="lg"/>
          </a:ln>
          <a:effectLst/>
        </p:spPr>
        <p:txBody>
          <a:bodyPr>
            <a:prstTxWarp prst="textNoShape">
              <a:avLst/>
            </a:prstTxWarp>
          </a:bodyPr>
          <a:lstStyle/>
          <a:p>
            <a:pPr defTabSz="457035"/>
            <a:endParaRPr lang="en-US">
              <a:solidFill>
                <a:srgbClr val="000000"/>
              </a:solidFill>
            </a:endParaRPr>
          </a:p>
        </p:txBody>
      </p:sp>
      <p:graphicFrame>
        <p:nvGraphicFramePr>
          <p:cNvPr id="16" name="Object 14"/>
          <p:cNvGraphicFramePr>
            <a:graphicFrameLocks/>
          </p:cNvGraphicFramePr>
          <p:nvPr/>
        </p:nvGraphicFramePr>
        <p:xfrm>
          <a:off x="5867400" y="1905000"/>
          <a:ext cx="2462213" cy="838200"/>
        </p:xfrm>
        <a:graphic>
          <a:graphicData uri="http://schemas.openxmlformats.org/presentationml/2006/ole">
            <mc:AlternateContent xmlns:mc="http://schemas.openxmlformats.org/markup-compatibility/2006">
              <mc:Choice xmlns:v="urn:schemas-microsoft-com:vml" Requires="v">
                <p:oleObj spid="_x0000_s154750" name="Equations" r:id="rId4" imgW="1193760" imgH="419040" progId="Equation.2">
                  <p:embed/>
                </p:oleObj>
              </mc:Choice>
              <mc:Fallback>
                <p:oleObj name="Equations" r:id="rId4" imgW="1193760" imgH="419040" progId="Equation.2">
                  <p:embed/>
                  <p:pic>
                    <p:nvPicPr>
                      <p:cNvPr id="0"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905000"/>
                        <a:ext cx="2462213"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7" name="Object 16"/>
          <p:cNvGraphicFramePr>
            <a:graphicFrameLocks/>
          </p:cNvGraphicFramePr>
          <p:nvPr/>
        </p:nvGraphicFramePr>
        <p:xfrm>
          <a:off x="5864225" y="3149600"/>
          <a:ext cx="2212975" cy="508000"/>
        </p:xfrm>
        <a:graphic>
          <a:graphicData uri="http://schemas.openxmlformats.org/presentationml/2006/ole">
            <mc:AlternateContent xmlns:mc="http://schemas.openxmlformats.org/markup-compatibility/2006">
              <mc:Choice xmlns:v="urn:schemas-microsoft-com:vml" Requires="v">
                <p:oleObj spid="_x0000_s154751" name="Equations" r:id="rId6" imgW="1002960" imgH="241200" progId="Equation.2">
                  <p:embed/>
                </p:oleObj>
              </mc:Choice>
              <mc:Fallback>
                <p:oleObj name="Equations" r:id="rId6" imgW="1002960" imgH="241200" progId="Equation.2">
                  <p:embed/>
                  <p:pic>
                    <p:nvPicPr>
                      <p:cNvPr id="0"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4225" y="3149600"/>
                        <a:ext cx="2212975"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 name="Rectangle 4"/>
          <p:cNvSpPr>
            <a:spLocks noChangeArrowheads="1"/>
          </p:cNvSpPr>
          <p:nvPr/>
        </p:nvSpPr>
        <p:spPr bwMode="auto">
          <a:xfrm>
            <a:off x="685800" y="1981200"/>
            <a:ext cx="7772400" cy="4114800"/>
          </a:xfrm>
          <a:prstGeom prst="rect">
            <a:avLst/>
          </a:prstGeom>
          <a:noFill/>
          <a:ln w="9525">
            <a:noFill/>
            <a:miter lim="800000"/>
            <a:headEnd/>
            <a:tailEnd/>
          </a:ln>
          <a:effectLst/>
        </p:spPr>
        <p:txBody>
          <a:bodyPr lIns="92075" tIns="46038" rIns="92075" bIns="46038">
            <a:prstTxWarp prst="textNoShape">
              <a:avLst/>
            </a:prstTxWarp>
          </a:bodyPr>
          <a:lstStyle/>
          <a:p>
            <a:pPr marL="342900" indent="-342900" defTabSz="457035">
              <a:spcBef>
                <a:spcPct val="20000"/>
              </a:spcBef>
              <a:buClr>
                <a:srgbClr val="99CC00"/>
              </a:buClr>
              <a:buSzPct val="60000"/>
              <a:buFont typeface="Wingdings" pitchFamily="29" charset="2"/>
              <a:buChar char="n"/>
            </a:pPr>
            <a:r>
              <a:rPr lang="fr-FR" sz="2000" b="1" dirty="0">
                <a:solidFill>
                  <a:srgbClr val="669900"/>
                </a:solidFill>
              </a:rPr>
              <a:t>Interaction </a:t>
            </a:r>
            <a:r>
              <a:rPr lang="fr-FR" sz="2000" b="1" dirty="0" err="1">
                <a:solidFill>
                  <a:srgbClr val="669900"/>
                </a:solidFill>
              </a:rPr>
              <a:t>neutron-nucleus</a:t>
            </a:r>
            <a:endParaRPr lang="fr-FR" dirty="0">
              <a:solidFill>
                <a:srgbClr val="000000"/>
              </a:solidFill>
            </a:endParaRPr>
          </a:p>
          <a:p>
            <a:pPr marL="742950" lvl="1" indent="-285750" defTabSz="457035">
              <a:spcBef>
                <a:spcPct val="20000"/>
              </a:spcBef>
              <a:buClr>
                <a:srgbClr val="009999"/>
              </a:buClr>
              <a:buSzPct val="55000"/>
              <a:buFont typeface="Wingdings" pitchFamily="29" charset="2"/>
              <a:buChar char="n"/>
            </a:pPr>
            <a:r>
              <a:rPr lang="fr-FR" sz="2000" dirty="0" err="1">
                <a:solidFill>
                  <a:srgbClr val="000000"/>
                </a:solidFill>
                <a:ea typeface="ＭＳ Ｐゴシック" pitchFamily="29" charset="-128"/>
              </a:rPr>
              <a:t>Isotropic</a:t>
            </a:r>
            <a:r>
              <a:rPr lang="fr-FR" sz="2000" dirty="0">
                <a:solidFill>
                  <a:srgbClr val="000000"/>
                </a:solidFill>
                <a:ea typeface="ＭＳ Ｐゴシック" pitchFamily="29" charset="-128"/>
              </a:rPr>
              <a:t> and </a:t>
            </a:r>
            <a:r>
              <a:rPr lang="fr-FR" sz="2000" dirty="0" err="1">
                <a:solidFill>
                  <a:srgbClr val="000000"/>
                </a:solidFill>
                <a:ea typeface="ＭＳ Ｐゴシック" pitchFamily="29" charset="-128"/>
              </a:rPr>
              <a:t>ponctual</a:t>
            </a:r>
            <a:r>
              <a:rPr lang="fr-FR" sz="2000" dirty="0">
                <a:solidFill>
                  <a:srgbClr val="000000"/>
                </a:solidFill>
                <a:ea typeface="ＭＳ Ｐゴシック" pitchFamily="29" charset="-128"/>
              </a:rPr>
              <a:t> </a:t>
            </a:r>
          </a:p>
          <a:p>
            <a:pPr marL="342900" indent="-342900" defTabSz="457035">
              <a:lnSpc>
                <a:spcPct val="50000"/>
              </a:lnSpc>
              <a:spcBef>
                <a:spcPct val="20000"/>
              </a:spcBef>
              <a:buClr>
                <a:srgbClr val="99CC00"/>
              </a:buClr>
              <a:buSzPct val="60000"/>
              <a:buFont typeface="Wingdings" pitchFamily="29" charset="2"/>
              <a:buChar char="n"/>
            </a:pPr>
            <a:endParaRPr lang="fr-FR" dirty="0">
              <a:solidFill>
                <a:srgbClr val="000000"/>
              </a:solidFill>
            </a:endParaRPr>
          </a:p>
          <a:p>
            <a:pPr marL="342900" indent="-342900" defTabSz="457035">
              <a:spcBef>
                <a:spcPct val="20000"/>
              </a:spcBef>
              <a:buClr>
                <a:srgbClr val="99CC00"/>
              </a:buClr>
              <a:buSzPct val="60000"/>
              <a:buFont typeface="Wingdings" pitchFamily="29" charset="2"/>
              <a:buChar char="n"/>
            </a:pPr>
            <a:r>
              <a:rPr lang="fr-FR" sz="2000" b="1" dirty="0">
                <a:solidFill>
                  <a:srgbClr val="669900"/>
                </a:solidFill>
              </a:rPr>
              <a:t>Zeeman interaction</a:t>
            </a:r>
            <a:endParaRPr lang="fr-FR" sz="2000" dirty="0">
              <a:solidFill>
                <a:srgbClr val="000000"/>
              </a:solidFill>
            </a:endParaRPr>
          </a:p>
          <a:p>
            <a:pPr marL="742950" lvl="1" indent="-285750" defTabSz="457035">
              <a:spcBef>
                <a:spcPct val="20000"/>
              </a:spcBef>
              <a:buClr>
                <a:srgbClr val="009999"/>
              </a:buClr>
              <a:buSzPct val="55000"/>
              <a:buFont typeface="Wingdings" pitchFamily="29" charset="2"/>
              <a:buChar char="n"/>
            </a:pPr>
            <a:r>
              <a:rPr lang="fr-FR" sz="2000" dirty="0">
                <a:solidFill>
                  <a:srgbClr val="000000"/>
                </a:solidFill>
                <a:ea typeface="ＭＳ Ｐゴシック" pitchFamily="29" charset="-128"/>
              </a:rPr>
              <a:t>Neutron spin – </a:t>
            </a:r>
            <a:r>
              <a:rPr lang="fr-FR" sz="2000" dirty="0" err="1">
                <a:solidFill>
                  <a:srgbClr val="000000"/>
                </a:solidFill>
                <a:ea typeface="ＭＳ Ｐゴシック" pitchFamily="29" charset="-128"/>
              </a:rPr>
              <a:t>magnetic</a:t>
            </a:r>
            <a:r>
              <a:rPr lang="fr-FR" sz="2000" dirty="0">
                <a:solidFill>
                  <a:srgbClr val="000000"/>
                </a:solidFill>
                <a:ea typeface="ＭＳ Ｐゴシック" pitchFamily="29" charset="-128"/>
              </a:rPr>
              <a:t> </a:t>
            </a:r>
            <a:r>
              <a:rPr lang="fr-FR" sz="2000" dirty="0" err="1">
                <a:solidFill>
                  <a:srgbClr val="000000"/>
                </a:solidFill>
                <a:ea typeface="ＭＳ Ｐゴシック" pitchFamily="29" charset="-128"/>
              </a:rPr>
              <a:t>field</a:t>
            </a:r>
            <a:endParaRPr lang="fr-FR" sz="2000" dirty="0">
              <a:solidFill>
                <a:srgbClr val="000000"/>
              </a:solidFill>
              <a:ea typeface="ＭＳ Ｐゴシック" pitchFamily="29" charset="-128"/>
            </a:endParaRPr>
          </a:p>
        </p:txBody>
      </p:sp>
      <p:graphicFrame>
        <p:nvGraphicFramePr>
          <p:cNvPr id="82948" name="Object 4"/>
          <p:cNvGraphicFramePr>
            <a:graphicFrameLocks/>
          </p:cNvGraphicFramePr>
          <p:nvPr/>
        </p:nvGraphicFramePr>
        <p:xfrm>
          <a:off x="1374775" y="5257800"/>
          <a:ext cx="6851650" cy="1114425"/>
        </p:xfrm>
        <a:graphic>
          <a:graphicData uri="http://schemas.openxmlformats.org/presentationml/2006/ole">
            <mc:AlternateContent xmlns:mc="http://schemas.openxmlformats.org/markup-compatibility/2006">
              <mc:Choice xmlns:v="urn:schemas-microsoft-com:vml" Requires="v">
                <p:oleObj spid="_x0000_s154752" name="Equation" r:id="rId8" imgW="2514240" imgH="419040" progId="Equation.3">
                  <p:embed/>
                </p:oleObj>
              </mc:Choice>
              <mc:Fallback>
                <p:oleObj name="Equation" r:id="rId8" imgW="2514240" imgH="419040" progId="Equation.3">
                  <p:embed/>
                  <p:pic>
                    <p:nvPicPr>
                      <p:cNvPr id="0" name="Picture 4"/>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4775" y="5257800"/>
                        <a:ext cx="6851650"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cxnSp>
        <p:nvCxnSpPr>
          <p:cNvPr id="20" name="Straight Arrow Connector 19"/>
          <p:cNvCxnSpPr/>
          <p:nvPr/>
        </p:nvCxnSpPr>
        <p:spPr bwMode="auto">
          <a:xfrm rot="16200000" flipV="1">
            <a:off x="7571734" y="6102083"/>
            <a:ext cx="276223" cy="264062"/>
          </a:xfrm>
          <a:prstGeom prst="straightConnector1">
            <a:avLst/>
          </a:prstGeom>
          <a:blipFill dpi="0" rotWithShape="0">
            <a:blip r:embed="rId10"/>
            <a:srcRect/>
            <a:tile tx="0" ty="0" sx="100000" sy="100000" flip="none" algn="tl"/>
          </a:blipFill>
          <a:ln w="25400" cap="flat" cmpd="sng" algn="ctr">
            <a:solidFill>
              <a:srgbClr val="000000"/>
            </a:solidFill>
            <a:prstDash val="solid"/>
            <a:round/>
            <a:headEnd type="none" w="med" len="med"/>
            <a:tailEnd type="arrow"/>
          </a:ln>
          <a:effectLst/>
        </p:spPr>
      </p:cxnSp>
      <p:sp>
        <p:nvSpPr>
          <p:cNvPr id="24" name="TextBox 23"/>
          <p:cNvSpPr txBox="1"/>
          <p:nvPr/>
        </p:nvSpPr>
        <p:spPr>
          <a:xfrm>
            <a:off x="7162800" y="6372226"/>
            <a:ext cx="1726780" cy="369332"/>
          </a:xfrm>
          <a:prstGeom prst="rect">
            <a:avLst/>
          </a:prstGeom>
          <a:noFill/>
        </p:spPr>
        <p:txBody>
          <a:bodyPr wrap="none" rtlCol="0">
            <a:spAutoFit/>
          </a:bodyPr>
          <a:lstStyle/>
          <a:p>
            <a:pPr defTabSz="457035"/>
            <a:r>
              <a:rPr lang="en-GB" dirty="0">
                <a:solidFill>
                  <a:srgbClr val="000000"/>
                </a:solidFill>
              </a:rPr>
              <a:t>Pauli spin matrix</a:t>
            </a:r>
          </a:p>
        </p:txBody>
      </p:sp>
      <p:cxnSp>
        <p:nvCxnSpPr>
          <p:cNvPr id="25" name="Straight Arrow Connector 24"/>
          <p:cNvCxnSpPr/>
          <p:nvPr/>
        </p:nvCxnSpPr>
        <p:spPr bwMode="auto">
          <a:xfrm rot="5400000" flipH="1" flipV="1">
            <a:off x="6707546" y="6135032"/>
            <a:ext cx="392666" cy="314607"/>
          </a:xfrm>
          <a:prstGeom prst="straightConnector1">
            <a:avLst/>
          </a:prstGeom>
          <a:blipFill dpi="0" rotWithShape="0">
            <a:blip r:embed="rId10"/>
            <a:srcRect/>
            <a:tile tx="0" ty="0" sx="100000" sy="100000" flip="none" algn="tl"/>
          </a:blipFill>
          <a:ln w="25400" cap="flat" cmpd="sng" algn="ctr">
            <a:solidFill>
              <a:srgbClr val="000000"/>
            </a:solidFill>
            <a:prstDash val="solid"/>
            <a:round/>
            <a:headEnd type="none" w="med" len="med"/>
            <a:tailEnd type="arrow"/>
          </a:ln>
          <a:effectLst/>
        </p:spPr>
      </p:cxnSp>
      <p:sp>
        <p:nvSpPr>
          <p:cNvPr id="26" name="TextBox 25"/>
          <p:cNvSpPr txBox="1"/>
          <p:nvPr/>
        </p:nvSpPr>
        <p:spPr>
          <a:xfrm>
            <a:off x="5650182" y="6217238"/>
            <a:ext cx="1975609" cy="369332"/>
          </a:xfrm>
          <a:prstGeom prst="rect">
            <a:avLst/>
          </a:prstGeom>
          <a:noFill/>
        </p:spPr>
        <p:txBody>
          <a:bodyPr wrap="square" rtlCol="0">
            <a:spAutoFit/>
          </a:bodyPr>
          <a:lstStyle/>
          <a:p>
            <a:pPr defTabSz="457035"/>
            <a:r>
              <a:rPr lang="en-GB" dirty="0">
                <a:solidFill>
                  <a:srgbClr val="000000"/>
                </a:solidFill>
              </a:rPr>
              <a:t>nuclear </a:t>
            </a:r>
            <a:r>
              <a:rPr lang="en-GB" dirty="0" err="1">
                <a:solidFill>
                  <a:srgbClr val="000000"/>
                </a:solidFill>
              </a:rPr>
              <a:t>magneton</a:t>
            </a:r>
            <a:endParaRPr lang="en-GB" dirty="0">
              <a:solidFill>
                <a:srgbClr val="000000"/>
              </a:solidFill>
            </a:endParaRPr>
          </a:p>
        </p:txBody>
      </p:sp>
      <p:cxnSp>
        <p:nvCxnSpPr>
          <p:cNvPr id="29" name="Straight Arrow Connector 28"/>
          <p:cNvCxnSpPr/>
          <p:nvPr/>
        </p:nvCxnSpPr>
        <p:spPr bwMode="auto">
          <a:xfrm rot="16200000" flipV="1">
            <a:off x="4590782" y="6174676"/>
            <a:ext cx="276223" cy="264062"/>
          </a:xfrm>
          <a:prstGeom prst="straightConnector1">
            <a:avLst/>
          </a:prstGeom>
          <a:blipFill dpi="0" rotWithShape="0">
            <a:blip r:embed="rId10"/>
            <a:srcRect/>
            <a:tile tx="0" ty="0" sx="100000" sy="100000" flip="none" algn="tl"/>
          </a:blipFill>
          <a:ln w="25400" cap="flat" cmpd="sng" algn="ctr">
            <a:solidFill>
              <a:srgbClr val="000000"/>
            </a:solidFill>
            <a:prstDash val="solid"/>
            <a:round/>
            <a:headEnd type="none" w="med" len="med"/>
            <a:tailEnd type="arrow"/>
          </a:ln>
          <a:effectLst/>
        </p:spPr>
      </p:cxnSp>
      <p:sp>
        <p:nvSpPr>
          <p:cNvPr id="30" name="TextBox 29"/>
          <p:cNvSpPr txBox="1"/>
          <p:nvPr/>
        </p:nvSpPr>
        <p:spPr>
          <a:xfrm>
            <a:off x="4381207" y="6372225"/>
            <a:ext cx="910751" cy="369332"/>
          </a:xfrm>
          <a:prstGeom prst="rect">
            <a:avLst/>
          </a:prstGeom>
          <a:noFill/>
        </p:spPr>
        <p:txBody>
          <a:bodyPr wrap="none" rtlCol="0">
            <a:spAutoFit/>
          </a:bodyPr>
          <a:lstStyle/>
          <a:p>
            <a:pPr defTabSz="457035"/>
            <a:r>
              <a:rPr lang="en-GB" dirty="0" err="1">
                <a:solidFill>
                  <a:srgbClr val="000000"/>
                </a:solidFill>
              </a:rPr>
              <a:t>g</a:t>
            </a:r>
            <a:r>
              <a:rPr lang="en-GB" dirty="0">
                <a:solidFill>
                  <a:srgbClr val="000000"/>
                </a:solidFill>
              </a:rPr>
              <a:t>-factor</a:t>
            </a:r>
          </a:p>
        </p:txBody>
      </p:sp>
      <p:cxnSp>
        <p:nvCxnSpPr>
          <p:cNvPr id="31" name="Straight Arrow Connector 30"/>
          <p:cNvCxnSpPr/>
          <p:nvPr/>
        </p:nvCxnSpPr>
        <p:spPr bwMode="auto">
          <a:xfrm rot="5400000" flipH="1" flipV="1">
            <a:off x="3703779" y="6140270"/>
            <a:ext cx="348817" cy="260283"/>
          </a:xfrm>
          <a:prstGeom prst="straightConnector1">
            <a:avLst/>
          </a:prstGeom>
          <a:blipFill dpi="0" rotWithShape="0">
            <a:blip r:embed="rId10"/>
            <a:srcRect/>
            <a:tile tx="0" ty="0" sx="100000" sy="100000" flip="none" algn="tl"/>
          </a:blipFill>
          <a:ln w="25400" cap="flat" cmpd="sng" algn="ctr">
            <a:solidFill>
              <a:srgbClr val="000000"/>
            </a:solidFill>
            <a:prstDash val="solid"/>
            <a:round/>
            <a:headEnd type="none" w="med" len="med"/>
            <a:tailEnd type="arrow"/>
          </a:ln>
          <a:effectLst/>
        </p:spPr>
      </p:cxnSp>
      <p:sp>
        <p:nvSpPr>
          <p:cNvPr id="32" name="TextBox 31"/>
          <p:cNvSpPr txBox="1"/>
          <p:nvPr/>
        </p:nvSpPr>
        <p:spPr>
          <a:xfrm>
            <a:off x="2955925" y="6488669"/>
            <a:ext cx="1338828" cy="369332"/>
          </a:xfrm>
          <a:prstGeom prst="rect">
            <a:avLst/>
          </a:prstGeom>
          <a:noFill/>
        </p:spPr>
        <p:txBody>
          <a:bodyPr wrap="none" rtlCol="0">
            <a:spAutoFit/>
          </a:bodyPr>
          <a:lstStyle/>
          <a:p>
            <a:pPr defTabSz="457035"/>
            <a:r>
              <a:rPr lang="en-GB" dirty="0">
                <a:solidFill>
                  <a:srgbClr val="000000"/>
                </a:solidFill>
              </a:rPr>
              <a:t>permeability</a:t>
            </a:r>
          </a:p>
        </p:txBody>
      </p:sp>
      <p:sp>
        <p:nvSpPr>
          <p:cNvPr id="34" name="TextBox 33"/>
          <p:cNvSpPr txBox="1"/>
          <p:nvPr/>
        </p:nvSpPr>
        <p:spPr>
          <a:xfrm>
            <a:off x="443040" y="1291258"/>
            <a:ext cx="8120532" cy="400110"/>
          </a:xfrm>
          <a:prstGeom prst="rect">
            <a:avLst/>
          </a:prstGeom>
          <a:noFill/>
        </p:spPr>
        <p:txBody>
          <a:bodyPr wrap="none" rtlCol="0">
            <a:spAutoFit/>
          </a:bodyPr>
          <a:lstStyle/>
          <a:p>
            <a:pPr defTabSz="457035"/>
            <a:r>
              <a:rPr lang="en-GB" sz="2000" dirty="0">
                <a:solidFill>
                  <a:srgbClr val="FF0000"/>
                </a:solidFill>
              </a:rPr>
              <a:t>Neutrons only see the magnetization perpendicular to the scattering vector!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5801" y="258763"/>
            <a:ext cx="7793037" cy="1143000"/>
          </a:xfrm>
        </p:spPr>
        <p:txBody>
          <a:bodyPr>
            <a:noAutofit/>
          </a:bodyPr>
          <a:lstStyle/>
          <a:p>
            <a:pPr eaLnBrk="1" hangingPunct="1"/>
            <a:r>
              <a:rPr lang="fr-FR" sz="4000" dirty="0" err="1"/>
              <a:t>Comparison</a:t>
            </a:r>
            <a:r>
              <a:rPr lang="fr-FR" sz="4000" dirty="0"/>
              <a:t> </a:t>
            </a:r>
            <a:r>
              <a:rPr lang="fr-FR" sz="4000" dirty="0" err="1"/>
              <a:t>nuclear</a:t>
            </a:r>
            <a:r>
              <a:rPr lang="fr-FR" sz="4000" dirty="0"/>
              <a:t> and </a:t>
            </a:r>
            <a:r>
              <a:rPr lang="fr-FR" sz="4000" dirty="0" err="1"/>
              <a:t>magnetic</a:t>
            </a:r>
            <a:r>
              <a:rPr lang="fr-FR" sz="4000" dirty="0"/>
              <a:t> neutron </a:t>
            </a:r>
            <a:r>
              <a:rPr lang="fr-FR" sz="4000" dirty="0" err="1"/>
              <a:t>scattering</a:t>
            </a:r>
            <a:r>
              <a:rPr lang="fr-FR" sz="4000" dirty="0"/>
              <a:t> </a:t>
            </a:r>
            <a:r>
              <a:rPr lang="fr-FR" sz="4000" dirty="0" err="1"/>
              <a:t>lengths</a:t>
            </a:r>
            <a:r>
              <a:rPr lang="fr-FR" sz="4000" dirty="0"/>
              <a:t>.</a:t>
            </a:r>
          </a:p>
        </p:txBody>
      </p:sp>
      <p:sp>
        <p:nvSpPr>
          <p:cNvPr id="6" name="Rectangle 4"/>
          <p:cNvSpPr>
            <a:spLocks noChangeArrowheads="1"/>
          </p:cNvSpPr>
          <p:nvPr/>
        </p:nvSpPr>
        <p:spPr bwMode="auto">
          <a:xfrm>
            <a:off x="685800" y="1981200"/>
            <a:ext cx="7772400" cy="4114800"/>
          </a:xfrm>
          <a:prstGeom prst="rect">
            <a:avLst/>
          </a:prstGeom>
          <a:noFill/>
          <a:ln w="9525">
            <a:noFill/>
            <a:miter lim="800000"/>
            <a:headEnd/>
            <a:tailEnd/>
          </a:ln>
        </p:spPr>
        <p:txBody>
          <a:bodyPr lIns="92075" tIns="46038" rIns="92075" bIns="46038">
            <a:prstTxWarp prst="textNoShape">
              <a:avLst/>
            </a:prstTxWarp>
          </a:bodyPr>
          <a:lstStyle/>
          <a:p>
            <a:pPr marL="342900" indent="-342900" defTabSz="457035">
              <a:spcBef>
                <a:spcPct val="20000"/>
              </a:spcBef>
              <a:buClr>
                <a:srgbClr val="99CC00"/>
              </a:buClr>
              <a:buSzPct val="60000"/>
              <a:buFont typeface="Wingdings" pitchFamily="29" charset="2"/>
              <a:buChar char="n"/>
            </a:pPr>
            <a:r>
              <a:rPr lang="fr-FR" sz="3200">
                <a:solidFill>
                  <a:srgbClr val="000000"/>
                </a:solidFill>
              </a:rPr>
              <a:t> </a:t>
            </a:r>
          </a:p>
        </p:txBody>
      </p:sp>
      <p:sp>
        <p:nvSpPr>
          <p:cNvPr id="7" name="Rectangle 5"/>
          <p:cNvSpPr>
            <a:spLocks noChangeArrowheads="1"/>
          </p:cNvSpPr>
          <p:nvPr/>
        </p:nvSpPr>
        <p:spPr bwMode="auto">
          <a:xfrm>
            <a:off x="685800" y="1905000"/>
            <a:ext cx="7848600" cy="1217613"/>
          </a:xfrm>
          <a:prstGeom prst="rect">
            <a:avLst/>
          </a:prstGeom>
          <a:solidFill>
            <a:srgbClr val="0000FF"/>
          </a:solidFill>
          <a:ln w="9525">
            <a:noFill/>
            <a:miter lim="800000"/>
            <a:headEnd/>
            <a:tailEnd/>
          </a:ln>
        </p:spPr>
        <p:txBody>
          <a:bodyPr wrap="none" anchor="ctr">
            <a:prstTxWarp prst="textNoShape">
              <a:avLst/>
            </a:prstTxWarp>
          </a:bodyPr>
          <a:lstStyle/>
          <a:p>
            <a:pPr defTabSz="457035"/>
            <a:endParaRPr lang="en-US">
              <a:solidFill>
                <a:srgbClr val="000000"/>
              </a:solidFill>
            </a:endParaRPr>
          </a:p>
        </p:txBody>
      </p:sp>
      <p:graphicFrame>
        <p:nvGraphicFramePr>
          <p:cNvPr id="8" name="Object 2"/>
          <p:cNvGraphicFramePr>
            <a:graphicFrameLocks/>
          </p:cNvGraphicFramePr>
          <p:nvPr/>
        </p:nvGraphicFramePr>
        <p:xfrm>
          <a:off x="846138" y="1939925"/>
          <a:ext cx="3657600" cy="1139825"/>
        </p:xfrm>
        <a:graphic>
          <a:graphicData uri="http://schemas.openxmlformats.org/presentationml/2006/ole">
            <mc:AlternateContent xmlns:mc="http://schemas.openxmlformats.org/markup-compatibility/2006">
              <mc:Choice xmlns:v="urn:schemas-microsoft-com:vml" Requires="v">
                <p:oleObj spid="_x0000_s156795" name="Equations" r:id="rId4" imgW="1320480" imgH="419040" progId="Equation.2">
                  <p:embed/>
                </p:oleObj>
              </mc:Choice>
              <mc:Fallback>
                <p:oleObj name="Equations" r:id="rId4" imgW="1320480" imgH="419040" progId="Equation.2">
                  <p:embed/>
                  <p:pic>
                    <p:nvPicPr>
                      <p:cNvPr id="0"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138" y="1939925"/>
                        <a:ext cx="3657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 name="Object 3"/>
          <p:cNvGraphicFramePr>
            <a:graphicFrameLocks/>
          </p:cNvGraphicFramePr>
          <p:nvPr/>
        </p:nvGraphicFramePr>
        <p:xfrm>
          <a:off x="5183188" y="1998663"/>
          <a:ext cx="3295650" cy="973137"/>
        </p:xfrm>
        <a:graphic>
          <a:graphicData uri="http://schemas.openxmlformats.org/presentationml/2006/ole">
            <mc:AlternateContent xmlns:mc="http://schemas.openxmlformats.org/markup-compatibility/2006">
              <mc:Choice xmlns:v="urn:schemas-microsoft-com:vml" Requires="v">
                <p:oleObj spid="_x0000_s156796" name="Equations" r:id="rId6" imgW="1434960" imgH="431640" progId="Equation.2">
                  <p:embed/>
                </p:oleObj>
              </mc:Choice>
              <mc:Fallback>
                <p:oleObj name="Equations" r:id="rId6" imgW="1434960" imgH="431640" progId="Equation.2">
                  <p:embed/>
                  <p:pic>
                    <p:nvPicPr>
                      <p:cNvPr id="0"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3188" y="1998663"/>
                        <a:ext cx="3295650" cy="97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 name="Object 4"/>
          <p:cNvGraphicFramePr>
            <a:graphicFrameLocks/>
          </p:cNvGraphicFramePr>
          <p:nvPr/>
        </p:nvGraphicFramePr>
        <p:xfrm>
          <a:off x="1595438" y="3389313"/>
          <a:ext cx="6076950" cy="3097212"/>
        </p:xfrm>
        <a:graphic>
          <a:graphicData uri="http://schemas.openxmlformats.org/presentationml/2006/ole">
            <mc:AlternateContent xmlns:mc="http://schemas.openxmlformats.org/markup-compatibility/2006">
              <mc:Choice xmlns:v="urn:schemas-microsoft-com:vml" Requires="v">
                <p:oleObj spid="_x0000_s156797" name="Document" r:id="rId8" imgW="6096000" imgH="2755900" progId="Word.Document.8">
                  <p:embed/>
                </p:oleObj>
              </mc:Choice>
              <mc:Fallback>
                <p:oleObj name="Document" r:id="rId8" imgW="6096000" imgH="2755900" progId="Word.Document.8">
                  <p:embed/>
                  <p:pic>
                    <p:nvPicPr>
                      <p:cNvPr id="0" name="Picture 4"/>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95438" y="3389313"/>
                        <a:ext cx="6076950" cy="309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5801" y="258763"/>
            <a:ext cx="7793037" cy="1143000"/>
          </a:xfrm>
        </p:spPr>
        <p:txBody>
          <a:bodyPr>
            <a:noAutofit/>
          </a:bodyPr>
          <a:lstStyle/>
          <a:p>
            <a:pPr eaLnBrk="1" hangingPunct="1"/>
            <a:r>
              <a:rPr lang="fr-FR" sz="4000" dirty="0" smtClean="0"/>
              <a:t>Spin </a:t>
            </a:r>
            <a:r>
              <a:rPr lang="fr-FR" sz="4000" dirty="0" err="1" smtClean="0"/>
              <a:t>scattering</a:t>
            </a:r>
            <a:endParaRPr lang="fr-FR" sz="4000" dirty="0"/>
          </a:p>
        </p:txBody>
      </p:sp>
      <p:pic>
        <p:nvPicPr>
          <p:cNvPr id="12" name="Picture 11" descr="latex-image-1.pdf"/>
          <p:cNvPicPr>
            <a:picLocks noChangeAspect="1"/>
          </p:cNvPicPr>
          <p:nvPr/>
        </p:nvPicPr>
        <p:blipFill>
          <a:blip r:embed="rId3"/>
          <a:stretch>
            <a:fillRect/>
          </a:stretch>
        </p:blipFill>
        <p:spPr>
          <a:xfrm>
            <a:off x="285750" y="2959100"/>
            <a:ext cx="7277100" cy="660400"/>
          </a:xfrm>
          <a:prstGeom prst="rect">
            <a:avLst/>
          </a:prstGeom>
        </p:spPr>
      </p:pic>
      <p:sp>
        <p:nvSpPr>
          <p:cNvPr id="13" name="Rectangle 3"/>
          <p:cNvSpPr>
            <a:spLocks/>
          </p:cNvSpPr>
          <p:nvPr/>
        </p:nvSpPr>
        <p:spPr bwMode="auto">
          <a:xfrm>
            <a:off x="285750" y="2520851"/>
            <a:ext cx="2611105" cy="383977"/>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dirty="0">
                <a:solidFill>
                  <a:srgbClr val="000000"/>
                </a:solidFill>
                <a:ea typeface="Gill Sans" pitchFamily="-112" charset="0"/>
                <a:cs typeface="Gill Sans" pitchFamily="-112" charset="0"/>
                <a:sym typeface="Gill Sans" pitchFamily="-112" charset="0"/>
              </a:rPr>
              <a:t>Pure nuclear scattering:</a:t>
            </a:r>
          </a:p>
        </p:txBody>
      </p:sp>
      <p:sp>
        <p:nvSpPr>
          <p:cNvPr id="14" name="Rectangle 3"/>
          <p:cNvSpPr>
            <a:spLocks/>
          </p:cNvSpPr>
          <p:nvPr/>
        </p:nvSpPr>
        <p:spPr bwMode="auto">
          <a:xfrm>
            <a:off x="285750" y="1209774"/>
            <a:ext cx="2611105" cy="383977"/>
          </a:xfrm>
          <a:prstGeom prst="rect">
            <a:avLst/>
          </a:prstGeom>
          <a:noFill/>
          <a:ln w="12700">
            <a:noFill/>
            <a:miter lim="800000"/>
            <a:headEnd/>
            <a:tailEnd/>
          </a:ln>
        </p:spPr>
        <p:txBody>
          <a:bodyPr lIns="0" tIns="0" rIns="0" bIns="0" anchor="ctr">
            <a:prstTxWarp prst="textNoShape">
              <a:avLst/>
            </a:prstTxWarp>
          </a:bodyPr>
          <a:lstStyle/>
          <a:p>
            <a:pPr algn="ctr" defTabSz="642915" fontAlgn="base">
              <a:spcBef>
                <a:spcPct val="0"/>
              </a:spcBef>
              <a:spcAft>
                <a:spcPct val="0"/>
              </a:spcAft>
            </a:pPr>
            <a:r>
              <a:rPr lang="en-US" sz="2100" dirty="0">
                <a:solidFill>
                  <a:srgbClr val="000000"/>
                </a:solidFill>
                <a:ea typeface="Gill Sans" pitchFamily="-112" charset="0"/>
                <a:cs typeface="Gill Sans" pitchFamily="-112" charset="0"/>
                <a:sym typeface="Gill Sans" pitchFamily="-112" charset="0"/>
              </a:rPr>
              <a:t>Fermi Golden rule:</a:t>
            </a:r>
          </a:p>
        </p:txBody>
      </p:sp>
      <p:pic>
        <p:nvPicPr>
          <p:cNvPr id="15" name="Picture 14" descr="latex-image-1.pdf"/>
          <p:cNvPicPr>
            <a:picLocks noChangeAspect="1"/>
          </p:cNvPicPr>
          <p:nvPr/>
        </p:nvPicPr>
        <p:blipFill>
          <a:blip r:embed="rId4"/>
          <a:stretch>
            <a:fillRect/>
          </a:stretch>
        </p:blipFill>
        <p:spPr>
          <a:xfrm>
            <a:off x="596900" y="1689100"/>
            <a:ext cx="5283200" cy="660400"/>
          </a:xfrm>
          <a:prstGeom prst="rect">
            <a:avLst/>
          </a:prstGeom>
        </p:spPr>
      </p:pic>
      <p:sp>
        <p:nvSpPr>
          <p:cNvPr id="16" name="TextBox 15"/>
          <p:cNvSpPr txBox="1"/>
          <p:nvPr/>
        </p:nvSpPr>
        <p:spPr>
          <a:xfrm>
            <a:off x="285750" y="3802584"/>
            <a:ext cx="4579774" cy="400110"/>
          </a:xfrm>
          <a:prstGeom prst="rect">
            <a:avLst/>
          </a:prstGeom>
          <a:noFill/>
        </p:spPr>
        <p:txBody>
          <a:bodyPr wrap="none" rtlCol="0">
            <a:spAutoFit/>
          </a:bodyPr>
          <a:lstStyle/>
          <a:p>
            <a:pPr defTabSz="457035"/>
            <a:r>
              <a:rPr lang="en-GB" sz="2000" dirty="0">
                <a:solidFill>
                  <a:srgbClr val="FF0000"/>
                </a:solidFill>
              </a:rPr>
              <a:t>Nuclear scattering is entirely non-spin-flip.</a:t>
            </a:r>
          </a:p>
        </p:txBody>
      </p:sp>
      <p:pic>
        <p:nvPicPr>
          <p:cNvPr id="18" name="Picture 17" descr="latex-image-1.pdf"/>
          <p:cNvPicPr>
            <a:picLocks noChangeAspect="1"/>
          </p:cNvPicPr>
          <p:nvPr/>
        </p:nvPicPr>
        <p:blipFill>
          <a:blip r:embed="rId5"/>
          <a:stretch>
            <a:fillRect/>
          </a:stretch>
        </p:blipFill>
        <p:spPr>
          <a:xfrm>
            <a:off x="0" y="4846638"/>
            <a:ext cx="9144000" cy="1228725"/>
          </a:xfrm>
          <a:prstGeom prst="rect">
            <a:avLst/>
          </a:prstGeom>
        </p:spPr>
      </p:pic>
      <p:pic>
        <p:nvPicPr>
          <p:cNvPr id="19" name="Picture 18" descr="latex-image-1.pdf"/>
          <p:cNvPicPr>
            <a:picLocks noChangeAspect="1"/>
          </p:cNvPicPr>
          <p:nvPr/>
        </p:nvPicPr>
        <p:blipFill>
          <a:blip r:embed="rId6"/>
          <a:stretch>
            <a:fillRect/>
          </a:stretch>
        </p:blipFill>
        <p:spPr>
          <a:xfrm>
            <a:off x="285750" y="4343400"/>
            <a:ext cx="3225800" cy="355600"/>
          </a:xfrm>
          <a:prstGeom prst="rect">
            <a:avLst/>
          </a:prstGeom>
        </p:spPr>
      </p:pic>
      <p:sp>
        <p:nvSpPr>
          <p:cNvPr id="20" name="TextBox 19"/>
          <p:cNvSpPr txBox="1"/>
          <p:nvPr/>
        </p:nvSpPr>
        <p:spPr>
          <a:xfrm>
            <a:off x="285750" y="6127690"/>
            <a:ext cx="8307883" cy="707886"/>
          </a:xfrm>
          <a:prstGeom prst="rect">
            <a:avLst/>
          </a:prstGeom>
          <a:noFill/>
        </p:spPr>
        <p:txBody>
          <a:bodyPr wrap="none" rtlCol="0">
            <a:spAutoFit/>
          </a:bodyPr>
          <a:lstStyle/>
          <a:p>
            <a:pPr defTabSz="457035"/>
            <a:r>
              <a:rPr lang="en-GB" sz="2000" dirty="0">
                <a:solidFill>
                  <a:srgbClr val="FF0000"/>
                </a:solidFill>
              </a:rPr>
              <a:t>Non-spin-flip scattering is sensitive to magnetization parallel to neutron spin.</a:t>
            </a:r>
          </a:p>
          <a:p>
            <a:pPr defTabSz="457035"/>
            <a:r>
              <a:rPr lang="en-GB" sz="2000" dirty="0">
                <a:solidFill>
                  <a:srgbClr val="FF0000"/>
                </a:solidFill>
              </a:rPr>
              <a:t>Spin-flip scattering is sensitive to magnetization perpendicular to neutron spin.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5801" y="258763"/>
            <a:ext cx="7793037" cy="1143000"/>
          </a:xfrm>
        </p:spPr>
        <p:txBody>
          <a:bodyPr>
            <a:noAutofit/>
          </a:bodyPr>
          <a:lstStyle/>
          <a:p>
            <a:pPr eaLnBrk="1" hangingPunct="1"/>
            <a:r>
              <a:rPr lang="fr-FR" sz="4000" dirty="0" err="1" smtClean="0"/>
              <a:t>Coherent/Incoherent</a:t>
            </a:r>
            <a:r>
              <a:rPr lang="fr-FR" sz="4000" dirty="0" smtClean="0"/>
              <a:t> </a:t>
            </a:r>
            <a:r>
              <a:rPr lang="fr-FR" sz="4000" dirty="0" err="1" smtClean="0"/>
              <a:t>Scattering</a:t>
            </a:r>
            <a:endParaRPr lang="fr-FR" sz="4000" dirty="0"/>
          </a:p>
        </p:txBody>
      </p:sp>
      <p:sp>
        <p:nvSpPr>
          <p:cNvPr id="11" name="Rectangle 3"/>
          <p:cNvSpPr>
            <a:spLocks/>
          </p:cNvSpPr>
          <p:nvPr/>
        </p:nvSpPr>
        <p:spPr bwMode="auto">
          <a:xfrm>
            <a:off x="258963" y="1607828"/>
            <a:ext cx="2611105" cy="383977"/>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b="1" dirty="0" smtClean="0">
                <a:solidFill>
                  <a:srgbClr val="000000"/>
                </a:solidFill>
                <a:ea typeface="Gill Sans" pitchFamily="-112" charset="0"/>
                <a:cs typeface="Gill Sans" pitchFamily="-112" charset="0"/>
                <a:sym typeface="Gill Sans" pitchFamily="-112" charset="0"/>
              </a:rPr>
              <a:t>Spin-incoherence:</a:t>
            </a:r>
            <a:endParaRPr lang="en-US" sz="2100" b="1" dirty="0">
              <a:solidFill>
                <a:srgbClr val="000000"/>
              </a:solidFill>
              <a:ea typeface="Gill Sans" pitchFamily="-112" charset="0"/>
              <a:cs typeface="Gill Sans" pitchFamily="-112" charset="0"/>
              <a:sym typeface="Gill Sans" pitchFamily="-112" charset="0"/>
            </a:endParaRPr>
          </a:p>
        </p:txBody>
      </p:sp>
      <p:sp>
        <p:nvSpPr>
          <p:cNvPr id="12" name="Rectangle 3"/>
          <p:cNvSpPr>
            <a:spLocks/>
          </p:cNvSpPr>
          <p:nvPr/>
        </p:nvSpPr>
        <p:spPr bwMode="auto">
          <a:xfrm>
            <a:off x="46608" y="2109992"/>
            <a:ext cx="2611105" cy="383977"/>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Neutron Spin:</a:t>
            </a:r>
            <a:endParaRPr lang="en-US" sz="2100" dirty="0">
              <a:solidFill>
                <a:srgbClr val="000000"/>
              </a:solidFill>
              <a:ea typeface="Gill Sans" pitchFamily="-112" charset="0"/>
              <a:cs typeface="Gill Sans" pitchFamily="-112" charset="0"/>
              <a:sym typeface="Gill Sans" pitchFamily="-112" charset="0"/>
            </a:endParaRPr>
          </a:p>
        </p:txBody>
      </p:sp>
      <p:pic>
        <p:nvPicPr>
          <p:cNvPr id="13" name="Picture 12" descr="latex-image-1.pdf"/>
          <p:cNvPicPr>
            <a:picLocks noChangeAspect="1"/>
          </p:cNvPicPr>
          <p:nvPr/>
        </p:nvPicPr>
        <p:blipFill>
          <a:blip r:embed="rId2"/>
          <a:stretch>
            <a:fillRect/>
          </a:stretch>
        </p:blipFill>
        <p:spPr>
          <a:xfrm>
            <a:off x="2235068" y="2189163"/>
            <a:ext cx="635000" cy="304800"/>
          </a:xfrm>
          <a:prstGeom prst="rect">
            <a:avLst/>
          </a:prstGeom>
        </p:spPr>
      </p:pic>
      <p:sp>
        <p:nvSpPr>
          <p:cNvPr id="14" name="Rectangle 3"/>
          <p:cNvSpPr>
            <a:spLocks/>
          </p:cNvSpPr>
          <p:nvPr/>
        </p:nvSpPr>
        <p:spPr bwMode="auto">
          <a:xfrm>
            <a:off x="3336046" y="2109992"/>
            <a:ext cx="2611105" cy="383977"/>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Neutron+</a:t>
            </a:r>
          </a:p>
          <a:p>
            <a:pPr algn="ctr" defTabSz="642717"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(random) nucleus spin:</a:t>
            </a:r>
            <a:endParaRPr lang="en-US" sz="2100" dirty="0">
              <a:solidFill>
                <a:srgbClr val="000000"/>
              </a:solidFill>
              <a:ea typeface="Gill Sans" pitchFamily="-112" charset="0"/>
              <a:cs typeface="Gill Sans" pitchFamily="-112" charset="0"/>
              <a:sym typeface="Gill Sans" pitchFamily="-112" charset="0"/>
            </a:endParaRPr>
          </a:p>
        </p:txBody>
      </p:sp>
      <p:pic>
        <p:nvPicPr>
          <p:cNvPr id="15" name="Picture 14" descr="latex-image-1.pdf"/>
          <p:cNvPicPr>
            <a:picLocks noChangeAspect="1"/>
          </p:cNvPicPr>
          <p:nvPr/>
        </p:nvPicPr>
        <p:blipFill>
          <a:blip r:embed="rId3"/>
          <a:stretch>
            <a:fillRect/>
          </a:stretch>
        </p:blipFill>
        <p:spPr>
          <a:xfrm>
            <a:off x="6354763" y="1991800"/>
            <a:ext cx="927100" cy="723900"/>
          </a:xfrm>
          <a:prstGeom prst="rect">
            <a:avLst/>
          </a:prstGeom>
        </p:spPr>
      </p:pic>
      <p:pic>
        <p:nvPicPr>
          <p:cNvPr id="16" name="Picture 15" descr="latex-image-1.pdf"/>
          <p:cNvPicPr>
            <a:picLocks noChangeAspect="1"/>
          </p:cNvPicPr>
          <p:nvPr/>
        </p:nvPicPr>
        <p:blipFill>
          <a:blip r:embed="rId4"/>
          <a:stretch>
            <a:fillRect/>
          </a:stretch>
        </p:blipFill>
        <p:spPr>
          <a:xfrm>
            <a:off x="8004176" y="1998663"/>
            <a:ext cx="304800" cy="685800"/>
          </a:xfrm>
          <a:prstGeom prst="rect">
            <a:avLst/>
          </a:prstGeom>
        </p:spPr>
      </p:pic>
      <p:sp>
        <p:nvSpPr>
          <p:cNvPr id="18" name="Rectangle 3"/>
          <p:cNvSpPr>
            <a:spLocks/>
          </p:cNvSpPr>
          <p:nvPr/>
        </p:nvSpPr>
        <p:spPr bwMode="auto">
          <a:xfrm>
            <a:off x="7281863" y="1568239"/>
            <a:ext cx="1649412" cy="383977"/>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Probability</a:t>
            </a:r>
            <a:endParaRPr lang="en-US" sz="2100" dirty="0">
              <a:solidFill>
                <a:srgbClr val="000000"/>
              </a:solidFill>
              <a:ea typeface="Gill Sans" pitchFamily="-112" charset="0"/>
              <a:cs typeface="Gill Sans" pitchFamily="-112" charset="0"/>
              <a:sym typeface="Gill Sans" pitchFamily="-112" charset="0"/>
            </a:endParaRPr>
          </a:p>
        </p:txBody>
      </p:sp>
      <p:sp>
        <p:nvSpPr>
          <p:cNvPr id="19" name="Rectangle 3"/>
          <p:cNvSpPr>
            <a:spLocks/>
          </p:cNvSpPr>
          <p:nvPr/>
        </p:nvSpPr>
        <p:spPr bwMode="auto">
          <a:xfrm>
            <a:off x="258969" y="3151318"/>
            <a:ext cx="4272789" cy="383977"/>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Average (coherent) scattering length:</a:t>
            </a:r>
            <a:endParaRPr lang="en-US" sz="2100" dirty="0">
              <a:solidFill>
                <a:srgbClr val="000000"/>
              </a:solidFill>
              <a:ea typeface="Gill Sans" pitchFamily="-112" charset="0"/>
              <a:cs typeface="Gill Sans" pitchFamily="-112" charset="0"/>
              <a:sym typeface="Gill Sans" pitchFamily="-112" charset="0"/>
            </a:endParaRPr>
          </a:p>
        </p:txBody>
      </p:sp>
      <p:pic>
        <p:nvPicPr>
          <p:cNvPr id="20" name="Picture 19" descr="latex-image-1.pdf"/>
          <p:cNvPicPr>
            <a:picLocks noChangeAspect="1"/>
          </p:cNvPicPr>
          <p:nvPr/>
        </p:nvPicPr>
        <p:blipFill>
          <a:blip r:embed="rId5"/>
          <a:stretch>
            <a:fillRect/>
          </a:stretch>
        </p:blipFill>
        <p:spPr>
          <a:xfrm>
            <a:off x="4743450" y="3197225"/>
            <a:ext cx="3213100" cy="317500"/>
          </a:xfrm>
          <a:prstGeom prst="rect">
            <a:avLst/>
          </a:prstGeom>
        </p:spPr>
      </p:pic>
      <p:sp>
        <p:nvSpPr>
          <p:cNvPr id="22" name="Rectangle 3"/>
          <p:cNvSpPr>
            <a:spLocks/>
          </p:cNvSpPr>
          <p:nvPr/>
        </p:nvSpPr>
        <p:spPr bwMode="auto">
          <a:xfrm>
            <a:off x="119139" y="3687695"/>
            <a:ext cx="5905008" cy="383977"/>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err="1" smtClean="0">
                <a:solidFill>
                  <a:srgbClr val="000000"/>
                </a:solidFill>
                <a:ea typeface="Gill Sans" pitchFamily="-112" charset="0"/>
                <a:cs typeface="Gill Sans" pitchFamily="-112" charset="0"/>
                <a:sym typeface="Gill Sans" pitchFamily="-112" charset="0"/>
              </a:rPr>
              <a:t>Strandard</a:t>
            </a:r>
            <a:r>
              <a:rPr lang="en-US" sz="2100" dirty="0" smtClean="0">
                <a:solidFill>
                  <a:srgbClr val="000000"/>
                </a:solidFill>
                <a:ea typeface="Gill Sans" pitchFamily="-112" charset="0"/>
                <a:cs typeface="Gill Sans" pitchFamily="-112" charset="0"/>
                <a:sym typeface="Gill Sans" pitchFamily="-112" charset="0"/>
              </a:rPr>
              <a:t> variation (incoherent) scattering length:</a:t>
            </a:r>
            <a:endParaRPr lang="en-US" sz="2100" dirty="0">
              <a:solidFill>
                <a:srgbClr val="000000"/>
              </a:solidFill>
              <a:ea typeface="Gill Sans" pitchFamily="-112" charset="0"/>
              <a:cs typeface="Gill Sans" pitchFamily="-112" charset="0"/>
              <a:sym typeface="Gill Sans" pitchFamily="-112" charset="0"/>
            </a:endParaRPr>
          </a:p>
        </p:txBody>
      </p:sp>
      <p:pic>
        <p:nvPicPr>
          <p:cNvPr id="23" name="Picture 22" descr="latex-image-1.pdf"/>
          <p:cNvPicPr>
            <a:picLocks noChangeAspect="1"/>
          </p:cNvPicPr>
          <p:nvPr/>
        </p:nvPicPr>
        <p:blipFill>
          <a:blip r:embed="rId6"/>
          <a:stretch>
            <a:fillRect/>
          </a:stretch>
        </p:blipFill>
        <p:spPr>
          <a:xfrm>
            <a:off x="5899150" y="3690938"/>
            <a:ext cx="2882900" cy="355600"/>
          </a:xfrm>
          <a:prstGeom prst="rect">
            <a:avLst/>
          </a:prstGeom>
        </p:spPr>
      </p:pic>
      <p:sp>
        <p:nvSpPr>
          <p:cNvPr id="24" name="Rectangle 3"/>
          <p:cNvSpPr>
            <a:spLocks/>
          </p:cNvSpPr>
          <p:nvPr/>
        </p:nvSpPr>
        <p:spPr bwMode="auto">
          <a:xfrm>
            <a:off x="119144" y="4416060"/>
            <a:ext cx="8662911" cy="383977"/>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b="1" dirty="0" smtClean="0">
                <a:solidFill>
                  <a:srgbClr val="000000"/>
                </a:solidFill>
                <a:ea typeface="Gill Sans" pitchFamily="-112" charset="0"/>
                <a:cs typeface="Gill Sans" pitchFamily="-112" charset="0"/>
                <a:sym typeface="Gill Sans" pitchFamily="-112" charset="0"/>
              </a:rPr>
              <a:t>Same for natural distribution of isotopes (isotope incoherence)</a:t>
            </a:r>
            <a:endParaRPr lang="en-US" sz="2100" b="1" dirty="0">
              <a:solidFill>
                <a:srgbClr val="000000"/>
              </a:solidFill>
              <a:ea typeface="Gill Sans" pitchFamily="-112" charset="0"/>
              <a:cs typeface="Gill Sans" pitchFamily="-112" charset="0"/>
              <a:sym typeface="Gill Sans" pitchFamily="-112" charset="0"/>
            </a:endParaRPr>
          </a:p>
        </p:txBody>
      </p:sp>
      <p:pic>
        <p:nvPicPr>
          <p:cNvPr id="25" name="Picture 24" descr="latex-image-1.pdf"/>
          <p:cNvPicPr>
            <a:picLocks noChangeAspect="1"/>
          </p:cNvPicPr>
          <p:nvPr/>
        </p:nvPicPr>
        <p:blipFill>
          <a:blip r:embed="rId7"/>
          <a:stretch>
            <a:fillRect/>
          </a:stretch>
        </p:blipFill>
        <p:spPr>
          <a:xfrm>
            <a:off x="376238" y="5872045"/>
            <a:ext cx="8242300" cy="635000"/>
          </a:xfrm>
          <a:prstGeom prst="rect">
            <a:avLst/>
          </a:prstGeom>
        </p:spPr>
      </p:pic>
      <p:sp>
        <p:nvSpPr>
          <p:cNvPr id="26" name="Rectangle 3"/>
          <p:cNvSpPr>
            <a:spLocks/>
          </p:cNvSpPr>
          <p:nvPr/>
        </p:nvSpPr>
        <p:spPr bwMode="auto">
          <a:xfrm>
            <a:off x="3022469" y="5289506"/>
            <a:ext cx="2611105" cy="383977"/>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b="1" dirty="0" smtClean="0">
                <a:solidFill>
                  <a:srgbClr val="000000"/>
                </a:solidFill>
                <a:ea typeface="Gill Sans" pitchFamily="-112" charset="0"/>
                <a:cs typeface="Gill Sans" pitchFamily="-112" charset="0"/>
                <a:sym typeface="Gill Sans" pitchFamily="-112" charset="0"/>
              </a:rPr>
              <a:t>Total cross section:</a:t>
            </a:r>
            <a:endParaRPr lang="en-US" sz="2100" b="1" dirty="0">
              <a:solidFill>
                <a:srgbClr val="000000"/>
              </a:solidFill>
              <a:ea typeface="Gill Sans" pitchFamily="-112" charset="0"/>
              <a:cs typeface="Gill Sans" pitchFamily="-112" charset="0"/>
              <a:sym typeface="Gill Sans" pitchFamily="-112"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70" name="Rectangle 1"/>
          <p:cNvSpPr>
            <a:spLocks noGrp="1" noChangeArrowheads="1"/>
          </p:cNvSpPr>
          <p:nvPr>
            <p:ph type="title"/>
          </p:nvPr>
        </p:nvSpPr>
        <p:spPr>
          <a:xfrm>
            <a:off x="892969" y="-80367"/>
            <a:ext cx="7358063" cy="1714500"/>
          </a:xfrm>
        </p:spPr>
        <p:txBody>
          <a:bodyPr/>
          <a:lstStyle/>
          <a:p>
            <a:pPr eaLnBrk="1" hangingPunct="1"/>
            <a:r>
              <a:rPr lang="en-US" sz="4000" dirty="0"/>
              <a:t>Neutron </a:t>
            </a:r>
            <a:r>
              <a:rPr lang="en-US" sz="4000" dirty="0" smtClean="0"/>
              <a:t>Scattering Cross Sections</a:t>
            </a:r>
            <a:endParaRPr lang="en-US" sz="4000" dirty="0"/>
          </a:p>
        </p:txBody>
      </p:sp>
      <p:sp>
        <p:nvSpPr>
          <p:cNvPr id="1031171" name="Rectangle 2"/>
          <p:cNvSpPr>
            <a:spLocks noGrp="1" noChangeArrowheads="1"/>
          </p:cNvSpPr>
          <p:nvPr>
            <p:ph type="body" idx="1"/>
          </p:nvPr>
        </p:nvSpPr>
        <p:spPr>
          <a:xfrm>
            <a:off x="5393531" y="1696641"/>
            <a:ext cx="3187898" cy="4652367"/>
          </a:xfrm>
        </p:spPr>
        <p:txBody>
          <a:bodyPr/>
          <a:lstStyle/>
          <a:p>
            <a:pPr marL="622824" eaLnBrk="1" hangingPunct="1"/>
            <a:r>
              <a:rPr lang="en-US" sz="2100" dirty="0"/>
              <a:t>Scattering at nuclei</a:t>
            </a:r>
          </a:p>
          <a:p>
            <a:pPr marL="622824" eaLnBrk="1" hangingPunct="1"/>
            <a:r>
              <a:rPr lang="en-US" sz="2100" dirty="0"/>
              <a:t>Typical Wavelengths (cold neutrons) 2 Å - 30 Å</a:t>
            </a:r>
          </a:p>
          <a:p>
            <a:pPr marL="622824" eaLnBrk="1" hangingPunct="1"/>
            <a:r>
              <a:rPr lang="en-US" sz="2100" dirty="0"/>
              <a:t>No charge, thus deeply penetrating matter</a:t>
            </a:r>
          </a:p>
          <a:p>
            <a:pPr marL="622824" eaLnBrk="1" hangingPunct="1"/>
            <a:r>
              <a:rPr lang="en-US" sz="2100" dirty="0"/>
              <a:t>Possible contrast tuning by exchanging isotopes, especially Protons with Deuterons</a:t>
            </a:r>
          </a:p>
        </p:txBody>
      </p:sp>
      <p:pic>
        <p:nvPicPr>
          <p:cNvPr id="1031172" name="Picture 3"/>
          <p:cNvPicPr>
            <a:picLocks noChangeAspect="1" noChangeArrowheads="1"/>
          </p:cNvPicPr>
          <p:nvPr/>
        </p:nvPicPr>
        <p:blipFill>
          <a:blip r:embed="rId3"/>
          <a:srcRect/>
          <a:stretch>
            <a:fillRect/>
          </a:stretch>
        </p:blipFill>
        <p:spPr bwMode="auto">
          <a:xfrm>
            <a:off x="455414" y="1696641"/>
            <a:ext cx="4027289" cy="4652367"/>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2" name="Rectangle 1"/>
          <p:cNvSpPr>
            <a:spLocks noGrp="1" noChangeArrowheads="1"/>
          </p:cNvSpPr>
          <p:nvPr>
            <p:ph type="title"/>
          </p:nvPr>
        </p:nvSpPr>
        <p:spPr>
          <a:xfrm>
            <a:off x="73581" y="525026"/>
            <a:ext cx="9170789" cy="1937742"/>
          </a:xfrm>
        </p:spPr>
        <p:txBody>
          <a:bodyPr/>
          <a:lstStyle/>
          <a:p>
            <a:pPr eaLnBrk="1" hangingPunct="1"/>
            <a:r>
              <a:rPr lang="en-US" sz="5000" dirty="0"/>
              <a:t>2</a:t>
            </a:r>
            <a:r>
              <a:rPr lang="en-US" sz="5000" dirty="0" smtClean="0"/>
              <a:t>. </a:t>
            </a:r>
            <a:r>
              <a:rPr lang="en-US" sz="5000" dirty="0" smtClean="0"/>
              <a:t>Small Angle Neutron Scattering (SANS)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47" y="2844726"/>
            <a:ext cx="4532074" cy="3891353"/>
          </a:xfrm>
          <a:prstGeom prst="rect">
            <a:avLst/>
          </a:prstGeom>
        </p:spPr>
      </p:pic>
      <p:sp>
        <p:nvSpPr>
          <p:cNvPr id="3" name="TextBox 2"/>
          <p:cNvSpPr txBox="1"/>
          <p:nvPr/>
        </p:nvSpPr>
        <p:spPr>
          <a:xfrm>
            <a:off x="5618480" y="6114534"/>
            <a:ext cx="1428596" cy="369332"/>
          </a:xfrm>
          <a:prstGeom prst="rect">
            <a:avLst/>
          </a:prstGeom>
          <a:noFill/>
        </p:spPr>
        <p:txBody>
          <a:bodyPr wrap="none" rtlCol="0">
            <a:spAutoFit/>
          </a:bodyPr>
          <a:lstStyle/>
          <a:p>
            <a:r>
              <a:rPr lang="en-US" dirty="0" err="1" smtClean="0"/>
              <a:t>Porcar</a:t>
            </a:r>
            <a:r>
              <a:rPr lang="en-US" dirty="0" smtClean="0"/>
              <a:t> et al.</a:t>
            </a:r>
            <a:endParaRPr lang="en-US" dirty="0"/>
          </a:p>
        </p:txBody>
      </p:sp>
    </p:spTree>
    <p:extLst>
      <p:ext uri="{BB962C8B-B14F-4D97-AF65-F5344CB8AC3E}">
        <p14:creationId xmlns:p14="http://schemas.microsoft.com/office/powerpoint/2010/main" val="49389677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179388" y="1304925"/>
            <a:ext cx="8296275" cy="4359275"/>
          </a:xfrm>
          <a:prstGeom prst="rect">
            <a:avLst/>
          </a:prstGeom>
          <a:noFill/>
          <a:ln w="9525">
            <a:noFill/>
            <a:miter lim="800000"/>
            <a:headEnd/>
            <a:tailEnd/>
          </a:ln>
          <a:effectLst/>
        </p:spPr>
        <p:txBody>
          <a:bodyPr>
            <a:prstTxWarp prst="textNoShape">
              <a:avLst/>
            </a:prstTxWarp>
            <a:spAutoFit/>
          </a:bodyPr>
          <a:lstStyle/>
          <a:p>
            <a:pPr eaLnBrk="0" hangingPunct="0"/>
            <a:r>
              <a:rPr lang="fr-FR" sz="2000">
                <a:solidFill>
                  <a:srgbClr val="C0504D"/>
                </a:solidFill>
              </a:rPr>
              <a:t>●</a:t>
            </a:r>
            <a:r>
              <a:rPr lang="en-GB" sz="2000">
                <a:solidFill>
                  <a:srgbClr val="3333CC"/>
                </a:solidFill>
              </a:rPr>
              <a:t> colloidal suspensions</a:t>
            </a:r>
          </a:p>
          <a:p>
            <a:pPr eaLnBrk="0" hangingPunct="0"/>
            <a:r>
              <a:rPr lang="fr-FR" sz="2000">
                <a:solidFill>
                  <a:srgbClr val="C0504D"/>
                </a:solidFill>
              </a:rPr>
              <a:t>●</a:t>
            </a:r>
            <a:r>
              <a:rPr lang="en-GB" sz="2000">
                <a:solidFill>
                  <a:srgbClr val="3333CC"/>
                </a:solidFill>
              </a:rPr>
              <a:t> polymers:   </a:t>
            </a:r>
          </a:p>
          <a:p>
            <a:pPr eaLnBrk="0" hangingPunct="0"/>
            <a:r>
              <a:rPr lang="en-GB" sz="2000">
                <a:solidFill>
                  <a:prstClr val="black"/>
                </a:solidFill>
              </a:rPr>
              <a:t>chains, blends , block copolymers</a:t>
            </a:r>
            <a:endParaRPr lang="fr-FR" sz="2000">
              <a:solidFill>
                <a:prstClr val="black"/>
              </a:solidFill>
            </a:endParaRPr>
          </a:p>
          <a:p>
            <a:pPr eaLnBrk="0" hangingPunct="0"/>
            <a:r>
              <a:rPr lang="fr-FR" sz="2000">
                <a:solidFill>
                  <a:srgbClr val="C0504D"/>
                </a:solidFill>
              </a:rPr>
              <a:t>●</a:t>
            </a:r>
            <a:r>
              <a:rPr lang="en-GB" sz="2000">
                <a:solidFill>
                  <a:srgbClr val="3333CC"/>
                </a:solidFill>
              </a:rPr>
              <a:t> surfactant assembli</a:t>
            </a:r>
            <a:r>
              <a:rPr lang="fr-FR" sz="2000">
                <a:solidFill>
                  <a:srgbClr val="3333CC"/>
                </a:solidFill>
              </a:rPr>
              <a:t>es</a:t>
            </a:r>
          </a:p>
          <a:p>
            <a:pPr eaLnBrk="0" hangingPunct="0"/>
            <a:r>
              <a:rPr lang="fr-FR" sz="2000">
                <a:solidFill>
                  <a:srgbClr val="C0504D"/>
                </a:solidFill>
              </a:rPr>
              <a:t>●</a:t>
            </a:r>
            <a:r>
              <a:rPr lang="en-GB" sz="2000">
                <a:solidFill>
                  <a:srgbClr val="3333CC"/>
                </a:solidFill>
              </a:rPr>
              <a:t> biological molecules: </a:t>
            </a:r>
          </a:p>
          <a:p>
            <a:r>
              <a:rPr lang="en-GB" sz="2000">
                <a:solidFill>
                  <a:srgbClr val="3333CC"/>
                </a:solidFill>
              </a:rPr>
              <a:t>  </a:t>
            </a:r>
            <a:r>
              <a:rPr lang="en-GB" sz="2000">
                <a:solidFill>
                  <a:prstClr val="black"/>
                </a:solidFill>
              </a:rPr>
              <a:t>proteins, nucleic acids, complexes, small bio-related molecules</a:t>
            </a:r>
          </a:p>
          <a:p>
            <a:pPr eaLnBrk="0" hangingPunct="0"/>
            <a:r>
              <a:rPr lang="fr-FR" sz="2000">
                <a:solidFill>
                  <a:srgbClr val="C0504D"/>
                </a:solidFill>
              </a:rPr>
              <a:t>●</a:t>
            </a:r>
            <a:r>
              <a:rPr lang="en-GB" sz="2000">
                <a:solidFill>
                  <a:prstClr val="black"/>
                </a:solidFill>
              </a:rPr>
              <a:t> </a:t>
            </a:r>
            <a:r>
              <a:rPr lang="en-GB" sz="2000">
                <a:solidFill>
                  <a:srgbClr val="3333CC"/>
                </a:solidFill>
              </a:rPr>
              <a:t>surface properties of catalysts</a:t>
            </a:r>
          </a:p>
          <a:p>
            <a:pPr eaLnBrk="0" hangingPunct="0"/>
            <a:r>
              <a:rPr lang="fr-FR" sz="2000">
                <a:solidFill>
                  <a:srgbClr val="C0504D"/>
                </a:solidFill>
              </a:rPr>
              <a:t>●</a:t>
            </a:r>
            <a:r>
              <a:rPr lang="en-GB" sz="2000">
                <a:solidFill>
                  <a:srgbClr val="3333CC"/>
                </a:solidFill>
              </a:rPr>
              <a:t> metal physics: </a:t>
            </a:r>
          </a:p>
          <a:p>
            <a:pPr eaLnBrk="0" hangingPunct="0"/>
            <a:r>
              <a:rPr lang="en-GB" sz="2000">
                <a:solidFill>
                  <a:srgbClr val="3333CC"/>
                </a:solidFill>
              </a:rPr>
              <a:t>   </a:t>
            </a:r>
            <a:r>
              <a:rPr lang="en-GB" sz="2000">
                <a:solidFill>
                  <a:prstClr val="black"/>
                </a:solidFill>
              </a:rPr>
              <a:t>phase stability of alloys, precipitates, interfaces, grain boundaries</a:t>
            </a:r>
          </a:p>
          <a:p>
            <a:pPr eaLnBrk="0" hangingPunct="0"/>
            <a:r>
              <a:rPr lang="fr-FR" sz="2000">
                <a:solidFill>
                  <a:srgbClr val="C0504D"/>
                </a:solidFill>
              </a:rPr>
              <a:t>●</a:t>
            </a:r>
            <a:r>
              <a:rPr lang="en-GB" sz="2000">
                <a:solidFill>
                  <a:prstClr val="black"/>
                </a:solidFill>
              </a:rPr>
              <a:t> </a:t>
            </a:r>
            <a:r>
              <a:rPr lang="en-GB" sz="2000">
                <a:solidFill>
                  <a:srgbClr val="3333CC"/>
                </a:solidFill>
              </a:rPr>
              <a:t>materials science: </a:t>
            </a:r>
          </a:p>
          <a:p>
            <a:pPr eaLnBrk="0" hangingPunct="0"/>
            <a:r>
              <a:rPr lang="en-GB" sz="2000">
                <a:solidFill>
                  <a:srgbClr val="3333CC"/>
                </a:solidFill>
              </a:rPr>
              <a:t>   </a:t>
            </a:r>
            <a:r>
              <a:rPr lang="en-GB" sz="2000">
                <a:solidFill>
                  <a:prstClr val="black"/>
                </a:solidFill>
              </a:rPr>
              <a:t>structural tailoring and testing, stability under load</a:t>
            </a:r>
          </a:p>
          <a:p>
            <a:pPr eaLnBrk="0" hangingPunct="0"/>
            <a:r>
              <a:rPr lang="fr-FR" sz="2000">
                <a:solidFill>
                  <a:srgbClr val="C0504D"/>
                </a:solidFill>
              </a:rPr>
              <a:t>●</a:t>
            </a:r>
            <a:r>
              <a:rPr lang="en-GB" sz="2000">
                <a:solidFill>
                  <a:srgbClr val="3333CC"/>
                </a:solidFill>
              </a:rPr>
              <a:t> nanocrystalline materials: </a:t>
            </a:r>
          </a:p>
          <a:p>
            <a:pPr eaLnBrk="0" hangingPunct="0"/>
            <a:r>
              <a:rPr lang="en-GB" sz="2000">
                <a:solidFill>
                  <a:srgbClr val="3333CC"/>
                </a:solidFill>
              </a:rPr>
              <a:t>   </a:t>
            </a:r>
            <a:r>
              <a:rPr lang="en-GB" sz="2000">
                <a:solidFill>
                  <a:prstClr val="black"/>
                </a:solidFill>
              </a:rPr>
              <a:t>grain size, interface, porosity, magnetic nanostructures</a:t>
            </a:r>
          </a:p>
          <a:p>
            <a:pPr eaLnBrk="0" hangingPunct="0"/>
            <a:r>
              <a:rPr lang="fr-FR" sz="2000">
                <a:solidFill>
                  <a:srgbClr val="C0504D"/>
                </a:solidFill>
              </a:rPr>
              <a:t>●</a:t>
            </a:r>
            <a:r>
              <a:rPr lang="en-GB" sz="2000">
                <a:solidFill>
                  <a:srgbClr val="3333CC"/>
                </a:solidFill>
              </a:rPr>
              <a:t> flux lines in superconductors</a:t>
            </a:r>
          </a:p>
        </p:txBody>
      </p:sp>
      <p:sp>
        <p:nvSpPr>
          <p:cNvPr id="4101" name="Text Box 5"/>
          <p:cNvSpPr txBox="1">
            <a:spLocks noChangeArrowheads="1"/>
          </p:cNvSpPr>
          <p:nvPr/>
        </p:nvSpPr>
        <p:spPr bwMode="auto">
          <a:xfrm>
            <a:off x="2771775" y="195263"/>
            <a:ext cx="3151188" cy="457200"/>
          </a:xfrm>
          <a:prstGeom prst="rect">
            <a:avLst/>
          </a:prstGeom>
          <a:noFill/>
          <a:ln w="9525">
            <a:noFill/>
            <a:miter lim="800000"/>
            <a:headEnd/>
            <a:tailEnd/>
          </a:ln>
          <a:effectLst/>
        </p:spPr>
        <p:txBody>
          <a:bodyPr wrap="none">
            <a:prstTxWarp prst="textNoShape">
              <a:avLst/>
            </a:prstTxWarp>
            <a:spAutoFit/>
          </a:bodyPr>
          <a:lstStyle/>
          <a:p>
            <a:r>
              <a:rPr lang="fr-FR" sz="2400" b="1" i="1">
                <a:solidFill>
                  <a:prstClr val="black"/>
                </a:solidFill>
              </a:rPr>
              <a:t>Applications of SAS</a:t>
            </a:r>
          </a:p>
        </p:txBody>
      </p:sp>
      <p:sp>
        <p:nvSpPr>
          <p:cNvPr id="4103" name="Rectangle 7"/>
          <p:cNvSpPr>
            <a:spLocks noChangeArrowheads="1"/>
          </p:cNvSpPr>
          <p:nvPr/>
        </p:nvSpPr>
        <p:spPr bwMode="auto">
          <a:xfrm>
            <a:off x="36513" y="692150"/>
            <a:ext cx="8496300" cy="71438"/>
          </a:xfrm>
          <a:prstGeom prst="rect">
            <a:avLst/>
          </a:prstGeom>
          <a:gradFill rotWithShape="1">
            <a:gsLst>
              <a:gs pos="0">
                <a:schemeClr val="accent2"/>
              </a:gs>
              <a:gs pos="100000">
                <a:srgbClr val="FFCC66"/>
              </a:gs>
            </a:gsLst>
            <a:lin ang="5400000" scaled="1"/>
          </a:gradFill>
          <a:ln w="9525">
            <a:noFill/>
            <a:miter lim="800000"/>
            <a:headEnd/>
            <a:tailEnd/>
          </a:ln>
          <a:effectLst/>
        </p:spPr>
        <p:txBody>
          <a:bodyPr wrap="none" anchor="ctr">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228399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1"/>
          <p:cNvSpPr>
            <a:spLocks noGrp="1" noChangeArrowheads="1"/>
          </p:cNvSpPr>
          <p:nvPr>
            <p:ph type="title"/>
          </p:nvPr>
        </p:nvSpPr>
        <p:spPr>
          <a:xfrm>
            <a:off x="437558" y="312543"/>
            <a:ext cx="8099227" cy="759023"/>
          </a:xfrm>
        </p:spPr>
        <p:txBody>
          <a:bodyPr/>
          <a:lstStyle/>
          <a:p>
            <a:pPr eaLnBrk="1" hangingPunct="1"/>
            <a:r>
              <a:rPr lang="en-US" sz="5000" dirty="0"/>
              <a:t>Scattering length density</a:t>
            </a:r>
          </a:p>
        </p:txBody>
      </p:sp>
      <p:sp>
        <p:nvSpPr>
          <p:cNvPr id="978947" name="Rectangle 6"/>
          <p:cNvSpPr>
            <a:spLocks/>
          </p:cNvSpPr>
          <p:nvPr/>
        </p:nvSpPr>
        <p:spPr bwMode="auto">
          <a:xfrm>
            <a:off x="553644" y="1987152"/>
            <a:ext cx="7929563" cy="620613"/>
          </a:xfrm>
          <a:prstGeom prst="rect">
            <a:avLst/>
          </a:prstGeom>
          <a:noFill/>
          <a:ln w="12700">
            <a:noFill/>
            <a:miter lim="800000"/>
            <a:headEnd/>
            <a:tailEnd/>
          </a:ln>
        </p:spPr>
        <p:txBody>
          <a:bodyPr lIns="0" tIns="0" rIns="0" bIns="0" anchor="ctr">
            <a:prstTxWarp prst="textNoShape">
              <a:avLst/>
            </a:prstTxWarp>
          </a:bodyPr>
          <a:lstStyle/>
          <a:p>
            <a:pPr algn="ctr" defTabSz="642882" fontAlgn="base">
              <a:spcBef>
                <a:spcPct val="0"/>
              </a:spcBef>
              <a:spcAft>
                <a:spcPct val="0"/>
              </a:spcAft>
            </a:pPr>
            <a:r>
              <a:rPr lang="en-US" sz="1900" dirty="0">
                <a:solidFill>
                  <a:srgbClr val="000000"/>
                </a:solidFill>
                <a:ea typeface="Gill Sans" pitchFamily="-112" charset="0"/>
                <a:cs typeface="Gill Sans" pitchFamily="-112" charset="0"/>
                <a:sym typeface="Gill Sans" pitchFamily="-112" charset="0"/>
              </a:rPr>
              <a:t>For small angle scattering the positions of individual atoms are not resolved,</a:t>
            </a:r>
          </a:p>
          <a:p>
            <a:pPr algn="ctr" defTabSz="642882" fontAlgn="base">
              <a:spcBef>
                <a:spcPct val="0"/>
              </a:spcBef>
              <a:spcAft>
                <a:spcPct val="0"/>
              </a:spcAft>
            </a:pPr>
            <a:r>
              <a:rPr lang="en-US" sz="1900" dirty="0">
                <a:solidFill>
                  <a:srgbClr val="000000"/>
                </a:solidFill>
                <a:ea typeface="Gill Sans" pitchFamily="-112" charset="0"/>
                <a:cs typeface="Gill Sans" pitchFamily="-112" charset="0"/>
                <a:sym typeface="Gill Sans" pitchFamily="-112" charset="0"/>
              </a:rPr>
              <a:t>Therefore the mean scattering length density (SLD) </a:t>
            </a:r>
            <a:r>
              <a:rPr lang="en-US" sz="1900" dirty="0" err="1">
                <a:solidFill>
                  <a:srgbClr val="000000"/>
                </a:solidFill>
                <a:ea typeface="Gill Sans" pitchFamily="-112" charset="0"/>
                <a:cs typeface="Gill Sans" pitchFamily="-112" charset="0"/>
                <a:sym typeface="Gill Sans" pitchFamily="-112" charset="0"/>
              </a:rPr>
              <a:t>N</a:t>
            </a:r>
            <a:r>
              <a:rPr lang="en-US" sz="1900" baseline="-25000" dirty="0" err="1">
                <a:solidFill>
                  <a:srgbClr val="000000"/>
                </a:solidFill>
                <a:ea typeface="Gill Sans" pitchFamily="-112" charset="0"/>
                <a:cs typeface="Gill Sans" pitchFamily="-112" charset="0"/>
                <a:sym typeface="Gill Sans" pitchFamily="-112" charset="0"/>
              </a:rPr>
              <a:t>b</a:t>
            </a:r>
            <a:r>
              <a:rPr lang="en-US" sz="1900" dirty="0">
                <a:solidFill>
                  <a:srgbClr val="000000"/>
                </a:solidFill>
                <a:ea typeface="Gill Sans" pitchFamily="-112" charset="0"/>
                <a:cs typeface="Gill Sans" pitchFamily="-112" charset="0"/>
                <a:sym typeface="Gill Sans" pitchFamily="-112" charset="0"/>
              </a:rPr>
              <a:t> is seen:</a:t>
            </a:r>
          </a:p>
        </p:txBody>
      </p:sp>
      <p:sp>
        <p:nvSpPr>
          <p:cNvPr id="978948" name="Rectangle 6"/>
          <p:cNvSpPr>
            <a:spLocks/>
          </p:cNvSpPr>
          <p:nvPr/>
        </p:nvSpPr>
        <p:spPr bwMode="auto">
          <a:xfrm>
            <a:off x="5375673" y="2769735"/>
            <a:ext cx="3000375" cy="620613"/>
          </a:xfrm>
          <a:prstGeom prst="rect">
            <a:avLst/>
          </a:prstGeom>
          <a:noFill/>
          <a:ln w="12700">
            <a:noFill/>
            <a:miter lim="800000"/>
            <a:headEnd/>
            <a:tailEnd/>
          </a:ln>
        </p:spPr>
        <p:txBody>
          <a:bodyPr lIns="0" tIns="0" rIns="0" bIns="0" anchor="ctr">
            <a:prstTxWarp prst="textNoShape">
              <a:avLst/>
            </a:prstTxWarp>
          </a:bodyPr>
          <a:lstStyle/>
          <a:p>
            <a:pPr algn="ctr" defTabSz="642882" fontAlgn="base">
              <a:spcBef>
                <a:spcPct val="0"/>
              </a:spcBef>
              <a:spcAft>
                <a:spcPct val="0"/>
              </a:spcAft>
            </a:pPr>
            <a:r>
              <a:rPr lang="en-US" sz="1900" dirty="0">
                <a:solidFill>
                  <a:srgbClr val="000000"/>
                </a:solidFill>
                <a:ea typeface="Gill Sans" pitchFamily="-112" charset="0"/>
                <a:cs typeface="Gill Sans" pitchFamily="-112" charset="0"/>
                <a:sym typeface="Gill Sans" pitchFamily="-112" charset="0"/>
              </a:rPr>
              <a:t>Optical refractive index:</a:t>
            </a:r>
          </a:p>
        </p:txBody>
      </p:sp>
      <p:pic>
        <p:nvPicPr>
          <p:cNvPr id="978949" name="Picture 8" descr="latex-image-1.pdf"/>
          <p:cNvPicPr>
            <a:picLocks noChangeAspect="1"/>
          </p:cNvPicPr>
          <p:nvPr/>
        </p:nvPicPr>
        <p:blipFill>
          <a:blip r:embed="rId3"/>
          <a:srcRect/>
          <a:stretch>
            <a:fillRect/>
          </a:stretch>
        </p:blipFill>
        <p:spPr bwMode="auto">
          <a:xfrm>
            <a:off x="2589613" y="5135171"/>
            <a:ext cx="3125391" cy="723305"/>
          </a:xfrm>
          <a:prstGeom prst="rect">
            <a:avLst/>
          </a:prstGeom>
          <a:noFill/>
          <a:ln w="9525">
            <a:noFill/>
            <a:miter lim="800000"/>
            <a:headEnd/>
            <a:tailEnd/>
          </a:ln>
        </p:spPr>
      </p:pic>
      <p:pic>
        <p:nvPicPr>
          <p:cNvPr id="978950" name="Picture 11" descr="StepPotential.ai"/>
          <p:cNvPicPr>
            <a:picLocks noChangeAspect="1"/>
          </p:cNvPicPr>
          <p:nvPr/>
        </p:nvPicPr>
        <p:blipFill>
          <a:blip r:embed="rId4"/>
          <a:srcRect/>
          <a:stretch>
            <a:fillRect/>
          </a:stretch>
        </p:blipFill>
        <p:spPr bwMode="auto">
          <a:xfrm>
            <a:off x="339328" y="2734785"/>
            <a:ext cx="3964781" cy="1982391"/>
          </a:xfrm>
          <a:prstGeom prst="rect">
            <a:avLst/>
          </a:prstGeom>
          <a:noFill/>
          <a:ln w="9525">
            <a:noFill/>
            <a:miter lim="800000"/>
            <a:headEnd/>
            <a:tailEnd/>
          </a:ln>
        </p:spPr>
      </p:pic>
      <p:cxnSp>
        <p:nvCxnSpPr>
          <p:cNvPr id="978951" name="Straight Arrow Connector 12"/>
          <p:cNvCxnSpPr>
            <a:cxnSpLocks noChangeShapeType="1"/>
          </p:cNvCxnSpPr>
          <p:nvPr/>
        </p:nvCxnSpPr>
        <p:spPr bwMode="auto">
          <a:xfrm rot="10800000" flipV="1">
            <a:off x="5911455" y="5429851"/>
            <a:ext cx="428625" cy="107156"/>
          </a:xfrm>
          <a:prstGeom prst="straightConnector1">
            <a:avLst/>
          </a:prstGeom>
          <a:noFill/>
          <a:ln w="25400">
            <a:solidFill>
              <a:srgbClr val="000000"/>
            </a:solidFill>
            <a:round/>
            <a:headEnd/>
            <a:tailEnd type="arrow" w="med" len="med"/>
          </a:ln>
        </p:spPr>
      </p:cxnSp>
      <p:sp>
        <p:nvSpPr>
          <p:cNvPr id="978952" name="Rectangle 4"/>
          <p:cNvSpPr>
            <a:spLocks/>
          </p:cNvSpPr>
          <p:nvPr/>
        </p:nvSpPr>
        <p:spPr bwMode="auto">
          <a:xfrm>
            <a:off x="6404819" y="5250493"/>
            <a:ext cx="2453432" cy="324818"/>
          </a:xfrm>
          <a:prstGeom prst="rect">
            <a:avLst/>
          </a:prstGeom>
          <a:noFill/>
          <a:ln w="12700">
            <a:noFill/>
            <a:miter lim="800000"/>
            <a:headEnd/>
            <a:tailEnd/>
          </a:ln>
        </p:spPr>
        <p:txBody>
          <a:bodyPr wrap="none" lIns="0" tIns="0" rIns="0" bIns="0" anchor="ctr">
            <a:prstTxWarp prst="textNoShape">
              <a:avLst/>
            </a:prstTxWarp>
            <a:spAutoFit/>
          </a:bodyPr>
          <a:lstStyle/>
          <a:p>
            <a:pPr algn="ctr" defTabSz="642882" fontAlgn="base">
              <a:spcBef>
                <a:spcPct val="0"/>
              </a:spcBef>
              <a:spcAft>
                <a:spcPct val="0"/>
              </a:spcAft>
            </a:pPr>
            <a:r>
              <a:rPr lang="en-US" sz="2100" dirty="0">
                <a:solidFill>
                  <a:srgbClr val="000000"/>
                </a:solidFill>
                <a:ea typeface="Gill Sans" pitchFamily="-112" charset="0"/>
                <a:cs typeface="Gill Sans" pitchFamily="-112" charset="0"/>
                <a:sym typeface="Gill Sans" pitchFamily="-112" charset="0"/>
              </a:rPr>
              <a:t>Absorption coefficient</a:t>
            </a:r>
          </a:p>
        </p:txBody>
      </p:sp>
      <p:cxnSp>
        <p:nvCxnSpPr>
          <p:cNvPr id="978953" name="Straight Arrow Connector 21"/>
          <p:cNvCxnSpPr>
            <a:cxnSpLocks noChangeShapeType="1"/>
          </p:cNvCxnSpPr>
          <p:nvPr/>
        </p:nvCxnSpPr>
        <p:spPr bwMode="auto">
          <a:xfrm rot="10800000" flipV="1">
            <a:off x="4464844" y="5001227"/>
            <a:ext cx="428625" cy="321469"/>
          </a:xfrm>
          <a:prstGeom prst="straightConnector1">
            <a:avLst/>
          </a:prstGeom>
          <a:noFill/>
          <a:ln w="25400">
            <a:solidFill>
              <a:srgbClr val="000000"/>
            </a:solidFill>
            <a:round/>
            <a:headEnd/>
            <a:tailEnd type="arrow" w="med" len="med"/>
          </a:ln>
        </p:spPr>
      </p:cxnSp>
      <p:sp>
        <p:nvSpPr>
          <p:cNvPr id="978954" name="Rectangle 4"/>
          <p:cNvSpPr>
            <a:spLocks/>
          </p:cNvSpPr>
          <p:nvPr/>
        </p:nvSpPr>
        <p:spPr bwMode="auto">
          <a:xfrm>
            <a:off x="4947048" y="4786915"/>
            <a:ext cx="459879" cy="324818"/>
          </a:xfrm>
          <a:prstGeom prst="rect">
            <a:avLst/>
          </a:prstGeom>
          <a:noFill/>
          <a:ln w="12700">
            <a:noFill/>
            <a:miter lim="800000"/>
            <a:headEnd/>
            <a:tailEnd/>
          </a:ln>
        </p:spPr>
        <p:txBody>
          <a:bodyPr wrap="none" lIns="0" tIns="0" rIns="0" bIns="0" anchor="ctr">
            <a:prstTxWarp prst="textNoShape">
              <a:avLst/>
            </a:prstTxWarp>
            <a:spAutoFit/>
          </a:bodyPr>
          <a:lstStyle/>
          <a:p>
            <a:pPr algn="ctr" defTabSz="642882" fontAlgn="base">
              <a:spcBef>
                <a:spcPct val="0"/>
              </a:spcBef>
              <a:spcAft>
                <a:spcPct val="0"/>
              </a:spcAft>
            </a:pPr>
            <a:r>
              <a:rPr lang="en-US" sz="2100" dirty="0">
                <a:solidFill>
                  <a:srgbClr val="000000"/>
                </a:solidFill>
                <a:ea typeface="Gill Sans" pitchFamily="-112" charset="0"/>
                <a:cs typeface="Gill Sans" pitchFamily="-112" charset="0"/>
                <a:sym typeface="Gill Sans" pitchFamily="-112" charset="0"/>
              </a:rPr>
              <a:t>SLD</a:t>
            </a:r>
          </a:p>
        </p:txBody>
      </p:sp>
      <p:pic>
        <p:nvPicPr>
          <p:cNvPr id="978955" name="Picture 29" descr="latex-image-1.pdf"/>
          <p:cNvPicPr>
            <a:picLocks noChangeAspect="1"/>
          </p:cNvPicPr>
          <p:nvPr/>
        </p:nvPicPr>
        <p:blipFill>
          <a:blip r:embed="rId5"/>
          <a:srcRect/>
          <a:stretch>
            <a:fillRect/>
          </a:stretch>
        </p:blipFill>
        <p:spPr bwMode="auto">
          <a:xfrm>
            <a:off x="5637982" y="3664097"/>
            <a:ext cx="2518172" cy="803672"/>
          </a:xfrm>
          <a:prstGeom prst="rect">
            <a:avLst/>
          </a:prstGeom>
          <a:noFill/>
          <a:ln w="9525">
            <a:noFill/>
            <a:miter lim="800000"/>
            <a:headEnd/>
            <a:tailEnd/>
          </a:ln>
        </p:spPr>
      </p:pic>
      <p:pic>
        <p:nvPicPr>
          <p:cNvPr id="12" name="Picture 11" descr="latex-image-1.pdf"/>
          <p:cNvPicPr>
            <a:picLocks noChangeAspect="1"/>
          </p:cNvPicPr>
          <p:nvPr/>
        </p:nvPicPr>
        <p:blipFill>
          <a:blip r:embed="rId6"/>
          <a:stretch>
            <a:fillRect/>
          </a:stretch>
        </p:blipFill>
        <p:spPr>
          <a:xfrm>
            <a:off x="805262" y="6338889"/>
            <a:ext cx="3568700" cy="304800"/>
          </a:xfrm>
          <a:prstGeom prst="rect">
            <a:avLst/>
          </a:prstGeom>
        </p:spPr>
      </p:pic>
      <p:sp>
        <p:nvSpPr>
          <p:cNvPr id="13" name="Rectangle 4"/>
          <p:cNvSpPr>
            <a:spLocks/>
          </p:cNvSpPr>
          <p:nvPr/>
        </p:nvSpPr>
        <p:spPr bwMode="auto">
          <a:xfrm>
            <a:off x="2034896" y="5956641"/>
            <a:ext cx="1109435" cy="323165"/>
          </a:xfrm>
          <a:prstGeom prst="rect">
            <a:avLst/>
          </a:prstGeom>
          <a:noFill/>
          <a:ln w="12700">
            <a:noFill/>
            <a:miter lim="800000"/>
            <a:headEnd/>
            <a:tailEnd/>
          </a:ln>
        </p:spPr>
        <p:txBody>
          <a:bodyPr wrap="none" lIns="0" tIns="0" rIns="0" bIns="0" anchor="ctr">
            <a:prstTxWarp prst="textNoShape">
              <a:avLst/>
            </a:prstTxWarp>
            <a:spAutoFit/>
          </a:bodyPr>
          <a:lstStyle/>
          <a:p>
            <a:pPr algn="ctr" defTabSz="642882" fontAlgn="base">
              <a:spcBef>
                <a:spcPct val="0"/>
              </a:spcBef>
              <a:spcAft>
                <a:spcPct val="0"/>
              </a:spcAft>
            </a:pPr>
            <a:r>
              <a:rPr lang="en-US" sz="2100" dirty="0">
                <a:solidFill>
                  <a:srgbClr val="000000"/>
                </a:solidFill>
                <a:ea typeface="Gill Sans" pitchFamily="-112" charset="0"/>
                <a:cs typeface="Gill Sans" pitchFamily="-112" charset="0"/>
                <a:sym typeface="Gill Sans" pitchFamily="-112" charset="0"/>
              </a:rPr>
              <a:t>Neutrons:</a:t>
            </a:r>
          </a:p>
        </p:txBody>
      </p:sp>
      <p:sp>
        <p:nvSpPr>
          <p:cNvPr id="14" name="Rectangle 4"/>
          <p:cNvSpPr>
            <a:spLocks/>
          </p:cNvSpPr>
          <p:nvPr/>
        </p:nvSpPr>
        <p:spPr bwMode="auto">
          <a:xfrm>
            <a:off x="6574976" y="5956641"/>
            <a:ext cx="769122" cy="323165"/>
          </a:xfrm>
          <a:prstGeom prst="rect">
            <a:avLst/>
          </a:prstGeom>
          <a:noFill/>
          <a:ln w="12700">
            <a:noFill/>
            <a:miter lim="800000"/>
            <a:headEnd/>
            <a:tailEnd/>
          </a:ln>
        </p:spPr>
        <p:txBody>
          <a:bodyPr wrap="none" lIns="0" tIns="0" rIns="0" bIns="0" anchor="ctr">
            <a:prstTxWarp prst="textNoShape">
              <a:avLst/>
            </a:prstTxWarp>
            <a:spAutoFit/>
          </a:bodyPr>
          <a:lstStyle/>
          <a:p>
            <a:pPr algn="ctr" defTabSz="642882" fontAlgn="base">
              <a:spcBef>
                <a:spcPct val="0"/>
              </a:spcBef>
              <a:spcAft>
                <a:spcPct val="0"/>
              </a:spcAft>
            </a:pPr>
            <a:r>
              <a:rPr lang="en-US" sz="2100" dirty="0">
                <a:solidFill>
                  <a:srgbClr val="000000"/>
                </a:solidFill>
                <a:ea typeface="Gill Sans" pitchFamily="-112" charset="0"/>
                <a:cs typeface="Gill Sans" pitchFamily="-112" charset="0"/>
                <a:sym typeface="Gill Sans" pitchFamily="-112" charset="0"/>
              </a:rPr>
              <a:t>X-rays:</a:t>
            </a:r>
          </a:p>
        </p:txBody>
      </p:sp>
      <p:pic>
        <p:nvPicPr>
          <p:cNvPr id="15" name="Picture 14" descr="latex-image-1.pdf"/>
          <p:cNvPicPr>
            <a:picLocks noChangeAspect="1"/>
          </p:cNvPicPr>
          <p:nvPr/>
        </p:nvPicPr>
        <p:blipFill>
          <a:blip r:embed="rId7"/>
          <a:stretch>
            <a:fillRect/>
          </a:stretch>
        </p:blipFill>
        <p:spPr>
          <a:xfrm>
            <a:off x="5715003" y="6338889"/>
            <a:ext cx="2565400" cy="304800"/>
          </a:xfrm>
          <a:prstGeom prst="rect">
            <a:avLst/>
          </a:prstGeom>
        </p:spPr>
      </p:pic>
      <p:sp>
        <p:nvSpPr>
          <p:cNvPr id="16" name="Rectangle 4"/>
          <p:cNvSpPr>
            <a:spLocks/>
          </p:cNvSpPr>
          <p:nvPr/>
        </p:nvSpPr>
        <p:spPr bwMode="auto">
          <a:xfrm>
            <a:off x="710337" y="1196833"/>
            <a:ext cx="7522217" cy="615553"/>
          </a:xfrm>
          <a:prstGeom prst="rect">
            <a:avLst/>
          </a:prstGeom>
          <a:noFill/>
          <a:ln w="12700">
            <a:noFill/>
            <a:miter lim="800000"/>
            <a:headEnd/>
            <a:tailEnd/>
          </a:ln>
        </p:spPr>
        <p:txBody>
          <a:bodyPr wrap="none" lIns="0" tIns="0" rIns="0" bIns="0" anchor="ctr">
            <a:prstTxWarp prst="textNoShape">
              <a:avLst/>
            </a:prstTxWarp>
            <a:spAutoFit/>
          </a:bodyPr>
          <a:lstStyle/>
          <a:p>
            <a:pPr algn="ctr" defTabSz="642882" fontAlgn="base">
              <a:spcBef>
                <a:spcPct val="0"/>
              </a:spcBef>
              <a:spcAft>
                <a:spcPct val="0"/>
              </a:spcAft>
            </a:pPr>
            <a:r>
              <a:rPr lang="en-US" sz="2000" b="1" dirty="0">
                <a:solidFill>
                  <a:srgbClr val="0000FF"/>
                </a:solidFill>
                <a:ea typeface="Gill Sans" pitchFamily="-112" charset="0"/>
                <a:cs typeface="Gill Sans" pitchFamily="-112" charset="0"/>
                <a:sym typeface="Gill Sans" pitchFamily="-112" charset="0"/>
              </a:rPr>
              <a:t>Neutron, X-rays and light scattering at small angles</a:t>
            </a:r>
          </a:p>
          <a:p>
            <a:pPr algn="ctr" defTabSz="642882" fontAlgn="base">
              <a:spcBef>
                <a:spcPct val="0"/>
              </a:spcBef>
              <a:spcAft>
                <a:spcPct val="0"/>
              </a:spcAft>
            </a:pPr>
            <a:r>
              <a:rPr lang="en-US" sz="2000" b="1" dirty="0">
                <a:solidFill>
                  <a:srgbClr val="0000FF"/>
                </a:solidFill>
                <a:ea typeface="Gill Sans" pitchFamily="-112" charset="0"/>
                <a:cs typeface="Gill Sans" pitchFamily="-112" charset="0"/>
                <a:sym typeface="Gill Sans" pitchFamily="-112" charset="0"/>
              </a:rPr>
              <a:t>can be described by the scattering on an optical potential!</a:t>
            </a:r>
          </a:p>
        </p:txBody>
      </p:sp>
      <p:sp>
        <p:nvSpPr>
          <p:cNvPr id="3" name="TextBox 2"/>
          <p:cNvSpPr txBox="1"/>
          <p:nvPr/>
        </p:nvSpPr>
        <p:spPr>
          <a:xfrm>
            <a:off x="365563" y="5089736"/>
            <a:ext cx="1301261" cy="646331"/>
          </a:xfrm>
          <a:prstGeom prst="rect">
            <a:avLst/>
          </a:prstGeom>
          <a:noFill/>
          <a:ln>
            <a:solidFill>
              <a:srgbClr val="0070C0"/>
            </a:solidFill>
          </a:ln>
        </p:spPr>
        <p:txBody>
          <a:bodyPr wrap="square" rtlCol="0">
            <a:spAutoFit/>
          </a:bodyPr>
          <a:lstStyle/>
          <a:p>
            <a:r>
              <a:rPr lang="en-US" dirty="0" smtClean="0"/>
              <a:t>SLD:</a:t>
            </a:r>
          </a:p>
          <a:p>
            <a:r>
              <a:rPr lang="en-US" i="1" dirty="0" err="1" smtClean="0"/>
              <a:t>N</a:t>
            </a:r>
            <a:r>
              <a:rPr lang="en-US" i="1" baseline="-25000" dirty="0" err="1" smtClean="0"/>
              <a:t>b</a:t>
            </a:r>
            <a:r>
              <a:rPr lang="en-US" i="1" dirty="0" smtClean="0"/>
              <a:t> = </a:t>
            </a:r>
            <a:r>
              <a:rPr lang="el-GR" i="1" dirty="0" smtClean="0">
                <a:latin typeface="Calibri" panose="020F0502020204030204" pitchFamily="34" charset="0"/>
              </a:rPr>
              <a:t>ρ</a:t>
            </a:r>
            <a:r>
              <a:rPr lang="en-US" i="1" baseline="-25000" dirty="0" smtClean="0">
                <a:latin typeface="Calibri" panose="020F0502020204030204" pitchFamily="34" charset="0"/>
              </a:rPr>
              <a:t>0</a:t>
            </a:r>
            <a:r>
              <a:rPr lang="en-US" i="1" dirty="0">
                <a:latin typeface="Calibri" panose="020F0502020204030204" pitchFamily="34" charset="0"/>
              </a:rPr>
              <a:t>*</a:t>
            </a:r>
            <a:r>
              <a:rPr lang="en-US" i="1" dirty="0" smtClean="0">
                <a:latin typeface="Calibri" panose="020F0502020204030204" pitchFamily="34" charset="0"/>
              </a:rPr>
              <a:t>b</a:t>
            </a:r>
            <a:endParaRPr lang="en-US" i="1" dirty="0"/>
          </a:p>
        </p:txBody>
      </p:sp>
    </p:spTree>
    <p:extLst>
      <p:ext uri="{BB962C8B-B14F-4D97-AF65-F5344CB8AC3E}">
        <p14:creationId xmlns:p14="http://schemas.microsoft.com/office/powerpoint/2010/main" val="20226528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Rectangle 1"/>
          <p:cNvSpPr>
            <a:spLocks noGrp="1" noChangeArrowheads="1"/>
          </p:cNvSpPr>
          <p:nvPr>
            <p:ph type="title"/>
          </p:nvPr>
        </p:nvSpPr>
        <p:spPr>
          <a:xfrm>
            <a:off x="348260" y="161399"/>
            <a:ext cx="8304609" cy="759023"/>
          </a:xfrm>
        </p:spPr>
        <p:txBody>
          <a:bodyPr/>
          <a:lstStyle/>
          <a:p>
            <a:pPr eaLnBrk="1" hangingPunct="1"/>
            <a:r>
              <a:rPr lang="en-US" sz="3200" dirty="0" smtClean="0"/>
              <a:t>Scattering Function from an assembly of particles</a:t>
            </a:r>
          </a:p>
        </p:txBody>
      </p:sp>
      <p:graphicFrame>
        <p:nvGraphicFramePr>
          <p:cNvPr id="11" name="Object 45"/>
          <p:cNvGraphicFramePr>
            <a:graphicFrameLocks noChangeAspect="1"/>
          </p:cNvGraphicFramePr>
          <p:nvPr/>
        </p:nvGraphicFramePr>
        <p:xfrm>
          <a:off x="2124075" y="2282826"/>
          <a:ext cx="4433888" cy="608013"/>
        </p:xfrm>
        <a:graphic>
          <a:graphicData uri="http://schemas.openxmlformats.org/presentationml/2006/ole">
            <mc:AlternateContent xmlns:mc="http://schemas.openxmlformats.org/markup-compatibility/2006">
              <mc:Choice xmlns:v="urn:schemas-microsoft-com:vml" Requires="v">
                <p:oleObj spid="_x0000_s338957" name="Equation" r:id="rId4" imgW="2222500" imgH="304800" progId="Equation.3">
                  <p:embed/>
                </p:oleObj>
              </mc:Choice>
              <mc:Fallback>
                <p:oleObj name="Equation" r:id="rId4" imgW="2222500" imgH="304800" progId="Equation.3">
                  <p:embed/>
                  <p:pic>
                    <p:nvPicPr>
                      <p:cNvPr id="11" name="Object 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2282826"/>
                        <a:ext cx="4433888" cy="608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Line 47"/>
          <p:cNvSpPr>
            <a:spLocks noChangeShapeType="1"/>
          </p:cNvSpPr>
          <p:nvPr/>
        </p:nvSpPr>
        <p:spPr bwMode="auto">
          <a:xfrm flipV="1">
            <a:off x="3348038" y="2787652"/>
            <a:ext cx="431800" cy="1476375"/>
          </a:xfrm>
          <a:prstGeom prst="line">
            <a:avLst/>
          </a:prstGeom>
          <a:noFill/>
          <a:ln w="9525">
            <a:solidFill>
              <a:schemeClr val="tx1"/>
            </a:solidFill>
            <a:round/>
            <a:headEnd/>
            <a:tailEnd type="triangle" w="med" len="med"/>
          </a:ln>
          <a:effectLst/>
        </p:spPr>
        <p:txBody>
          <a:bodyPr lIns="91430" tIns="45716" rIns="91430" bIns="45716">
            <a:prstTxWarp prst="textNoShape">
              <a:avLst/>
            </a:prstTxWarp>
          </a:bodyPr>
          <a:lstStyle/>
          <a:p>
            <a:pPr defTabSz="457082"/>
            <a:endParaRPr lang="en-US">
              <a:solidFill>
                <a:srgbClr val="000000"/>
              </a:solidFill>
            </a:endParaRPr>
          </a:p>
        </p:txBody>
      </p:sp>
      <p:sp>
        <p:nvSpPr>
          <p:cNvPr id="13" name="Line 48"/>
          <p:cNvSpPr>
            <a:spLocks noChangeShapeType="1"/>
          </p:cNvSpPr>
          <p:nvPr/>
        </p:nvSpPr>
        <p:spPr bwMode="auto">
          <a:xfrm flipV="1">
            <a:off x="2663826" y="2787650"/>
            <a:ext cx="792163" cy="647700"/>
          </a:xfrm>
          <a:prstGeom prst="line">
            <a:avLst/>
          </a:prstGeom>
          <a:noFill/>
          <a:ln w="9525">
            <a:solidFill>
              <a:schemeClr val="tx1"/>
            </a:solidFill>
            <a:round/>
            <a:headEnd/>
            <a:tailEnd type="triangle" w="med" len="med"/>
          </a:ln>
          <a:effectLst/>
        </p:spPr>
        <p:txBody>
          <a:bodyPr lIns="91430" tIns="45716" rIns="91430" bIns="45716">
            <a:prstTxWarp prst="textNoShape">
              <a:avLst/>
            </a:prstTxWarp>
          </a:bodyPr>
          <a:lstStyle/>
          <a:p>
            <a:pPr defTabSz="457082"/>
            <a:endParaRPr lang="en-US">
              <a:solidFill>
                <a:srgbClr val="000000"/>
              </a:solidFill>
            </a:endParaRPr>
          </a:p>
        </p:txBody>
      </p:sp>
      <p:sp>
        <p:nvSpPr>
          <p:cNvPr id="14" name="Line 49"/>
          <p:cNvSpPr>
            <a:spLocks noChangeShapeType="1"/>
          </p:cNvSpPr>
          <p:nvPr/>
        </p:nvSpPr>
        <p:spPr bwMode="auto">
          <a:xfrm flipH="1" flipV="1">
            <a:off x="4427540" y="2895600"/>
            <a:ext cx="73025" cy="2555875"/>
          </a:xfrm>
          <a:prstGeom prst="line">
            <a:avLst/>
          </a:prstGeom>
          <a:noFill/>
          <a:ln w="9525">
            <a:solidFill>
              <a:schemeClr val="tx1"/>
            </a:solidFill>
            <a:round/>
            <a:headEnd/>
            <a:tailEnd type="triangle" w="med" len="med"/>
          </a:ln>
          <a:effectLst/>
        </p:spPr>
        <p:txBody>
          <a:bodyPr lIns="91430" tIns="45716" rIns="91430" bIns="45716">
            <a:prstTxWarp prst="textNoShape">
              <a:avLst/>
            </a:prstTxWarp>
          </a:bodyPr>
          <a:lstStyle/>
          <a:p>
            <a:pPr defTabSz="457082"/>
            <a:endParaRPr lang="en-US">
              <a:solidFill>
                <a:srgbClr val="000000"/>
              </a:solidFill>
            </a:endParaRPr>
          </a:p>
        </p:txBody>
      </p:sp>
      <p:sp>
        <p:nvSpPr>
          <p:cNvPr id="20" name="Line 50"/>
          <p:cNvSpPr>
            <a:spLocks noChangeShapeType="1"/>
          </p:cNvSpPr>
          <p:nvPr/>
        </p:nvSpPr>
        <p:spPr bwMode="auto">
          <a:xfrm flipH="1" flipV="1">
            <a:off x="5184775" y="2932115"/>
            <a:ext cx="682625" cy="1908175"/>
          </a:xfrm>
          <a:prstGeom prst="line">
            <a:avLst/>
          </a:prstGeom>
          <a:noFill/>
          <a:ln w="9525">
            <a:solidFill>
              <a:schemeClr val="tx1"/>
            </a:solidFill>
            <a:round/>
            <a:headEnd/>
            <a:tailEnd type="triangle" w="med" len="med"/>
          </a:ln>
          <a:effectLst/>
        </p:spPr>
        <p:txBody>
          <a:bodyPr lIns="91430" tIns="45716" rIns="91430" bIns="45716">
            <a:prstTxWarp prst="textNoShape">
              <a:avLst/>
            </a:prstTxWarp>
          </a:bodyPr>
          <a:lstStyle/>
          <a:p>
            <a:pPr defTabSz="457082"/>
            <a:endParaRPr lang="en-US">
              <a:solidFill>
                <a:srgbClr val="000000"/>
              </a:solidFill>
            </a:endParaRPr>
          </a:p>
        </p:txBody>
      </p:sp>
      <p:sp>
        <p:nvSpPr>
          <p:cNvPr id="21" name="Line 51"/>
          <p:cNvSpPr>
            <a:spLocks noChangeShapeType="1"/>
          </p:cNvSpPr>
          <p:nvPr/>
        </p:nvSpPr>
        <p:spPr bwMode="auto">
          <a:xfrm flipH="1" flipV="1">
            <a:off x="5976940" y="2787652"/>
            <a:ext cx="466725" cy="936625"/>
          </a:xfrm>
          <a:prstGeom prst="line">
            <a:avLst/>
          </a:prstGeom>
          <a:noFill/>
          <a:ln w="9525">
            <a:solidFill>
              <a:schemeClr val="tx1"/>
            </a:solidFill>
            <a:round/>
            <a:headEnd/>
            <a:tailEnd type="triangle" w="med" len="med"/>
          </a:ln>
          <a:effectLst/>
        </p:spPr>
        <p:txBody>
          <a:bodyPr lIns="91430" tIns="45716" rIns="91430" bIns="45716">
            <a:prstTxWarp prst="textNoShape">
              <a:avLst/>
            </a:prstTxWarp>
          </a:bodyPr>
          <a:lstStyle/>
          <a:p>
            <a:pPr defTabSz="457082"/>
            <a:endParaRPr lang="en-US">
              <a:solidFill>
                <a:srgbClr val="000000"/>
              </a:solidFill>
            </a:endParaRPr>
          </a:p>
        </p:txBody>
      </p:sp>
      <p:sp>
        <p:nvSpPr>
          <p:cNvPr id="22" name="Text Box 52"/>
          <p:cNvSpPr txBox="1">
            <a:spLocks noChangeArrowheads="1"/>
          </p:cNvSpPr>
          <p:nvPr/>
        </p:nvSpPr>
        <p:spPr bwMode="auto">
          <a:xfrm>
            <a:off x="6084889" y="3832225"/>
            <a:ext cx="2048729" cy="373659"/>
          </a:xfrm>
          <a:prstGeom prst="rect">
            <a:avLst/>
          </a:prstGeom>
          <a:noFill/>
          <a:ln w="9525">
            <a:noFill/>
            <a:miter lim="800000"/>
            <a:headEnd/>
            <a:tailEnd/>
          </a:ln>
          <a:effectLst/>
        </p:spPr>
        <p:txBody>
          <a:bodyPr wrap="none" lIns="91430" tIns="45716" rIns="91430" bIns="45716">
            <a:prstTxWarp prst="textNoShape">
              <a:avLst/>
            </a:prstTxWarp>
            <a:spAutoFit/>
          </a:bodyPr>
          <a:lstStyle/>
          <a:p>
            <a:pPr defTabSz="457082"/>
            <a:r>
              <a:rPr lang="fr-FR">
                <a:solidFill>
                  <a:srgbClr val="000000"/>
                </a:solidFill>
              </a:rPr>
              <a:t>Particle form factor</a:t>
            </a:r>
          </a:p>
        </p:txBody>
      </p:sp>
      <p:sp>
        <p:nvSpPr>
          <p:cNvPr id="23" name="Text Box 53"/>
          <p:cNvSpPr txBox="1">
            <a:spLocks noChangeArrowheads="1"/>
          </p:cNvSpPr>
          <p:nvPr/>
        </p:nvSpPr>
        <p:spPr bwMode="auto">
          <a:xfrm>
            <a:off x="5003800" y="4875213"/>
            <a:ext cx="2466210" cy="373659"/>
          </a:xfrm>
          <a:prstGeom prst="rect">
            <a:avLst/>
          </a:prstGeom>
          <a:noFill/>
          <a:ln w="9525">
            <a:noFill/>
            <a:miter lim="800000"/>
            <a:headEnd/>
            <a:tailEnd/>
          </a:ln>
          <a:effectLst/>
        </p:spPr>
        <p:txBody>
          <a:bodyPr wrap="none" lIns="91430" tIns="45716" rIns="91430" bIns="45716">
            <a:prstTxWarp prst="textNoShape">
              <a:avLst/>
            </a:prstTxWarp>
            <a:spAutoFit/>
          </a:bodyPr>
          <a:lstStyle/>
          <a:p>
            <a:pPr defTabSz="457082"/>
            <a:r>
              <a:rPr lang="fr-FR">
                <a:solidFill>
                  <a:srgbClr val="000000"/>
                </a:solidFill>
              </a:rPr>
              <a:t>Particle structure factor</a:t>
            </a:r>
          </a:p>
        </p:txBody>
      </p:sp>
      <p:sp>
        <p:nvSpPr>
          <p:cNvPr id="24" name="Text Box 54"/>
          <p:cNvSpPr txBox="1">
            <a:spLocks noChangeArrowheads="1"/>
          </p:cNvSpPr>
          <p:nvPr/>
        </p:nvSpPr>
        <p:spPr bwMode="auto">
          <a:xfrm>
            <a:off x="2546117" y="5524500"/>
            <a:ext cx="3791419" cy="654986"/>
          </a:xfrm>
          <a:prstGeom prst="rect">
            <a:avLst/>
          </a:prstGeom>
          <a:noFill/>
          <a:ln w="9525">
            <a:noFill/>
            <a:miter lim="800000"/>
            <a:headEnd/>
            <a:tailEnd/>
          </a:ln>
          <a:effectLst/>
        </p:spPr>
        <p:txBody>
          <a:bodyPr wrap="none" lIns="91430" tIns="45716" rIns="91430" bIns="45716">
            <a:prstTxWarp prst="textNoShape">
              <a:avLst/>
            </a:prstTxWarp>
            <a:spAutoFit/>
          </a:bodyPr>
          <a:lstStyle/>
          <a:p>
            <a:pPr algn="ctr" defTabSz="457082"/>
            <a:r>
              <a:rPr lang="fr-FR">
                <a:solidFill>
                  <a:srgbClr val="000000"/>
                </a:solidFill>
              </a:rPr>
              <a:t>Difference of length scattering density </a:t>
            </a:r>
          </a:p>
          <a:p>
            <a:pPr algn="ctr" defTabSz="457082"/>
            <a:r>
              <a:rPr lang="fr-FR">
                <a:solidFill>
                  <a:srgbClr val="000000"/>
                </a:solidFill>
              </a:rPr>
              <a:t>between particle and solvent</a:t>
            </a:r>
          </a:p>
        </p:txBody>
      </p:sp>
      <p:sp>
        <p:nvSpPr>
          <p:cNvPr id="25" name="Text Box 55"/>
          <p:cNvSpPr txBox="1">
            <a:spLocks noChangeArrowheads="1"/>
          </p:cNvSpPr>
          <p:nvPr/>
        </p:nvSpPr>
        <p:spPr bwMode="auto">
          <a:xfrm>
            <a:off x="2154280" y="4298950"/>
            <a:ext cx="2093831" cy="654986"/>
          </a:xfrm>
          <a:prstGeom prst="rect">
            <a:avLst/>
          </a:prstGeom>
          <a:noFill/>
          <a:ln w="9525">
            <a:noFill/>
            <a:miter lim="800000"/>
            <a:headEnd/>
            <a:tailEnd/>
          </a:ln>
          <a:effectLst/>
        </p:spPr>
        <p:txBody>
          <a:bodyPr wrap="none" lIns="91430" tIns="45716" rIns="91430" bIns="45716">
            <a:prstTxWarp prst="textNoShape">
              <a:avLst/>
            </a:prstTxWarp>
            <a:spAutoFit/>
          </a:bodyPr>
          <a:lstStyle/>
          <a:p>
            <a:pPr algn="ctr" defTabSz="457082"/>
            <a:r>
              <a:rPr lang="fr-FR">
                <a:solidFill>
                  <a:srgbClr val="000000"/>
                </a:solidFill>
              </a:rPr>
              <a:t>Volume of individual</a:t>
            </a:r>
          </a:p>
          <a:p>
            <a:pPr algn="ctr" defTabSz="457082"/>
            <a:r>
              <a:rPr lang="fr-FR">
                <a:solidFill>
                  <a:srgbClr val="000000"/>
                </a:solidFill>
              </a:rPr>
              <a:t>particle</a:t>
            </a:r>
          </a:p>
        </p:txBody>
      </p:sp>
      <p:sp>
        <p:nvSpPr>
          <p:cNvPr id="26" name="Text Box 56"/>
          <p:cNvSpPr txBox="1">
            <a:spLocks noChangeArrowheads="1"/>
          </p:cNvSpPr>
          <p:nvPr/>
        </p:nvSpPr>
        <p:spPr bwMode="auto">
          <a:xfrm>
            <a:off x="992152" y="3435350"/>
            <a:ext cx="1689172" cy="654986"/>
          </a:xfrm>
          <a:prstGeom prst="rect">
            <a:avLst/>
          </a:prstGeom>
          <a:noFill/>
          <a:ln w="9525">
            <a:noFill/>
            <a:miter lim="800000"/>
            <a:headEnd/>
            <a:tailEnd/>
          </a:ln>
          <a:effectLst/>
        </p:spPr>
        <p:txBody>
          <a:bodyPr wrap="none" lIns="91430" tIns="45716" rIns="91430" bIns="45716">
            <a:prstTxWarp prst="textNoShape">
              <a:avLst/>
            </a:prstTxWarp>
            <a:spAutoFit/>
          </a:bodyPr>
          <a:lstStyle/>
          <a:p>
            <a:pPr algn="ctr" defTabSz="457082"/>
            <a:r>
              <a:rPr lang="fr-FR">
                <a:solidFill>
                  <a:srgbClr val="000000"/>
                </a:solidFill>
              </a:rPr>
              <a:t>Volume fraction </a:t>
            </a:r>
          </a:p>
          <a:p>
            <a:pPr algn="ctr" defTabSz="457082"/>
            <a:r>
              <a:rPr lang="fr-FR">
                <a:solidFill>
                  <a:srgbClr val="000000"/>
                </a:solidFill>
              </a:rPr>
              <a:t>of particles</a:t>
            </a:r>
          </a:p>
        </p:txBody>
      </p:sp>
      <p:sp>
        <p:nvSpPr>
          <p:cNvPr id="27" name="Text Box 57"/>
          <p:cNvSpPr txBox="1">
            <a:spLocks noChangeArrowheads="1"/>
          </p:cNvSpPr>
          <p:nvPr/>
        </p:nvSpPr>
        <p:spPr bwMode="auto">
          <a:xfrm>
            <a:off x="320676" y="1071567"/>
            <a:ext cx="8120063" cy="707878"/>
          </a:xfrm>
          <a:prstGeom prst="rect">
            <a:avLst/>
          </a:prstGeom>
          <a:noFill/>
          <a:ln w="9525">
            <a:noFill/>
            <a:miter lim="800000"/>
            <a:headEnd/>
            <a:tailEnd/>
          </a:ln>
          <a:effectLst/>
        </p:spPr>
        <p:txBody>
          <a:bodyPr lIns="91430" tIns="45716" rIns="91430" bIns="45716">
            <a:prstTxWarp prst="textNoShape">
              <a:avLst/>
            </a:prstTxWarp>
            <a:spAutoFit/>
          </a:bodyPr>
          <a:lstStyle/>
          <a:p>
            <a:pPr defTabSz="457082"/>
            <a:r>
              <a:rPr lang="en-GB" sz="2000" dirty="0">
                <a:solidFill>
                  <a:srgbClr val="000000"/>
                </a:solidFill>
              </a:rPr>
              <a:t>The scattered  intensity per unit volume V of an assembly of isotropic </a:t>
            </a:r>
            <a:r>
              <a:rPr lang="en-GB" sz="2000" dirty="0" err="1">
                <a:solidFill>
                  <a:srgbClr val="000000"/>
                </a:solidFill>
              </a:rPr>
              <a:t>scatterers</a:t>
            </a:r>
            <a:r>
              <a:rPr lang="en-GB" sz="2000" dirty="0">
                <a:solidFill>
                  <a:srgbClr val="000000"/>
                </a:solidFill>
              </a:rPr>
              <a:t> of individual volume </a:t>
            </a:r>
            <a:r>
              <a:rPr lang="en-GB" sz="2000" dirty="0" err="1">
                <a:solidFill>
                  <a:srgbClr val="000000"/>
                </a:solidFill>
              </a:rPr>
              <a:t>Vp</a:t>
            </a:r>
            <a:r>
              <a:rPr lang="en-GB" sz="2000" dirty="0">
                <a:solidFill>
                  <a:srgbClr val="000000"/>
                </a:solidFill>
              </a:rPr>
              <a:t> and volume fraction </a:t>
            </a:r>
            <a:r>
              <a:rPr lang="en-GB" sz="2000" dirty="0">
                <a:solidFill>
                  <a:srgbClr val="000000"/>
                </a:solidFill>
                <a:latin typeface="Symbol" pitchFamily="-105" charset="2"/>
              </a:rPr>
              <a:t>F</a:t>
            </a:r>
            <a:r>
              <a:rPr lang="en-GB" sz="2000" dirty="0">
                <a:solidFill>
                  <a:srgbClr val="000000"/>
                </a:solidFill>
              </a:rPr>
              <a:t> is:</a:t>
            </a:r>
          </a:p>
        </p:txBody>
      </p:sp>
    </p:spTree>
    <p:extLst>
      <p:ext uri="{BB962C8B-B14F-4D97-AF65-F5344CB8AC3E}">
        <p14:creationId xmlns:p14="http://schemas.microsoft.com/office/powerpoint/2010/main" val="27246745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2"/>
          <p:cNvGraphicFramePr>
            <a:graphicFrameLocks noChangeAspect="1"/>
          </p:cNvGraphicFramePr>
          <p:nvPr/>
        </p:nvGraphicFramePr>
        <p:xfrm>
          <a:off x="156669" y="442735"/>
          <a:ext cx="8819939" cy="6185728"/>
        </p:xfrm>
        <a:graphic>
          <a:graphicData uri="http://schemas.openxmlformats.org/presentationml/2006/ole">
            <mc:AlternateContent xmlns:mc="http://schemas.openxmlformats.org/markup-compatibility/2006">
              <mc:Choice xmlns:v="urn:schemas-microsoft-com:vml" Requires="v">
                <p:oleObj spid="_x0000_s209963" name="Document" r:id="rId3" imgW="4940808" imgH="3465576" progId="Word.Document.8">
                  <p:embed/>
                </p:oleObj>
              </mc:Choice>
              <mc:Fallback>
                <p:oleObj name="Document" r:id="rId3" imgW="4940808" imgH="3465576"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669" y="442735"/>
                        <a:ext cx="8819939" cy="618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315" name="Rectangle 2"/>
          <p:cNvSpPr>
            <a:spLocks noChangeArrowheads="1"/>
          </p:cNvSpPr>
          <p:nvPr/>
        </p:nvSpPr>
        <p:spPr bwMode="auto">
          <a:xfrm>
            <a:off x="6858000" y="6400800"/>
            <a:ext cx="2346325" cy="457200"/>
          </a:xfrm>
          <a:prstGeom prst="rect">
            <a:avLst/>
          </a:prstGeom>
          <a:noFill/>
          <a:ln w="9525">
            <a:noFill/>
            <a:miter lim="800000"/>
            <a:headEnd/>
            <a:tailEnd/>
          </a:ln>
        </p:spPr>
        <p:txBody>
          <a:bodyPr wrap="none">
            <a:prstTxWarp prst="textNoShape">
              <a:avLst/>
            </a:prstTxWarp>
            <a:spAutoFit/>
          </a:bodyPr>
          <a:lstStyle/>
          <a:p>
            <a:pPr>
              <a:lnSpc>
                <a:spcPct val="120000"/>
              </a:lnSpc>
            </a:pPr>
            <a:r>
              <a:rPr lang="en-US" sz="1000" b="1">
                <a:solidFill>
                  <a:schemeClr val="bg2"/>
                </a:solidFill>
                <a:latin typeface="Century Gothic" pitchFamily="-112" charset="0"/>
                <a:ea typeface="Century Gothic" pitchFamily="-112" charset="0"/>
                <a:cs typeface="Century Gothic" pitchFamily="-112" charset="0"/>
              </a:rPr>
              <a:t>_________________________________</a:t>
            </a:r>
          </a:p>
          <a:p>
            <a:pPr>
              <a:lnSpc>
                <a:spcPct val="120000"/>
              </a:lnSpc>
            </a:pPr>
            <a:r>
              <a:rPr lang="en-US" sz="1000" b="1">
                <a:solidFill>
                  <a:schemeClr val="bg2"/>
                </a:solidFill>
                <a:latin typeface="Century Gothic" pitchFamily="-112" charset="0"/>
                <a:ea typeface="Century Gothic" pitchFamily="-112" charset="0"/>
                <a:cs typeface="Century Gothic" pitchFamily="-112" charset="0"/>
              </a:rPr>
              <a:t>Giovanna Fragneto HERCULES 2012</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1"/>
          <p:cNvSpPr>
            <a:spLocks noGrp="1" noChangeArrowheads="1"/>
          </p:cNvSpPr>
          <p:nvPr>
            <p:ph type="title"/>
          </p:nvPr>
        </p:nvSpPr>
        <p:spPr>
          <a:xfrm>
            <a:off x="258970" y="312548"/>
            <a:ext cx="8304609" cy="759023"/>
          </a:xfrm>
        </p:spPr>
        <p:txBody>
          <a:bodyPr/>
          <a:lstStyle/>
          <a:p>
            <a:pPr eaLnBrk="1" hangingPunct="1"/>
            <a:r>
              <a:rPr lang="en-US" sz="4600" dirty="0" smtClean="0"/>
              <a:t>Scattering from Polymer melts</a:t>
            </a:r>
            <a:endParaRPr lang="en-US" sz="4600" dirty="0"/>
          </a:p>
        </p:txBody>
      </p:sp>
      <p:sp>
        <p:nvSpPr>
          <p:cNvPr id="975875" name="Rectangle 3"/>
          <p:cNvSpPr>
            <a:spLocks/>
          </p:cNvSpPr>
          <p:nvPr/>
        </p:nvSpPr>
        <p:spPr bwMode="auto">
          <a:xfrm>
            <a:off x="553641" y="1232306"/>
            <a:ext cx="4270336" cy="612146"/>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SANS from mixture of deuterated and protonated polymers:</a:t>
            </a:r>
            <a:endParaRPr lang="en-US" sz="2100" dirty="0">
              <a:solidFill>
                <a:srgbClr val="000000"/>
              </a:solidFill>
              <a:ea typeface="Gill Sans" pitchFamily="-112" charset="0"/>
              <a:cs typeface="Gill Sans" pitchFamily="-112" charset="0"/>
              <a:sym typeface="Gill Sans" pitchFamily="-112" charset="0"/>
            </a:endParaRPr>
          </a:p>
        </p:txBody>
      </p:sp>
      <p:sp>
        <p:nvSpPr>
          <p:cNvPr id="975877" name="Rectangle 6"/>
          <p:cNvSpPr>
            <a:spLocks/>
          </p:cNvSpPr>
          <p:nvPr/>
        </p:nvSpPr>
        <p:spPr bwMode="auto">
          <a:xfrm>
            <a:off x="-1" y="4276712"/>
            <a:ext cx="2207173" cy="815550"/>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SLD difference between deuterated </a:t>
            </a:r>
            <a:r>
              <a:rPr lang="en-US" sz="2100" smtClean="0">
                <a:solidFill>
                  <a:srgbClr val="000000"/>
                </a:solidFill>
                <a:ea typeface="Gill Sans" pitchFamily="-112" charset="0"/>
                <a:cs typeface="Gill Sans" pitchFamily="-112" charset="0"/>
                <a:sym typeface="Gill Sans" pitchFamily="-112" charset="0"/>
              </a:rPr>
              <a:t>and protonated monomers</a:t>
            </a:r>
            <a:endParaRPr lang="en-US" sz="2100" dirty="0">
              <a:solidFill>
                <a:srgbClr val="000000"/>
              </a:solidFill>
              <a:ea typeface="Gill Sans" pitchFamily="-112" charset="0"/>
              <a:cs typeface="Gill Sans" pitchFamily="-112" charset="0"/>
              <a:sym typeface="Gill Sans" pitchFamily="-112" charset="0"/>
            </a:endParaRPr>
          </a:p>
        </p:txBody>
      </p:sp>
      <p:sp>
        <p:nvSpPr>
          <p:cNvPr id="8" name="Rectangle 8"/>
          <p:cNvSpPr>
            <a:spLocks/>
          </p:cNvSpPr>
          <p:nvPr/>
        </p:nvSpPr>
        <p:spPr bwMode="auto">
          <a:xfrm>
            <a:off x="258970" y="5669259"/>
            <a:ext cx="3634268" cy="923465"/>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FF"/>
                </a:solidFill>
                <a:ea typeface="Gill Sans" pitchFamily="-112" charset="0"/>
                <a:cs typeface="Gill Sans" pitchFamily="-112" charset="0"/>
                <a:sym typeface="Gill Sans" pitchFamily="-112" charset="0"/>
              </a:rPr>
              <a:t>With </a:t>
            </a:r>
            <a:r>
              <a:rPr lang="en-US" sz="2100" dirty="0" err="1" smtClean="0">
                <a:solidFill>
                  <a:srgbClr val="0000FF"/>
                </a:solidFill>
                <a:ea typeface="Gill Sans" pitchFamily="-112" charset="0"/>
                <a:cs typeface="Gill Sans" pitchFamily="-112" charset="0"/>
                <a:sym typeface="Gill Sans" pitchFamily="-112" charset="0"/>
              </a:rPr>
              <a:t>deuteration</a:t>
            </a:r>
            <a:r>
              <a:rPr lang="en-US" sz="2100" dirty="0" smtClean="0">
                <a:solidFill>
                  <a:srgbClr val="0000FF"/>
                </a:solidFill>
                <a:ea typeface="Gill Sans" pitchFamily="-112" charset="0"/>
                <a:cs typeface="Gill Sans" pitchFamily="-112" charset="0"/>
                <a:sym typeface="Gill Sans" pitchFamily="-112" charset="0"/>
              </a:rPr>
              <a:t> SANS can see individual polymer chains in an entangled melt!</a:t>
            </a:r>
          </a:p>
        </p:txBody>
      </p:sp>
      <p:cxnSp>
        <p:nvCxnSpPr>
          <p:cNvPr id="18" name="Straight Arrow Connector 17"/>
          <p:cNvCxnSpPr/>
          <p:nvPr/>
        </p:nvCxnSpPr>
        <p:spPr bwMode="auto">
          <a:xfrm flipH="1" flipV="1">
            <a:off x="2364828" y="2816810"/>
            <a:ext cx="3554" cy="563819"/>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22" name="Rectangle 6"/>
          <p:cNvSpPr>
            <a:spLocks/>
          </p:cNvSpPr>
          <p:nvPr/>
        </p:nvSpPr>
        <p:spPr bwMode="auto">
          <a:xfrm>
            <a:off x="1548575" y="3429747"/>
            <a:ext cx="2000495" cy="602769"/>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smtClean="0">
                <a:solidFill>
                  <a:srgbClr val="000000"/>
                </a:solidFill>
                <a:ea typeface="Gill Sans" pitchFamily="-112" charset="0"/>
                <a:cs typeface="Gill Sans" pitchFamily="-112" charset="0"/>
                <a:sym typeface="Gill Sans" pitchFamily="-112" charset="0"/>
              </a:rPr>
              <a:t>Polymerization</a:t>
            </a:r>
            <a:endParaRPr lang="en-US" sz="2100" dirty="0">
              <a:solidFill>
                <a:srgbClr val="000000"/>
              </a:solidFill>
              <a:ea typeface="Gill Sans" pitchFamily="-112" charset="0"/>
              <a:cs typeface="Gill Sans" pitchFamily="-112" charset="0"/>
              <a:sym typeface="Gill Sans" pitchFamily="-112" charset="0"/>
            </a:endParaRPr>
          </a:p>
        </p:txBody>
      </p:sp>
      <p:sp>
        <p:nvSpPr>
          <p:cNvPr id="28" name="Rectangle 6"/>
          <p:cNvSpPr>
            <a:spLocks/>
          </p:cNvSpPr>
          <p:nvPr/>
        </p:nvSpPr>
        <p:spPr bwMode="auto">
          <a:xfrm>
            <a:off x="5345981" y="2324313"/>
            <a:ext cx="2505247" cy="670079"/>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smtClean="0">
                <a:solidFill>
                  <a:srgbClr val="000000"/>
                </a:solidFill>
                <a:ea typeface="Gill Sans" pitchFamily="-112" charset="0"/>
                <a:cs typeface="Gill Sans" pitchFamily="-112" charset="0"/>
                <a:sym typeface="Gill Sans" pitchFamily="-112" charset="0"/>
              </a:rPr>
              <a:t>Debye function</a:t>
            </a:r>
            <a:endParaRPr lang="en-US" sz="2100" dirty="0">
              <a:solidFill>
                <a:srgbClr val="000000"/>
              </a:solidFill>
              <a:ea typeface="Gill Sans" pitchFamily="-112" charset="0"/>
              <a:cs typeface="Gill Sans" pitchFamily="-112" charset="0"/>
              <a:sym typeface="Gill Sans" pitchFamily="-112" charset="0"/>
            </a:endParaRPr>
          </a:p>
        </p:txBody>
      </p:sp>
      <p:sp>
        <p:nvSpPr>
          <p:cNvPr id="30" name="Rectangle 6"/>
          <p:cNvSpPr>
            <a:spLocks/>
          </p:cNvSpPr>
          <p:nvPr/>
        </p:nvSpPr>
        <p:spPr bwMode="auto">
          <a:xfrm>
            <a:off x="4542523" y="2949434"/>
            <a:ext cx="3946922" cy="696516"/>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Fraction </a:t>
            </a:r>
            <a:r>
              <a:rPr lang="en-US" sz="2100" smtClean="0">
                <a:solidFill>
                  <a:srgbClr val="000000"/>
                </a:solidFill>
                <a:ea typeface="Gill Sans" pitchFamily="-112" charset="0"/>
                <a:cs typeface="Gill Sans" pitchFamily="-112" charset="0"/>
                <a:sym typeface="Gill Sans" pitchFamily="-112" charset="0"/>
              </a:rPr>
              <a:t>of deuterated molecules</a:t>
            </a:r>
            <a:endParaRPr lang="en-US" sz="2100" dirty="0">
              <a:solidFill>
                <a:srgbClr val="000000"/>
              </a:solidFill>
              <a:ea typeface="Gill Sans" pitchFamily="-112" charset="0"/>
              <a:cs typeface="Gill Sans" pitchFamily="-112" charset="0"/>
              <a:sym typeface="Gill Sans" pitchFamily="-112" charset="0"/>
            </a:endParaRPr>
          </a:p>
        </p:txBody>
      </p:sp>
      <p:cxnSp>
        <p:nvCxnSpPr>
          <p:cNvPr id="32" name="Straight Arrow Connector 31"/>
          <p:cNvCxnSpPr/>
          <p:nvPr/>
        </p:nvCxnSpPr>
        <p:spPr bwMode="auto">
          <a:xfrm flipV="1">
            <a:off x="961697" y="2847212"/>
            <a:ext cx="859665" cy="1042972"/>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pic>
        <p:nvPicPr>
          <p:cNvPr id="2" name="Picture 1"/>
          <p:cNvPicPr>
            <a:picLocks noChangeAspect="1"/>
          </p:cNvPicPr>
          <p:nvPr/>
        </p:nvPicPr>
        <p:blipFill>
          <a:blip r:embed="rId4"/>
          <a:stretch>
            <a:fillRect/>
          </a:stretch>
        </p:blipFill>
        <p:spPr>
          <a:xfrm>
            <a:off x="686373" y="2282041"/>
            <a:ext cx="3724901" cy="643810"/>
          </a:xfrm>
          <a:prstGeom prst="rect">
            <a:avLst/>
          </a:prstGeom>
        </p:spPr>
      </p:pic>
      <p:cxnSp>
        <p:nvCxnSpPr>
          <p:cNvPr id="31" name="Straight Arrow Connector 30"/>
          <p:cNvCxnSpPr/>
          <p:nvPr/>
        </p:nvCxnSpPr>
        <p:spPr bwMode="auto">
          <a:xfrm flipH="1" flipV="1">
            <a:off x="4542523" y="2650036"/>
            <a:ext cx="1070003" cy="25083"/>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cxnSp>
        <p:nvCxnSpPr>
          <p:cNvPr id="34" name="Straight Arrow Connector 33"/>
          <p:cNvCxnSpPr>
            <a:stCxn id="30" idx="1"/>
          </p:cNvCxnSpPr>
          <p:nvPr/>
        </p:nvCxnSpPr>
        <p:spPr bwMode="auto">
          <a:xfrm flipH="1" flipV="1">
            <a:off x="3634628" y="2875485"/>
            <a:ext cx="907895" cy="422207"/>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575" y="4074475"/>
            <a:ext cx="3456301" cy="2707435"/>
          </a:xfrm>
          <a:prstGeom prst="rect">
            <a:avLst/>
          </a:prstGeom>
        </p:spPr>
      </p:pic>
      <p:sp>
        <p:nvSpPr>
          <p:cNvPr id="36" name="Rectangle 6"/>
          <p:cNvSpPr>
            <a:spLocks/>
          </p:cNvSpPr>
          <p:nvPr/>
        </p:nvSpPr>
        <p:spPr bwMode="auto">
          <a:xfrm>
            <a:off x="6614951" y="6187921"/>
            <a:ext cx="2505247" cy="670079"/>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PDMS melt</a:t>
            </a:r>
            <a:endParaRPr lang="en-US" sz="2100" dirty="0">
              <a:solidFill>
                <a:srgbClr val="000000"/>
              </a:solidFill>
              <a:ea typeface="Gill Sans" pitchFamily="-112" charset="0"/>
              <a:cs typeface="Gill Sans" pitchFamily="-112" charset="0"/>
              <a:sym typeface="Gill Sans" pitchFamily="-112" charset="0"/>
            </a:endParaRPr>
          </a:p>
        </p:txBody>
      </p:sp>
      <p:cxnSp>
        <p:nvCxnSpPr>
          <p:cNvPr id="37" name="Straight Arrow Connector 36"/>
          <p:cNvCxnSpPr/>
          <p:nvPr/>
        </p:nvCxnSpPr>
        <p:spPr bwMode="auto">
          <a:xfrm flipH="1" flipV="1">
            <a:off x="2635507" y="2830484"/>
            <a:ext cx="999122" cy="727818"/>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42" name="Rectangle 6"/>
          <p:cNvSpPr>
            <a:spLocks/>
          </p:cNvSpPr>
          <p:nvPr/>
        </p:nvSpPr>
        <p:spPr bwMode="auto">
          <a:xfrm>
            <a:off x="3688520" y="3422917"/>
            <a:ext cx="2000495" cy="602769"/>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Monomer volume</a:t>
            </a:r>
            <a:endParaRPr lang="en-US" sz="2100" dirty="0">
              <a:solidFill>
                <a:srgbClr val="000000"/>
              </a:solidFill>
              <a:ea typeface="Gill Sans" pitchFamily="-112" charset="0"/>
              <a:cs typeface="Gill Sans" pitchFamily="-112" charset="0"/>
              <a:sym typeface="Gill Sans" pitchFamily="-112" charset="0"/>
            </a:endParaRPr>
          </a:p>
        </p:txBody>
      </p:sp>
      <p:pic>
        <p:nvPicPr>
          <p:cNvPr id="23" name="Bild 19"/>
          <p:cNvPicPr>
            <a:picLocks noChangeAspect="1" noChangeArrowheads="1"/>
          </p:cNvPicPr>
          <p:nvPr/>
        </p:nvPicPr>
        <p:blipFill>
          <a:blip r:embed="rId6" cstate="print"/>
          <a:srcRect l="7243" t="9404" r="52141" b="27586"/>
          <a:stretch>
            <a:fillRect/>
          </a:stretch>
        </p:blipFill>
        <p:spPr bwMode="auto">
          <a:xfrm>
            <a:off x="7264042" y="4276712"/>
            <a:ext cx="1754981" cy="1537097"/>
          </a:xfrm>
          <a:prstGeom prst="rect">
            <a:avLst/>
          </a:prstGeom>
          <a:noFill/>
        </p:spPr>
      </p:pic>
      <p:sp>
        <p:nvSpPr>
          <p:cNvPr id="24" name="Rectangle 6"/>
          <p:cNvSpPr>
            <a:spLocks/>
          </p:cNvSpPr>
          <p:nvPr/>
        </p:nvSpPr>
        <p:spPr bwMode="auto">
          <a:xfrm>
            <a:off x="6388011" y="3862628"/>
            <a:ext cx="2755989" cy="314867"/>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Isotropic scattering</a:t>
            </a:r>
            <a:endParaRPr lang="en-US" sz="2100" dirty="0">
              <a:solidFill>
                <a:srgbClr val="000000"/>
              </a:solidFill>
              <a:ea typeface="Gill Sans" pitchFamily="-112" charset="0"/>
              <a:cs typeface="Gill Sans" pitchFamily="-112" charset="0"/>
              <a:sym typeface="Gill Sans" pitchFamily="-112" charset="0"/>
            </a:endParaRPr>
          </a:p>
        </p:txBody>
      </p:sp>
      <p:sp>
        <p:nvSpPr>
          <p:cNvPr id="25" name="TextBox 24"/>
          <p:cNvSpPr txBox="1"/>
          <p:nvPr/>
        </p:nvSpPr>
        <p:spPr>
          <a:xfrm>
            <a:off x="7303458" y="5819367"/>
            <a:ext cx="1715565" cy="784830"/>
          </a:xfrm>
          <a:prstGeom prst="rect">
            <a:avLst/>
          </a:prstGeom>
          <a:noFill/>
        </p:spPr>
        <p:txBody>
          <a:bodyPr wrap="square" rtlCol="0">
            <a:spAutoFit/>
          </a:bodyPr>
          <a:lstStyle/>
          <a:p>
            <a:pPr defTabSz="457200"/>
            <a:r>
              <a:rPr lang="fr-FR" sz="1050" dirty="0" err="1" smtClean="0">
                <a:solidFill>
                  <a:srgbClr val="000000"/>
                </a:solidFill>
              </a:rPr>
              <a:t>Kawecki</a:t>
            </a:r>
            <a:r>
              <a:rPr lang="fr-FR" sz="1050" dirty="0" smtClean="0">
                <a:solidFill>
                  <a:srgbClr val="000000"/>
                </a:solidFill>
              </a:rPr>
              <a:t> </a:t>
            </a:r>
            <a:r>
              <a:rPr lang="fr-FR" sz="1050" i="1" dirty="0">
                <a:solidFill>
                  <a:srgbClr val="000000"/>
                </a:solidFill>
              </a:rPr>
              <a:t>et al.</a:t>
            </a:r>
            <a:r>
              <a:rPr lang="fr-FR" sz="1050" dirty="0">
                <a:solidFill>
                  <a:srgbClr val="000000"/>
                </a:solidFill>
              </a:rPr>
              <a:t>, </a:t>
            </a:r>
            <a:r>
              <a:rPr lang="fr-FR" sz="1050" i="1" dirty="0" err="1" smtClean="0">
                <a:solidFill>
                  <a:srgbClr val="000000"/>
                </a:solidFill>
              </a:rPr>
              <a:t>Sci</a:t>
            </a:r>
            <a:r>
              <a:rPr lang="fr-FR" sz="1050" i="1" dirty="0" smtClean="0">
                <a:solidFill>
                  <a:srgbClr val="000000"/>
                </a:solidFill>
              </a:rPr>
              <a:t>. </a:t>
            </a:r>
            <a:r>
              <a:rPr lang="fr-FR" sz="1050" i="1" dirty="0" err="1" smtClean="0">
                <a:solidFill>
                  <a:srgbClr val="000000"/>
                </a:solidFill>
              </a:rPr>
              <a:t>Rep</a:t>
            </a:r>
            <a:r>
              <a:rPr lang="fr-FR" sz="1050" i="1" dirty="0" smtClean="0">
                <a:solidFill>
                  <a:srgbClr val="000000"/>
                </a:solidFill>
              </a:rPr>
              <a:t>., </a:t>
            </a:r>
            <a:r>
              <a:rPr lang="fr-FR" sz="1050" b="1" dirty="0">
                <a:solidFill>
                  <a:srgbClr val="000000"/>
                </a:solidFill>
              </a:rPr>
              <a:t>9</a:t>
            </a:r>
            <a:r>
              <a:rPr lang="fr-FR" sz="1050" b="1" dirty="0" smtClean="0">
                <a:solidFill>
                  <a:srgbClr val="000000"/>
                </a:solidFill>
              </a:rPr>
              <a:t>, </a:t>
            </a:r>
            <a:r>
              <a:rPr lang="fr-FR" sz="1050" dirty="0" smtClean="0">
                <a:solidFill>
                  <a:srgbClr val="000000"/>
                </a:solidFill>
              </a:rPr>
              <a:t>1-6</a:t>
            </a:r>
            <a:r>
              <a:rPr lang="fr-FR" sz="1050" b="1" dirty="0" smtClean="0">
                <a:solidFill>
                  <a:srgbClr val="000000"/>
                </a:solidFill>
              </a:rPr>
              <a:t> </a:t>
            </a:r>
            <a:r>
              <a:rPr lang="en-GB" sz="1050" dirty="0">
                <a:solidFill>
                  <a:srgbClr val="000000"/>
                </a:solidFill>
              </a:rPr>
              <a:t>(2019</a:t>
            </a:r>
            <a:r>
              <a:rPr lang="fr-FR" sz="1050" dirty="0">
                <a:solidFill>
                  <a:srgbClr val="000000"/>
                </a:solidFill>
              </a:rPr>
              <a:t>).</a:t>
            </a:r>
            <a:br>
              <a:rPr lang="fr-FR" sz="1050" dirty="0">
                <a:solidFill>
                  <a:srgbClr val="000000"/>
                </a:solidFill>
              </a:rPr>
            </a:br>
            <a:endParaRPr lang="fr-FR" sz="1050" dirty="0">
              <a:solidFill>
                <a:srgbClr val="000000"/>
              </a:solidFill>
            </a:endParaRPr>
          </a:p>
          <a:p>
            <a:pPr defTabSz="457200"/>
            <a:endParaRPr lang="en-US" sz="1350" dirty="0">
              <a:solidFill>
                <a:srgbClr val="000000"/>
              </a:solidFill>
            </a:endParaRPr>
          </a:p>
        </p:txBody>
      </p:sp>
      <p:cxnSp>
        <p:nvCxnSpPr>
          <p:cNvPr id="4" name="Straight Arrow Connector 3"/>
          <p:cNvCxnSpPr/>
          <p:nvPr/>
        </p:nvCxnSpPr>
        <p:spPr bwMode="auto">
          <a:xfrm flipV="1">
            <a:off x="5090746" y="4501662"/>
            <a:ext cx="0" cy="369276"/>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a:ln>
          <a:effectLst/>
        </p:spPr>
      </p:cxnSp>
      <p:sp>
        <p:nvSpPr>
          <p:cNvPr id="6" name="TextBox 5"/>
          <p:cNvSpPr txBox="1"/>
          <p:nvPr/>
        </p:nvSpPr>
        <p:spPr>
          <a:xfrm>
            <a:off x="4878975" y="4875765"/>
            <a:ext cx="503664" cy="276999"/>
          </a:xfrm>
          <a:prstGeom prst="rect">
            <a:avLst/>
          </a:prstGeom>
          <a:noFill/>
        </p:spPr>
        <p:txBody>
          <a:bodyPr wrap="none" rtlCol="0">
            <a:spAutoFit/>
          </a:bodyPr>
          <a:lstStyle/>
          <a:p>
            <a:r>
              <a:rPr lang="en-US" sz="1200" dirty="0" smtClean="0"/>
              <a:t>1/R</a:t>
            </a:r>
            <a:r>
              <a:rPr lang="en-US" sz="1200" baseline="-25000" dirty="0" smtClean="0"/>
              <a:t>G</a:t>
            </a:r>
            <a:endParaRPr lang="en-US" sz="1200" dirty="0"/>
          </a:p>
        </p:txBody>
      </p:sp>
    </p:spTree>
    <p:extLst>
      <p:ext uri="{BB962C8B-B14F-4D97-AF65-F5344CB8AC3E}">
        <p14:creationId xmlns:p14="http://schemas.microsoft.com/office/powerpoint/2010/main" val="26611576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1"/>
          <p:cNvSpPr>
            <a:spLocks noGrp="1" noChangeArrowheads="1"/>
          </p:cNvSpPr>
          <p:nvPr>
            <p:ph type="title"/>
          </p:nvPr>
        </p:nvSpPr>
        <p:spPr>
          <a:xfrm>
            <a:off x="0" y="312548"/>
            <a:ext cx="9144000" cy="759023"/>
          </a:xfrm>
        </p:spPr>
        <p:txBody>
          <a:bodyPr/>
          <a:lstStyle/>
          <a:p>
            <a:pPr eaLnBrk="1" hangingPunct="1"/>
            <a:r>
              <a:rPr lang="en-US" sz="4600" dirty="0" smtClean="0"/>
              <a:t>Scattering Function for Polymers</a:t>
            </a:r>
            <a:endParaRPr lang="en-US" sz="4600" dirty="0"/>
          </a:p>
        </p:txBody>
      </p:sp>
      <p:sp>
        <p:nvSpPr>
          <p:cNvPr id="975875" name="Rectangle 3"/>
          <p:cNvSpPr>
            <a:spLocks/>
          </p:cNvSpPr>
          <p:nvPr/>
        </p:nvSpPr>
        <p:spPr bwMode="auto">
          <a:xfrm>
            <a:off x="553641" y="1232306"/>
            <a:ext cx="4270336" cy="383977"/>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a:solidFill>
                  <a:srgbClr val="000000"/>
                </a:solidFill>
                <a:ea typeface="Gill Sans" pitchFamily="-112" charset="0"/>
                <a:cs typeface="Gill Sans" pitchFamily="-112" charset="0"/>
                <a:sym typeface="Gill Sans" pitchFamily="-112" charset="0"/>
              </a:rPr>
              <a:t>Diffracted </a:t>
            </a:r>
            <a:r>
              <a:rPr lang="en-US" sz="2100" dirty="0" smtClean="0">
                <a:solidFill>
                  <a:srgbClr val="000000"/>
                </a:solidFill>
                <a:ea typeface="Gill Sans" pitchFamily="-112" charset="0"/>
                <a:cs typeface="Gill Sans" pitchFamily="-112" charset="0"/>
                <a:sym typeface="Gill Sans" pitchFamily="-112" charset="0"/>
              </a:rPr>
              <a:t>Intensity from </a:t>
            </a:r>
            <a:r>
              <a:rPr lang="en-US" sz="2100" i="1" dirty="0" smtClean="0">
                <a:solidFill>
                  <a:srgbClr val="000000"/>
                </a:solidFill>
                <a:ea typeface="Gill Sans" pitchFamily="-112" charset="0"/>
                <a:cs typeface="Gill Sans" pitchFamily="-112" charset="0"/>
                <a:sym typeface="Gill Sans" pitchFamily="-112" charset="0"/>
              </a:rPr>
              <a:t>N</a:t>
            </a:r>
            <a:r>
              <a:rPr lang="en-US" sz="2100" dirty="0" smtClean="0">
                <a:solidFill>
                  <a:srgbClr val="000000"/>
                </a:solidFill>
                <a:ea typeface="Gill Sans" pitchFamily="-112" charset="0"/>
                <a:cs typeface="Gill Sans" pitchFamily="-112" charset="0"/>
                <a:sym typeface="Gill Sans" pitchFamily="-112" charset="0"/>
              </a:rPr>
              <a:t> particles:</a:t>
            </a:r>
            <a:endParaRPr lang="en-US" sz="2100" dirty="0">
              <a:solidFill>
                <a:srgbClr val="000000"/>
              </a:solidFill>
              <a:ea typeface="Gill Sans" pitchFamily="-112" charset="0"/>
              <a:cs typeface="Gill Sans" pitchFamily="-112" charset="0"/>
              <a:sym typeface="Gill Sans" pitchFamily="-112" charset="0"/>
            </a:endParaRPr>
          </a:p>
        </p:txBody>
      </p:sp>
      <p:sp>
        <p:nvSpPr>
          <p:cNvPr id="975877" name="Rectangle 6"/>
          <p:cNvSpPr>
            <a:spLocks/>
          </p:cNvSpPr>
          <p:nvPr/>
        </p:nvSpPr>
        <p:spPr bwMode="auto">
          <a:xfrm>
            <a:off x="74613" y="3881894"/>
            <a:ext cx="3946922" cy="696516"/>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For Gaussian polymers:</a:t>
            </a:r>
            <a:endParaRPr lang="en-US" sz="2100" dirty="0">
              <a:solidFill>
                <a:srgbClr val="000000"/>
              </a:solidFill>
              <a:ea typeface="Gill Sans" pitchFamily="-112" charset="0"/>
              <a:cs typeface="Gill Sans" pitchFamily="-112" charset="0"/>
              <a:sym typeface="Gill Sans" pitchFamily="-112" charset="0"/>
            </a:endParaRPr>
          </a:p>
        </p:txBody>
      </p:sp>
      <p:sp>
        <p:nvSpPr>
          <p:cNvPr id="8" name="Rectangle 8"/>
          <p:cNvSpPr>
            <a:spLocks/>
          </p:cNvSpPr>
          <p:nvPr/>
        </p:nvSpPr>
        <p:spPr bwMode="auto">
          <a:xfrm>
            <a:off x="5153769" y="1309201"/>
            <a:ext cx="3634268" cy="923465"/>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FF"/>
                </a:solidFill>
                <a:ea typeface="Gill Sans" pitchFamily="-112" charset="0"/>
                <a:cs typeface="Gill Sans" pitchFamily="-112" charset="0"/>
                <a:sym typeface="Gill Sans" pitchFamily="-112" charset="0"/>
              </a:rPr>
              <a:t>Scattered intensity proportional to FT of the Auto-correlation!</a:t>
            </a:r>
          </a:p>
        </p:txBody>
      </p:sp>
      <p:sp>
        <p:nvSpPr>
          <p:cNvPr id="12" name="TextBox 11"/>
          <p:cNvSpPr txBox="1"/>
          <p:nvPr/>
        </p:nvSpPr>
        <p:spPr>
          <a:xfrm>
            <a:off x="6062048" y="3983931"/>
            <a:ext cx="2769133" cy="246221"/>
          </a:xfrm>
          <a:prstGeom prst="rect">
            <a:avLst/>
          </a:prstGeom>
          <a:noFill/>
        </p:spPr>
        <p:txBody>
          <a:bodyPr wrap="none" rtlCol="0">
            <a:spAutoFit/>
          </a:bodyPr>
          <a:lstStyle/>
          <a:p>
            <a:r>
              <a:rPr lang="en-GB" sz="1000" dirty="0" smtClean="0"/>
              <a:t>R.G. </a:t>
            </a:r>
            <a:r>
              <a:rPr lang="en-GB" sz="1000" dirty="0" err="1" smtClean="0"/>
              <a:t>Kirste</a:t>
            </a:r>
            <a:r>
              <a:rPr lang="en-GB" sz="1000" dirty="0" smtClean="0"/>
              <a:t> &amp; W.A. Kruse, Polymer </a:t>
            </a:r>
            <a:r>
              <a:rPr lang="en-GB" sz="1000" b="1" dirty="0" smtClean="0"/>
              <a:t>16, </a:t>
            </a:r>
            <a:r>
              <a:rPr lang="en-GB" sz="1000" dirty="0" smtClean="0"/>
              <a:t>120 (1975)</a:t>
            </a:r>
            <a:endParaRPr lang="en-GB" sz="1000" dirty="0"/>
          </a:p>
        </p:txBody>
      </p:sp>
      <p:sp>
        <p:nvSpPr>
          <p:cNvPr id="13" name="TextBox 12"/>
          <p:cNvSpPr txBox="1"/>
          <p:nvPr/>
        </p:nvSpPr>
        <p:spPr>
          <a:xfrm>
            <a:off x="6062048" y="3737710"/>
            <a:ext cx="2725989" cy="246221"/>
          </a:xfrm>
          <a:prstGeom prst="rect">
            <a:avLst/>
          </a:prstGeom>
          <a:noFill/>
        </p:spPr>
        <p:txBody>
          <a:bodyPr wrap="none" rtlCol="0">
            <a:spAutoFit/>
          </a:bodyPr>
          <a:lstStyle/>
          <a:p>
            <a:r>
              <a:rPr lang="en-GB" sz="1000" dirty="0" smtClean="0"/>
              <a:t>D.G.H. Ballard </a:t>
            </a:r>
            <a:r>
              <a:rPr lang="en-GB" sz="1000" i="1" dirty="0" smtClean="0"/>
              <a:t>et al.</a:t>
            </a:r>
            <a:r>
              <a:rPr lang="en-GB" sz="1000" dirty="0" smtClean="0"/>
              <a:t>, Eur. Polymer J. </a:t>
            </a:r>
            <a:r>
              <a:rPr lang="en-GB" sz="1000" b="1" dirty="0" smtClean="0"/>
              <a:t>9, </a:t>
            </a:r>
            <a:r>
              <a:rPr lang="en-GB" sz="1000" dirty="0" smtClean="0"/>
              <a:t>965 (1973)</a:t>
            </a:r>
            <a:endParaRPr lang="en-GB" sz="1000" dirty="0"/>
          </a:p>
        </p:txBody>
      </p:sp>
      <p:pic>
        <p:nvPicPr>
          <p:cNvPr id="15" name="Picture 14" descr="latex-image-1.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78657" y="1770934"/>
            <a:ext cx="3848100" cy="723900"/>
          </a:xfrm>
          <a:prstGeom prst="rect">
            <a:avLst/>
          </a:prstGeom>
        </p:spPr>
      </p:pic>
      <p:pic>
        <p:nvPicPr>
          <p:cNvPr id="16" name="Picture 15" descr="latex-image-1.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366003" y="2717800"/>
            <a:ext cx="4343400" cy="622300"/>
          </a:xfrm>
          <a:prstGeom prst="rect">
            <a:avLst/>
          </a:prstGeom>
        </p:spPr>
      </p:pic>
      <p:cxnSp>
        <p:nvCxnSpPr>
          <p:cNvPr id="18" name="Straight Arrow Connector 17"/>
          <p:cNvCxnSpPr/>
          <p:nvPr/>
        </p:nvCxnSpPr>
        <p:spPr bwMode="auto">
          <a:xfrm rot="10800000">
            <a:off x="2501953" y="3316799"/>
            <a:ext cx="597514" cy="236720"/>
          </a:xfrm>
          <a:prstGeom prst="straightConnector1">
            <a:avLst/>
          </a:prstGeom>
          <a:blipFill dpi="0" rotWithShape="0">
            <a:blip r:embed="rId7"/>
            <a:srcRect/>
            <a:tile tx="0" ty="0" sx="100000" sy="100000" flip="none" algn="tl"/>
          </a:blipFill>
          <a:ln w="25400" cap="flat" cmpd="sng" algn="ctr">
            <a:solidFill>
              <a:srgbClr val="000000"/>
            </a:solidFill>
            <a:prstDash val="solid"/>
            <a:round/>
            <a:headEnd type="none" w="med" len="med"/>
            <a:tailEnd type="arrow"/>
          </a:ln>
          <a:effectLst/>
        </p:spPr>
      </p:cxnSp>
      <p:sp>
        <p:nvSpPr>
          <p:cNvPr id="22" name="Rectangle 6"/>
          <p:cNvSpPr>
            <a:spLocks/>
          </p:cNvSpPr>
          <p:nvPr/>
        </p:nvSpPr>
        <p:spPr bwMode="auto">
          <a:xfrm>
            <a:off x="2735942" y="3287415"/>
            <a:ext cx="3946922" cy="696516"/>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Auto-correlation </a:t>
            </a:r>
            <a:r>
              <a:rPr lang="en-US" sz="2100" dirty="0">
                <a:solidFill>
                  <a:srgbClr val="000000"/>
                </a:solidFill>
                <a:ea typeface="Gill Sans" pitchFamily="-112" charset="0"/>
                <a:cs typeface="Gill Sans" pitchFamily="-112" charset="0"/>
                <a:sym typeface="Gill Sans" pitchFamily="-112" charset="0"/>
              </a:rPr>
              <a:t>function</a:t>
            </a:r>
            <a:r>
              <a:rPr lang="en-US" sz="2100" dirty="0" smtClean="0">
                <a:solidFill>
                  <a:srgbClr val="000000"/>
                </a:solidFill>
                <a:ea typeface="Gill Sans" pitchFamily="-112" charset="0"/>
                <a:cs typeface="Gill Sans" pitchFamily="-112" charset="0"/>
                <a:sym typeface="Gill Sans" pitchFamily="-112" charset="0"/>
              </a:rPr>
              <a:t> (Patterson function)</a:t>
            </a:r>
            <a:endParaRPr lang="en-US" sz="2100" dirty="0">
              <a:solidFill>
                <a:srgbClr val="000000"/>
              </a:solidFill>
              <a:ea typeface="Gill Sans" pitchFamily="-112" charset="0"/>
              <a:cs typeface="Gill Sans" pitchFamily="-112" charset="0"/>
              <a:sym typeface="Gill Sans" pitchFamily="-112" charset="0"/>
            </a:endParaRPr>
          </a:p>
        </p:txBody>
      </p:sp>
      <p:pic>
        <p:nvPicPr>
          <p:cNvPr id="24" name="Picture 23" descr="latex-image-1.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74613" y="4541970"/>
            <a:ext cx="4279900" cy="838200"/>
          </a:xfrm>
          <a:prstGeom prst="rect">
            <a:avLst/>
          </a:prstGeom>
        </p:spPr>
      </p:pic>
      <p:pic>
        <p:nvPicPr>
          <p:cNvPr id="26" name="Picture 25" descr="latex-image-1.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0"/>
              <a:stretch>
                <a:fillRect/>
              </a:stretch>
            </p:blipFill>
          </mc:Choice>
          <mc:Fallback>
            <p:blipFill>
              <a:blip r:embed="rId11"/>
              <a:stretch>
                <a:fillRect/>
              </a:stretch>
            </p:blipFill>
          </mc:Fallback>
        </mc:AlternateContent>
        <p:spPr>
          <a:xfrm>
            <a:off x="74613" y="5547040"/>
            <a:ext cx="4813300" cy="673100"/>
          </a:xfrm>
          <a:prstGeom prst="rect">
            <a:avLst/>
          </a:prstGeom>
        </p:spPr>
      </p:pic>
      <p:pic>
        <p:nvPicPr>
          <p:cNvPr id="27" name="Picture 26" descr="latex-image-1.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2"/>
              <a:stretch>
                <a:fillRect/>
              </a:stretch>
            </p:blipFill>
          </mc:Choice>
          <mc:Fallback>
            <p:blipFill>
              <a:blip r:embed="rId13"/>
              <a:stretch>
                <a:fillRect/>
              </a:stretch>
            </p:blipFill>
          </mc:Fallback>
        </mc:AlternateContent>
        <p:spPr>
          <a:xfrm>
            <a:off x="3282157" y="6184352"/>
            <a:ext cx="1244600" cy="609600"/>
          </a:xfrm>
          <a:prstGeom prst="rect">
            <a:avLst/>
          </a:prstGeom>
        </p:spPr>
      </p:pic>
      <p:sp>
        <p:nvSpPr>
          <p:cNvPr id="28" name="Rectangle 6"/>
          <p:cNvSpPr>
            <a:spLocks/>
          </p:cNvSpPr>
          <p:nvPr/>
        </p:nvSpPr>
        <p:spPr bwMode="auto">
          <a:xfrm>
            <a:off x="4736437" y="4553621"/>
            <a:ext cx="3946922" cy="696516"/>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Debye function:</a:t>
            </a:r>
            <a:endParaRPr lang="en-US" sz="2100" dirty="0">
              <a:solidFill>
                <a:srgbClr val="000000"/>
              </a:solidFill>
              <a:ea typeface="Gill Sans" pitchFamily="-112" charset="0"/>
              <a:cs typeface="Gill Sans" pitchFamily="-112" charset="0"/>
              <a:sym typeface="Gill Sans" pitchFamily="-112" charset="0"/>
            </a:endParaRPr>
          </a:p>
        </p:txBody>
      </p:sp>
      <p:pic>
        <p:nvPicPr>
          <p:cNvPr id="29" name="Picture 28" descr="latex-image-1.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4"/>
              <a:stretch>
                <a:fillRect/>
              </a:stretch>
            </p:blipFill>
          </mc:Choice>
          <mc:Fallback>
            <p:blipFill>
              <a:blip r:embed="rId15"/>
              <a:stretch>
                <a:fillRect/>
              </a:stretch>
            </p:blipFill>
          </mc:Fallback>
        </mc:AlternateContent>
        <p:spPr>
          <a:xfrm>
            <a:off x="5042886" y="5312136"/>
            <a:ext cx="4013200" cy="990600"/>
          </a:xfrm>
          <a:prstGeom prst="rect">
            <a:avLst/>
          </a:prstGeom>
        </p:spPr>
      </p:pic>
      <p:sp>
        <p:nvSpPr>
          <p:cNvPr id="30" name="Rectangle 6"/>
          <p:cNvSpPr>
            <a:spLocks/>
          </p:cNvSpPr>
          <p:nvPr/>
        </p:nvSpPr>
        <p:spPr bwMode="auto">
          <a:xfrm>
            <a:off x="0" y="6140894"/>
            <a:ext cx="3946922" cy="696516"/>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Radius of gyration:</a:t>
            </a:r>
            <a:endParaRPr lang="en-US" sz="2100" dirty="0">
              <a:solidFill>
                <a:srgbClr val="000000"/>
              </a:solidFill>
              <a:ea typeface="Gill Sans" pitchFamily="-112" charset="0"/>
              <a:cs typeface="Gill Sans" pitchFamily="-112" charset="0"/>
              <a:sym typeface="Gill Sans" pitchFamily="-112" charset="0"/>
            </a:endParaRPr>
          </a:p>
        </p:txBody>
      </p:sp>
      <p:cxnSp>
        <p:nvCxnSpPr>
          <p:cNvPr id="32" name="Straight Arrow Connector 31"/>
          <p:cNvCxnSpPr/>
          <p:nvPr/>
        </p:nvCxnSpPr>
        <p:spPr bwMode="auto">
          <a:xfrm rot="10800000" flipV="1">
            <a:off x="3946922" y="4939974"/>
            <a:ext cx="1797572" cy="607066"/>
          </a:xfrm>
          <a:prstGeom prst="straightConnector1">
            <a:avLst/>
          </a:prstGeom>
          <a:blipFill dpi="0" rotWithShape="0">
            <a:blip r:embed="rId7"/>
            <a:srcRect/>
            <a:tile tx="0" ty="0" sx="100000" sy="100000" flip="none" algn="tl"/>
          </a:blipFill>
          <a:ln w="25400" cap="flat" cmpd="sng" algn="ctr">
            <a:solidFill>
              <a:srgbClr val="000000"/>
            </a:solidFill>
            <a:prstDash val="solid"/>
            <a:round/>
            <a:headEnd type="none" w="med" len="med"/>
            <a:tailEnd type="arrow"/>
          </a:ln>
          <a:effectLst/>
        </p:spPr>
      </p:cxnSp>
      <p:sp>
        <p:nvSpPr>
          <p:cNvPr id="33" name="Rectangle 8"/>
          <p:cNvSpPr>
            <a:spLocks/>
          </p:cNvSpPr>
          <p:nvPr/>
        </p:nvSpPr>
        <p:spPr bwMode="auto">
          <a:xfrm>
            <a:off x="5130655" y="2137960"/>
            <a:ext cx="3634268" cy="923465"/>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FF"/>
                </a:solidFill>
                <a:ea typeface="Gill Sans" pitchFamily="-112" charset="0"/>
                <a:cs typeface="Gill Sans" pitchFamily="-112" charset="0"/>
                <a:sym typeface="Gill Sans" pitchFamily="-112" charset="0"/>
              </a:rPr>
              <a:t>For Gaussian chains this the Debye function.</a:t>
            </a:r>
          </a:p>
        </p:txBody>
      </p:sp>
    </p:spTree>
    <p:extLst>
      <p:ext uri="{BB962C8B-B14F-4D97-AF65-F5344CB8AC3E}">
        <p14:creationId xmlns:p14="http://schemas.microsoft.com/office/powerpoint/2010/main" val="1055685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939" y="1751603"/>
            <a:ext cx="3759635" cy="1753353"/>
          </a:xfrm>
          <a:prstGeom prst="rect">
            <a:avLst/>
          </a:prstGeom>
        </p:spPr>
      </p:pic>
      <p:sp>
        <p:nvSpPr>
          <p:cNvPr id="3" name="Text Placeholder 2"/>
          <p:cNvSpPr>
            <a:spLocks noGrp="1"/>
          </p:cNvSpPr>
          <p:nvPr>
            <p:ph type="body" sz="quarter" idx="18"/>
          </p:nvPr>
        </p:nvSpPr>
        <p:spPr>
          <a:xfrm>
            <a:off x="133226" y="507371"/>
            <a:ext cx="8918540" cy="668927"/>
          </a:xfrm>
        </p:spPr>
        <p:txBody>
          <a:bodyPr/>
          <a:lstStyle/>
          <a:p>
            <a:r>
              <a:rPr lang="en-US" dirty="0">
                <a:latin typeface="Verdana" charset="0"/>
                <a:ea typeface="Verdana" charset="0"/>
                <a:cs typeface="Verdana" charset="0"/>
              </a:rPr>
              <a:t>Do </a:t>
            </a:r>
            <a:r>
              <a:rPr lang="en-US" dirty="0" smtClean="0">
                <a:latin typeface="Verdana" charset="0"/>
                <a:ea typeface="Verdana" charset="0"/>
                <a:cs typeface="Verdana" charset="0"/>
              </a:rPr>
              <a:t>chains in solution </a:t>
            </a:r>
            <a:r>
              <a:rPr lang="en-US" dirty="0">
                <a:latin typeface="Verdana" charset="0"/>
                <a:ea typeface="Verdana" charset="0"/>
                <a:cs typeface="Verdana" charset="0"/>
              </a:rPr>
              <a:t>deform under shear?</a:t>
            </a:r>
          </a:p>
        </p:txBody>
      </p:sp>
      <p:sp>
        <p:nvSpPr>
          <p:cNvPr id="4" name="Text Placeholder 3"/>
          <p:cNvSpPr>
            <a:spLocks noGrp="1"/>
          </p:cNvSpPr>
          <p:nvPr>
            <p:ph type="body" sz="quarter" idx="20"/>
          </p:nvPr>
        </p:nvSpPr>
        <p:spPr/>
        <p:txBody>
          <a:bodyPr/>
          <a:lstStyle/>
          <a:p>
            <a:r>
              <a:rPr lang="en-US" dirty="0" smtClean="0"/>
              <a:t>Yes, they elongate along the flow (slightly)</a:t>
            </a:r>
            <a:endParaRPr lang="en-US" dirty="0"/>
          </a:p>
        </p:txBody>
      </p:sp>
      <p:pic>
        <p:nvPicPr>
          <p:cNvPr id="7" name="Bild 19"/>
          <p:cNvPicPr>
            <a:picLocks noChangeAspect="1" noChangeArrowheads="1"/>
          </p:cNvPicPr>
          <p:nvPr/>
        </p:nvPicPr>
        <p:blipFill>
          <a:blip r:embed="rId3" cstate="print"/>
          <a:srcRect l="7243" t="9404" r="52141" b="27586"/>
          <a:stretch>
            <a:fillRect/>
          </a:stretch>
        </p:blipFill>
        <p:spPr bwMode="auto">
          <a:xfrm>
            <a:off x="4630190" y="3670263"/>
            <a:ext cx="1754981" cy="1537097"/>
          </a:xfrm>
          <a:prstGeom prst="rect">
            <a:avLst/>
          </a:prstGeom>
          <a:noFill/>
        </p:spPr>
      </p:pic>
      <p:sp>
        <p:nvSpPr>
          <p:cNvPr id="8" name="TextBox 7"/>
          <p:cNvSpPr txBox="1"/>
          <p:nvPr/>
        </p:nvSpPr>
        <p:spPr>
          <a:xfrm>
            <a:off x="5194613" y="3787518"/>
            <a:ext cx="760300" cy="300082"/>
          </a:xfrm>
          <a:prstGeom prst="rect">
            <a:avLst/>
          </a:prstGeom>
          <a:solidFill>
            <a:schemeClr val="tx1"/>
          </a:solidFill>
        </p:spPr>
        <p:txBody>
          <a:bodyPr wrap="square" rtlCol="0">
            <a:spAutoFit/>
          </a:bodyPr>
          <a:lstStyle/>
          <a:p>
            <a:pPr defTabSz="457200"/>
            <a:r>
              <a:rPr lang="en-US" sz="1350" dirty="0">
                <a:solidFill>
                  <a:srgbClr val="FFFFFF"/>
                </a:solidFill>
              </a:rPr>
              <a:t>static</a:t>
            </a:r>
          </a:p>
        </p:txBody>
      </p:sp>
      <p:sp>
        <p:nvSpPr>
          <p:cNvPr id="11" name="Line 3"/>
          <p:cNvSpPr>
            <a:spLocks noChangeShapeType="1"/>
          </p:cNvSpPr>
          <p:nvPr/>
        </p:nvSpPr>
        <p:spPr bwMode="auto">
          <a:xfrm flipH="1">
            <a:off x="8391414" y="3558225"/>
            <a:ext cx="0" cy="1712637"/>
          </a:xfrm>
          <a:prstGeom prst="line">
            <a:avLst/>
          </a:prstGeom>
          <a:noFill/>
          <a:ln w="38100">
            <a:solidFill>
              <a:schemeClr val="tx1"/>
            </a:solidFill>
            <a:miter lim="800000"/>
            <a:headEnd type="stealth" w="med" len="med"/>
            <a:tailEnd/>
          </a:ln>
        </p:spPr>
        <p:txBody>
          <a:bodyPr lIns="0" tIns="0" rIns="0" bIns="0">
            <a:prstTxWarp prst="textNoShape">
              <a:avLst/>
            </a:prstTxWarp>
          </a:bodyPr>
          <a:lstStyle/>
          <a:p>
            <a:pPr algn="ctr" defTabSz="482162" fontAlgn="base">
              <a:spcBef>
                <a:spcPct val="0"/>
              </a:spcBef>
              <a:spcAft>
                <a:spcPct val="0"/>
              </a:spcAft>
            </a:pPr>
            <a:endParaRPr lang="en-US" sz="2250" dirty="0">
              <a:solidFill>
                <a:srgbClr val="000000"/>
              </a:solidFill>
              <a:sym typeface="Gill Sans" pitchFamily="-109" charset="0"/>
            </a:endParaRPr>
          </a:p>
        </p:txBody>
      </p:sp>
      <p:sp>
        <p:nvSpPr>
          <p:cNvPr id="12" name="TextBox 11"/>
          <p:cNvSpPr txBox="1"/>
          <p:nvPr/>
        </p:nvSpPr>
        <p:spPr>
          <a:xfrm>
            <a:off x="7930810" y="3238163"/>
            <a:ext cx="1371506" cy="300082"/>
          </a:xfrm>
          <a:prstGeom prst="rect">
            <a:avLst/>
          </a:prstGeom>
          <a:noFill/>
        </p:spPr>
        <p:txBody>
          <a:bodyPr wrap="square" rtlCol="0">
            <a:spAutoFit/>
          </a:bodyPr>
          <a:lstStyle/>
          <a:p>
            <a:pPr defTabSz="457200"/>
            <a:r>
              <a:rPr lang="en-US" sz="1350" dirty="0">
                <a:solidFill>
                  <a:srgbClr val="000000"/>
                </a:solidFill>
              </a:rPr>
              <a:t>flow direction</a:t>
            </a:r>
          </a:p>
        </p:txBody>
      </p:sp>
      <p:pic>
        <p:nvPicPr>
          <p:cNvPr id="13" name="Bild 16"/>
          <p:cNvPicPr/>
          <p:nvPr/>
        </p:nvPicPr>
        <p:blipFill>
          <a:blip r:embed="rId4" cstate="print"/>
          <a:srcRect l="7244" t="9091" r="52141" b="27273"/>
          <a:stretch>
            <a:fillRect/>
          </a:stretch>
        </p:blipFill>
        <p:spPr bwMode="auto">
          <a:xfrm>
            <a:off x="6539284" y="3660499"/>
            <a:ext cx="1756886" cy="1546860"/>
          </a:xfrm>
          <a:prstGeom prst="rect">
            <a:avLst/>
          </a:prstGeom>
          <a:noFill/>
          <a:ln w="9525">
            <a:noFill/>
            <a:miter lim="800000"/>
            <a:headEnd/>
            <a:tailEnd/>
          </a:ln>
        </p:spPr>
      </p:pic>
      <p:sp>
        <p:nvSpPr>
          <p:cNvPr id="14" name="TextBox 13"/>
          <p:cNvSpPr txBox="1"/>
          <p:nvPr/>
        </p:nvSpPr>
        <p:spPr>
          <a:xfrm>
            <a:off x="486897" y="2202464"/>
            <a:ext cx="4700609" cy="923330"/>
          </a:xfrm>
          <a:prstGeom prst="rect">
            <a:avLst/>
          </a:prstGeom>
          <a:noFill/>
        </p:spPr>
        <p:txBody>
          <a:bodyPr wrap="square" rtlCol="0">
            <a:spAutoFit/>
          </a:bodyPr>
          <a:lstStyle/>
          <a:p>
            <a:pPr defTabSz="457200"/>
            <a:r>
              <a:rPr lang="en-US" sz="1350" dirty="0">
                <a:solidFill>
                  <a:srgbClr val="000000"/>
                </a:solidFill>
              </a:rPr>
              <a:t>30 </a:t>
            </a:r>
            <a:r>
              <a:rPr lang="en-US" sz="1350" dirty="0" err="1">
                <a:solidFill>
                  <a:srgbClr val="000000"/>
                </a:solidFill>
              </a:rPr>
              <a:t>wt</a:t>
            </a:r>
            <a:r>
              <a:rPr lang="en-US" sz="1350" dirty="0">
                <a:solidFill>
                  <a:srgbClr val="000000"/>
                </a:solidFill>
              </a:rPr>
              <a:t>% Polystyrene (PS </a:t>
            </a:r>
            <a:r>
              <a:rPr lang="en-US" sz="1350" dirty="0" err="1">
                <a:solidFill>
                  <a:srgbClr val="000000"/>
                </a:solidFill>
              </a:rPr>
              <a:t>M</a:t>
            </a:r>
            <a:r>
              <a:rPr lang="en-US" sz="1350" baseline="-25000" dirty="0" err="1">
                <a:solidFill>
                  <a:srgbClr val="000000"/>
                </a:solidFill>
              </a:rPr>
              <a:t>n</a:t>
            </a:r>
            <a:r>
              <a:rPr lang="en-US" sz="1350" dirty="0">
                <a:solidFill>
                  <a:srgbClr val="000000"/>
                </a:solidFill>
              </a:rPr>
              <a:t>=520 kg/</a:t>
            </a:r>
            <a:r>
              <a:rPr lang="en-US" sz="1350" dirty="0" err="1">
                <a:solidFill>
                  <a:srgbClr val="000000"/>
                </a:solidFill>
              </a:rPr>
              <a:t>mol</a:t>
            </a:r>
            <a:r>
              <a:rPr lang="en-US" sz="1350" dirty="0">
                <a:solidFill>
                  <a:srgbClr val="000000"/>
                </a:solidFill>
              </a:rPr>
              <a:t>) in d-toluene:</a:t>
            </a:r>
          </a:p>
          <a:p>
            <a:pPr defTabSz="457200"/>
            <a:r>
              <a:rPr lang="en-US" sz="1350" dirty="0">
                <a:solidFill>
                  <a:srgbClr val="000000"/>
                </a:solidFill>
              </a:rPr>
              <a:t>Wi = 210 s</a:t>
            </a:r>
            <a:r>
              <a:rPr lang="en-US" sz="1350" baseline="30000" dirty="0">
                <a:solidFill>
                  <a:srgbClr val="000000"/>
                </a:solidFill>
              </a:rPr>
              <a:t>-1</a:t>
            </a:r>
            <a:r>
              <a:rPr lang="en-US" sz="1350" dirty="0">
                <a:solidFill>
                  <a:srgbClr val="000000"/>
                </a:solidFill>
              </a:rPr>
              <a:t> * 0.14 s = 30</a:t>
            </a:r>
          </a:p>
          <a:p>
            <a:pPr defTabSz="457200"/>
            <a:r>
              <a:rPr lang="en-US" sz="1350" dirty="0">
                <a:solidFill>
                  <a:srgbClr val="000000"/>
                </a:solidFill>
              </a:rPr>
              <a:t> Wi * N</a:t>
            </a:r>
            <a:r>
              <a:rPr lang="en-US" sz="1350" baseline="-25000" dirty="0">
                <a:solidFill>
                  <a:srgbClr val="000000"/>
                </a:solidFill>
              </a:rPr>
              <a:t>e</a:t>
            </a:r>
            <a:r>
              <a:rPr lang="en-US" sz="1350" dirty="0">
                <a:solidFill>
                  <a:srgbClr val="000000"/>
                </a:solidFill>
              </a:rPr>
              <a:t>/N = 30 / 10 = 3</a:t>
            </a:r>
          </a:p>
          <a:p>
            <a:pPr defTabSz="457200"/>
            <a:r>
              <a:rPr lang="en-US" sz="1350" dirty="0">
                <a:solidFill>
                  <a:srgbClr val="000000"/>
                </a:solidFill>
              </a:rPr>
              <a:t>At </a:t>
            </a:r>
            <a:r>
              <a:rPr lang="en-US" sz="1350" dirty="0" smtClean="0">
                <a:solidFill>
                  <a:srgbClr val="000000"/>
                </a:solidFill>
              </a:rPr>
              <a:t>PAXY/LLB</a:t>
            </a:r>
            <a:endParaRPr lang="en-US" sz="1350" dirty="0">
              <a:solidFill>
                <a:srgbClr val="000000"/>
              </a:solidFill>
            </a:endParaRPr>
          </a:p>
        </p:txBody>
      </p:sp>
      <p:sp>
        <p:nvSpPr>
          <p:cNvPr id="15" name="Line 3"/>
          <p:cNvSpPr>
            <a:spLocks noChangeShapeType="1"/>
          </p:cNvSpPr>
          <p:nvPr/>
        </p:nvSpPr>
        <p:spPr bwMode="auto">
          <a:xfrm flipH="1">
            <a:off x="6772471" y="5338110"/>
            <a:ext cx="1620718" cy="0"/>
          </a:xfrm>
          <a:prstGeom prst="line">
            <a:avLst/>
          </a:prstGeom>
          <a:noFill/>
          <a:ln w="38100">
            <a:solidFill>
              <a:schemeClr val="tx1"/>
            </a:solidFill>
            <a:miter lim="800000"/>
            <a:headEnd type="none" w="med" len="med"/>
            <a:tailEnd type="triangle"/>
          </a:ln>
        </p:spPr>
        <p:txBody>
          <a:bodyPr lIns="0" tIns="0" rIns="0" bIns="0">
            <a:prstTxWarp prst="textNoShape">
              <a:avLst/>
            </a:prstTxWarp>
          </a:bodyPr>
          <a:lstStyle/>
          <a:p>
            <a:pPr algn="ctr" defTabSz="482162" fontAlgn="base">
              <a:spcBef>
                <a:spcPct val="0"/>
              </a:spcBef>
              <a:spcAft>
                <a:spcPct val="0"/>
              </a:spcAft>
            </a:pPr>
            <a:endParaRPr lang="en-US" sz="2250" dirty="0">
              <a:solidFill>
                <a:srgbClr val="000000"/>
              </a:solidFill>
              <a:sym typeface="Gill Sans" pitchFamily="-109" charset="0"/>
            </a:endParaRPr>
          </a:p>
        </p:txBody>
      </p:sp>
      <p:sp>
        <p:nvSpPr>
          <p:cNvPr id="16" name="TextBox 15"/>
          <p:cNvSpPr txBox="1"/>
          <p:nvPr/>
        </p:nvSpPr>
        <p:spPr>
          <a:xfrm>
            <a:off x="6598363" y="5338110"/>
            <a:ext cx="2018200" cy="300082"/>
          </a:xfrm>
          <a:prstGeom prst="rect">
            <a:avLst/>
          </a:prstGeom>
          <a:noFill/>
        </p:spPr>
        <p:txBody>
          <a:bodyPr wrap="square" rtlCol="0">
            <a:spAutoFit/>
          </a:bodyPr>
          <a:lstStyle/>
          <a:p>
            <a:pPr defTabSz="457200"/>
            <a:r>
              <a:rPr lang="en-US" sz="1350" dirty="0">
                <a:solidFill>
                  <a:srgbClr val="000000"/>
                </a:solidFill>
              </a:rPr>
              <a:t>neutral direction </a:t>
            </a:r>
            <a:r>
              <a:rPr lang="en-US" sz="1350" dirty="0" err="1">
                <a:solidFill>
                  <a:srgbClr val="000000"/>
                </a:solidFill>
              </a:rPr>
              <a:t>y</a:t>
            </a:r>
            <a:endParaRPr lang="en-US" sz="1350" dirty="0">
              <a:solidFill>
                <a:srgbClr val="000000"/>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883" y="3125795"/>
            <a:ext cx="3512284" cy="2498719"/>
          </a:xfrm>
          <a:prstGeom prst="rect">
            <a:avLst/>
          </a:prstGeom>
        </p:spPr>
      </p:pic>
      <p:sp>
        <p:nvSpPr>
          <p:cNvPr id="5" name="TextBox 4"/>
          <p:cNvSpPr txBox="1"/>
          <p:nvPr/>
        </p:nvSpPr>
        <p:spPr>
          <a:xfrm>
            <a:off x="2898031" y="3141348"/>
            <a:ext cx="1489510" cy="369332"/>
          </a:xfrm>
          <a:prstGeom prst="rect">
            <a:avLst/>
          </a:prstGeom>
          <a:noFill/>
        </p:spPr>
        <p:txBody>
          <a:bodyPr wrap="none" rtlCol="0">
            <a:spAutoFit/>
          </a:bodyPr>
          <a:lstStyle/>
          <a:p>
            <a:pPr defTabSz="457200"/>
            <a:r>
              <a:rPr lang="en-US" dirty="0" err="1">
                <a:solidFill>
                  <a:srgbClr val="000000"/>
                </a:solidFill>
              </a:rPr>
              <a:t>R</a:t>
            </a:r>
            <a:r>
              <a:rPr lang="en-US" baseline="-25000" dirty="0" err="1">
                <a:solidFill>
                  <a:srgbClr val="000000"/>
                </a:solidFill>
              </a:rPr>
              <a:t>g</a:t>
            </a:r>
            <a:r>
              <a:rPr lang="en-US" sz="1200" baseline="-25000" dirty="0">
                <a:solidFill>
                  <a:srgbClr val="000000"/>
                </a:solidFill>
              </a:rPr>
              <a:t>∥</a:t>
            </a:r>
            <a:r>
              <a:rPr lang="en-US" dirty="0">
                <a:solidFill>
                  <a:srgbClr val="000000"/>
                </a:solidFill>
              </a:rPr>
              <a:t>/</a:t>
            </a:r>
            <a:r>
              <a:rPr lang="en-US" dirty="0" err="1">
                <a:solidFill>
                  <a:srgbClr val="000000"/>
                </a:solidFill>
              </a:rPr>
              <a:t>R</a:t>
            </a:r>
            <a:r>
              <a:rPr lang="en-US" baseline="-25000" dirty="0" err="1">
                <a:solidFill>
                  <a:srgbClr val="000000"/>
                </a:solidFill>
              </a:rPr>
              <a:t>g</a:t>
            </a:r>
            <a:r>
              <a:rPr lang="en-US" baseline="-25000" dirty="0">
                <a:solidFill>
                  <a:srgbClr val="000000"/>
                </a:solidFill>
              </a:rPr>
              <a:t>⟂ </a:t>
            </a:r>
            <a:r>
              <a:rPr lang="en-US" dirty="0">
                <a:solidFill>
                  <a:srgbClr val="000000"/>
                </a:solidFill>
              </a:rPr>
              <a:t>= 1.07</a:t>
            </a:r>
            <a:endParaRPr lang="en-US" baseline="-25000" dirty="0">
              <a:solidFill>
                <a:srgbClr val="000000"/>
              </a:solidFill>
            </a:endParaRPr>
          </a:p>
        </p:txBody>
      </p:sp>
      <p:sp>
        <p:nvSpPr>
          <p:cNvPr id="23" name="TextBox 22"/>
          <p:cNvSpPr txBox="1"/>
          <p:nvPr/>
        </p:nvSpPr>
        <p:spPr>
          <a:xfrm>
            <a:off x="2946445" y="5372666"/>
            <a:ext cx="2675732" cy="623248"/>
          </a:xfrm>
          <a:prstGeom prst="rect">
            <a:avLst/>
          </a:prstGeom>
          <a:noFill/>
        </p:spPr>
        <p:txBody>
          <a:bodyPr wrap="none" rtlCol="0">
            <a:spAutoFit/>
          </a:bodyPr>
          <a:lstStyle/>
          <a:p>
            <a:pPr defTabSz="457200"/>
            <a:r>
              <a:rPr lang="fr-FR" sz="1050" dirty="0" err="1">
                <a:solidFill>
                  <a:srgbClr val="000000"/>
                </a:solidFill>
              </a:rPr>
              <a:t>Korolkovas</a:t>
            </a:r>
            <a:r>
              <a:rPr lang="fr-FR" sz="1050" dirty="0">
                <a:solidFill>
                  <a:srgbClr val="000000"/>
                </a:solidFill>
              </a:rPr>
              <a:t> </a:t>
            </a:r>
            <a:r>
              <a:rPr lang="fr-FR" sz="1050" i="1" dirty="0">
                <a:solidFill>
                  <a:srgbClr val="000000"/>
                </a:solidFill>
              </a:rPr>
              <a:t>et al.</a:t>
            </a:r>
            <a:r>
              <a:rPr lang="fr-FR" sz="1050" dirty="0">
                <a:solidFill>
                  <a:srgbClr val="000000"/>
                </a:solidFill>
              </a:rPr>
              <a:t>, </a:t>
            </a:r>
            <a:r>
              <a:rPr lang="fr-FR" sz="1050" i="1" dirty="0">
                <a:solidFill>
                  <a:srgbClr val="000000"/>
                </a:solidFill>
              </a:rPr>
              <a:t>Soft </a:t>
            </a:r>
            <a:r>
              <a:rPr lang="fr-FR" sz="1050" i="1" dirty="0" err="1">
                <a:solidFill>
                  <a:srgbClr val="000000"/>
                </a:solidFill>
              </a:rPr>
              <a:t>Matter</a:t>
            </a:r>
            <a:r>
              <a:rPr lang="fr-FR" sz="1050" i="1" dirty="0">
                <a:solidFill>
                  <a:srgbClr val="000000"/>
                </a:solidFill>
              </a:rPr>
              <a:t>, </a:t>
            </a:r>
            <a:r>
              <a:rPr lang="fr-FR" sz="1050" b="1" dirty="0">
                <a:solidFill>
                  <a:srgbClr val="000000"/>
                </a:solidFill>
              </a:rPr>
              <a:t>15, </a:t>
            </a:r>
            <a:r>
              <a:rPr lang="fr-FR" sz="1050" dirty="0">
                <a:solidFill>
                  <a:srgbClr val="000000"/>
                </a:solidFill>
              </a:rPr>
              <a:t>371</a:t>
            </a:r>
            <a:r>
              <a:rPr lang="fr-FR" sz="1050" b="1" dirty="0">
                <a:solidFill>
                  <a:srgbClr val="000000"/>
                </a:solidFill>
              </a:rPr>
              <a:t> </a:t>
            </a:r>
            <a:r>
              <a:rPr lang="en-GB" sz="1050" dirty="0">
                <a:solidFill>
                  <a:srgbClr val="000000"/>
                </a:solidFill>
              </a:rPr>
              <a:t>(2019</a:t>
            </a:r>
            <a:r>
              <a:rPr lang="fr-FR" sz="1050" dirty="0">
                <a:solidFill>
                  <a:srgbClr val="000000"/>
                </a:solidFill>
              </a:rPr>
              <a:t>).</a:t>
            </a:r>
            <a:br>
              <a:rPr lang="fr-FR" sz="1050" dirty="0">
                <a:solidFill>
                  <a:srgbClr val="000000"/>
                </a:solidFill>
              </a:rPr>
            </a:br>
            <a:endParaRPr lang="fr-FR" sz="1050" dirty="0">
              <a:solidFill>
                <a:srgbClr val="000000"/>
              </a:solidFill>
            </a:endParaRPr>
          </a:p>
          <a:p>
            <a:pPr defTabSz="457200"/>
            <a:endParaRPr lang="en-US" sz="1350" dirty="0">
              <a:solidFill>
                <a:srgbClr val="000000"/>
              </a:solidFill>
            </a:endParaRPr>
          </a:p>
        </p:txBody>
      </p:sp>
      <p:sp>
        <p:nvSpPr>
          <p:cNvPr id="9" name="TextBox 8"/>
          <p:cNvSpPr txBox="1"/>
          <p:nvPr/>
        </p:nvSpPr>
        <p:spPr>
          <a:xfrm>
            <a:off x="7198396" y="3768258"/>
            <a:ext cx="760300" cy="300082"/>
          </a:xfrm>
          <a:prstGeom prst="rect">
            <a:avLst/>
          </a:prstGeom>
          <a:noFill/>
        </p:spPr>
        <p:txBody>
          <a:bodyPr wrap="square" rtlCol="0">
            <a:spAutoFit/>
          </a:bodyPr>
          <a:lstStyle/>
          <a:p>
            <a:pPr defTabSz="457200"/>
            <a:r>
              <a:rPr lang="en-US" sz="1350" dirty="0">
                <a:solidFill>
                  <a:srgbClr val="FFFFFF"/>
                </a:solidFill>
              </a:rPr>
              <a:t>shear</a:t>
            </a:r>
          </a:p>
        </p:txBody>
      </p:sp>
      <p:sp>
        <p:nvSpPr>
          <p:cNvPr id="10" name="Footer Placeholder 9"/>
          <p:cNvSpPr>
            <a:spLocks noGrp="1"/>
          </p:cNvSpPr>
          <p:nvPr>
            <p:ph type="ftr" sz="quarter" idx="3"/>
          </p:nvPr>
        </p:nvSpPr>
        <p:spPr/>
        <p:txBody>
          <a:bodyPr/>
          <a:lstStyle/>
          <a:p>
            <a:r>
              <a:rPr lang="fr-FR" smtClean="0">
                <a:solidFill>
                  <a:srgbClr val="000000">
                    <a:tint val="75000"/>
                  </a:srgbClr>
                </a:solidFill>
              </a:rPr>
              <a:t>gutfreund@ill.fr</a:t>
            </a:r>
            <a:endParaRPr lang="fr-FR" dirty="0">
              <a:solidFill>
                <a:srgbClr val="000000">
                  <a:tint val="75000"/>
                </a:srgbClr>
              </a:solidFill>
            </a:endParaRPr>
          </a:p>
        </p:txBody>
      </p:sp>
      <p:sp>
        <p:nvSpPr>
          <p:cNvPr id="18" name="Rectangle 6"/>
          <p:cNvSpPr>
            <a:spLocks/>
          </p:cNvSpPr>
          <p:nvPr/>
        </p:nvSpPr>
        <p:spPr bwMode="auto">
          <a:xfrm>
            <a:off x="5394476" y="6005076"/>
            <a:ext cx="2755989" cy="314867"/>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smtClean="0">
                <a:solidFill>
                  <a:srgbClr val="000000"/>
                </a:solidFill>
                <a:ea typeface="Gill Sans" pitchFamily="-112" charset="0"/>
                <a:cs typeface="Gill Sans" pitchFamily="-112" charset="0"/>
                <a:sym typeface="Gill Sans" pitchFamily="-112" charset="0"/>
              </a:rPr>
              <a:t>Anisotropic scattering</a:t>
            </a:r>
            <a:endParaRPr lang="en-US" sz="2100" dirty="0">
              <a:solidFill>
                <a:srgbClr val="000000"/>
              </a:solidFill>
              <a:ea typeface="Gill Sans" pitchFamily="-112" charset="0"/>
              <a:cs typeface="Gill Sans" pitchFamily="-112" charset="0"/>
              <a:sym typeface="Gill Sans" pitchFamily="-112" charset="0"/>
            </a:endParaRPr>
          </a:p>
        </p:txBody>
      </p:sp>
    </p:spTree>
    <p:extLst>
      <p:ext uri="{BB962C8B-B14F-4D97-AF65-F5344CB8AC3E}">
        <p14:creationId xmlns:p14="http://schemas.microsoft.com/office/powerpoint/2010/main" val="282472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0"/>
          </p:nvPr>
        </p:nvSpPr>
        <p:spPr>
          <a:xfrm>
            <a:off x="4646298" y="4582691"/>
            <a:ext cx="4073141" cy="674006"/>
          </a:xfrm>
        </p:spPr>
        <p:txBody>
          <a:bodyPr/>
          <a:lstStyle/>
          <a:p>
            <a:r>
              <a:rPr lang="en-US" dirty="0" smtClean="0"/>
              <a:t>The deformation is </a:t>
            </a:r>
            <a:r>
              <a:rPr lang="en-US" b="1" dirty="0" smtClean="0"/>
              <a:t>non-affine</a:t>
            </a:r>
            <a:r>
              <a:rPr lang="en-US" dirty="0" smtClean="0"/>
              <a:t> below 8 nm at Wi=30. (Blob size 1nm, </a:t>
            </a:r>
            <a:r>
              <a:rPr lang="en-US" dirty="0" err="1" smtClean="0"/>
              <a:t>R</a:t>
            </a:r>
            <a:r>
              <a:rPr lang="en-US" baseline="-25000" dirty="0" err="1" smtClean="0"/>
              <a:t>g</a:t>
            </a:r>
            <a:r>
              <a:rPr lang="en-US" dirty="0" smtClean="0"/>
              <a:t>=27 nm)</a:t>
            </a:r>
          </a:p>
          <a:p>
            <a:r>
              <a:rPr lang="en-US" dirty="0" smtClean="0"/>
              <a:t>This is roughly the tube diameter!</a:t>
            </a:r>
            <a:endParaRPr lang="en-US" dirty="0"/>
          </a:p>
        </p:txBody>
      </p:sp>
      <p:sp>
        <p:nvSpPr>
          <p:cNvPr id="10" name="Footer Placeholder 9"/>
          <p:cNvSpPr>
            <a:spLocks noGrp="1"/>
          </p:cNvSpPr>
          <p:nvPr>
            <p:ph type="ftr" sz="quarter" idx="3"/>
          </p:nvPr>
        </p:nvSpPr>
        <p:spPr/>
        <p:txBody>
          <a:bodyPr/>
          <a:lstStyle/>
          <a:p>
            <a:r>
              <a:rPr lang="fr-FR" smtClean="0"/>
              <a:t>gutfreund@ill.fr</a:t>
            </a:r>
            <a:endParaRPr lang="fr-FR" dirty="0"/>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9500" y="1677972"/>
            <a:ext cx="3829938" cy="1786809"/>
          </a:xfrm>
          <a:prstGeom prst="rect">
            <a:avLst/>
          </a:prstGeom>
        </p:spPr>
      </p:pic>
      <p:sp>
        <p:nvSpPr>
          <p:cNvPr id="8" name="TextBox 7"/>
          <p:cNvSpPr txBox="1"/>
          <p:nvPr/>
        </p:nvSpPr>
        <p:spPr>
          <a:xfrm>
            <a:off x="4889500" y="5347040"/>
            <a:ext cx="2901756" cy="623248"/>
          </a:xfrm>
          <a:prstGeom prst="rect">
            <a:avLst/>
          </a:prstGeom>
          <a:noFill/>
        </p:spPr>
        <p:txBody>
          <a:bodyPr wrap="none" rtlCol="0">
            <a:spAutoFit/>
          </a:bodyPr>
          <a:lstStyle/>
          <a:p>
            <a:r>
              <a:rPr lang="fr-FR" sz="1050" dirty="0" err="1">
                <a:solidFill>
                  <a:srgbClr val="000000"/>
                </a:solidFill>
              </a:rPr>
              <a:t>Korolkovas</a:t>
            </a:r>
            <a:r>
              <a:rPr lang="fr-FR" sz="1050" dirty="0">
                <a:solidFill>
                  <a:srgbClr val="000000"/>
                </a:solidFill>
              </a:rPr>
              <a:t> </a:t>
            </a:r>
            <a:r>
              <a:rPr lang="fr-FR" sz="1050" i="1" dirty="0">
                <a:solidFill>
                  <a:srgbClr val="000000"/>
                </a:solidFill>
              </a:rPr>
              <a:t>et al.</a:t>
            </a:r>
            <a:r>
              <a:rPr lang="fr-FR" sz="1050" dirty="0">
                <a:solidFill>
                  <a:srgbClr val="000000"/>
                </a:solidFill>
              </a:rPr>
              <a:t>, </a:t>
            </a:r>
            <a:r>
              <a:rPr lang="fr-FR" sz="1050" i="1" dirty="0">
                <a:solidFill>
                  <a:srgbClr val="000000"/>
                </a:solidFill>
              </a:rPr>
              <a:t>Soft </a:t>
            </a:r>
            <a:r>
              <a:rPr lang="fr-FR" sz="1050" i="1" dirty="0" err="1">
                <a:solidFill>
                  <a:srgbClr val="000000"/>
                </a:solidFill>
              </a:rPr>
              <a:t>Matter</a:t>
            </a:r>
            <a:r>
              <a:rPr lang="fr-FR" sz="1050" i="1" dirty="0">
                <a:solidFill>
                  <a:srgbClr val="000000"/>
                </a:solidFill>
              </a:rPr>
              <a:t>, </a:t>
            </a:r>
            <a:r>
              <a:rPr lang="fr-FR" sz="1050" b="1" dirty="0">
                <a:solidFill>
                  <a:srgbClr val="000000"/>
                </a:solidFill>
              </a:rPr>
              <a:t>15, </a:t>
            </a:r>
            <a:r>
              <a:rPr lang="fr-FR" sz="1050" dirty="0">
                <a:solidFill>
                  <a:srgbClr val="000000"/>
                </a:solidFill>
              </a:rPr>
              <a:t>371</a:t>
            </a:r>
            <a:r>
              <a:rPr lang="fr-FR" sz="1050" b="1" dirty="0">
                <a:solidFill>
                  <a:srgbClr val="000000"/>
                </a:solidFill>
              </a:rPr>
              <a:t> </a:t>
            </a:r>
            <a:r>
              <a:rPr lang="en-GB" sz="1050" dirty="0"/>
              <a:t>(2019</a:t>
            </a:r>
            <a:r>
              <a:rPr lang="fr-FR" sz="1050" dirty="0">
                <a:solidFill>
                  <a:srgbClr val="000000"/>
                </a:solidFill>
              </a:rPr>
              <a:t>).</a:t>
            </a:r>
            <a:br>
              <a:rPr lang="fr-FR" sz="1050" dirty="0">
                <a:solidFill>
                  <a:srgbClr val="000000"/>
                </a:solidFill>
              </a:rPr>
            </a:br>
            <a:endParaRPr lang="fr-FR" sz="1050" dirty="0">
              <a:solidFill>
                <a:srgbClr val="000000"/>
              </a:solidFill>
            </a:endParaRPr>
          </a:p>
          <a:p>
            <a:endParaRPr lang="en-US" sz="1350" dirty="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944" y="1613279"/>
            <a:ext cx="4277774" cy="4066273"/>
          </a:xfrm>
          <a:prstGeom prst="rect">
            <a:avLst/>
          </a:prstGeom>
        </p:spPr>
      </p:pic>
      <p:sp>
        <p:nvSpPr>
          <p:cNvPr id="5" name="TextBox 4"/>
          <p:cNvSpPr txBox="1"/>
          <p:nvPr/>
        </p:nvSpPr>
        <p:spPr>
          <a:xfrm>
            <a:off x="4658675" y="3543110"/>
            <a:ext cx="2430474" cy="307777"/>
          </a:xfrm>
          <a:prstGeom prst="rect">
            <a:avLst/>
          </a:prstGeom>
          <a:noFill/>
        </p:spPr>
        <p:txBody>
          <a:bodyPr wrap="none" rtlCol="0">
            <a:spAutoFit/>
          </a:bodyPr>
          <a:lstStyle/>
          <a:p>
            <a:r>
              <a:rPr lang="en-US" sz="1400" dirty="0">
                <a:latin typeface="Verdana" charset="0"/>
                <a:ea typeface="Verdana" charset="0"/>
                <a:cs typeface="Verdana" charset="0"/>
              </a:rPr>
              <a:t>Single chain form factor:</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132" y="3929216"/>
            <a:ext cx="3166268" cy="506317"/>
          </a:xfrm>
          <a:prstGeom prst="rect">
            <a:avLst/>
          </a:prstGeom>
        </p:spPr>
      </p:pic>
      <p:sp>
        <p:nvSpPr>
          <p:cNvPr id="12" name="TextBox 11"/>
          <p:cNvSpPr txBox="1"/>
          <p:nvPr/>
        </p:nvSpPr>
        <p:spPr>
          <a:xfrm>
            <a:off x="8121703" y="3991614"/>
            <a:ext cx="930063" cy="307777"/>
          </a:xfrm>
          <a:prstGeom prst="rect">
            <a:avLst/>
          </a:prstGeom>
          <a:noFill/>
        </p:spPr>
        <p:txBody>
          <a:bodyPr wrap="none" rtlCol="0">
            <a:spAutoFit/>
          </a:bodyPr>
          <a:lstStyle/>
          <a:p>
            <a:r>
              <a:rPr lang="en-US" sz="1400">
                <a:latin typeface="Verdana" charset="0"/>
                <a:ea typeface="Verdana" charset="0"/>
                <a:cs typeface="Verdana" charset="0"/>
              </a:rPr>
              <a:t>(Eq. </a:t>
            </a:r>
            <a:r>
              <a:rPr lang="en-US" sz="1400" dirty="0">
                <a:latin typeface="Verdana" charset="0"/>
                <a:ea typeface="Verdana" charset="0"/>
                <a:cs typeface="Verdana" charset="0"/>
              </a:rPr>
              <a:t>20)</a:t>
            </a:r>
          </a:p>
        </p:txBody>
      </p:sp>
      <p:cxnSp>
        <p:nvCxnSpPr>
          <p:cNvPr id="13" name="Straight Arrow Connector 12"/>
          <p:cNvCxnSpPr>
            <a:stCxn id="16" idx="1"/>
          </p:cNvCxnSpPr>
          <p:nvPr/>
        </p:nvCxnSpPr>
        <p:spPr>
          <a:xfrm flipH="1">
            <a:off x="7486564" y="3696999"/>
            <a:ext cx="539836" cy="2946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8026400" y="3543110"/>
            <a:ext cx="596638" cy="307777"/>
          </a:xfrm>
          <a:prstGeom prst="rect">
            <a:avLst/>
          </a:prstGeom>
          <a:noFill/>
        </p:spPr>
        <p:txBody>
          <a:bodyPr wrap="none" rtlCol="0">
            <a:spAutoFit/>
          </a:bodyPr>
          <a:lstStyle/>
          <a:p>
            <a:r>
              <a:rPr lang="en-US" sz="1400" dirty="0">
                <a:latin typeface="Verdana" charset="0"/>
                <a:ea typeface="Verdana" charset="0"/>
                <a:cs typeface="Verdana" charset="0"/>
              </a:rPr>
              <a:t>MSD</a:t>
            </a:r>
          </a:p>
        </p:txBody>
      </p:sp>
      <p:sp>
        <p:nvSpPr>
          <p:cNvPr id="15" name="Text Placeholder 2"/>
          <p:cNvSpPr>
            <a:spLocks noGrp="1"/>
          </p:cNvSpPr>
          <p:nvPr>
            <p:ph type="body" sz="quarter" idx="18"/>
          </p:nvPr>
        </p:nvSpPr>
        <p:spPr>
          <a:xfrm>
            <a:off x="133226" y="507371"/>
            <a:ext cx="8918540" cy="668927"/>
          </a:xfrm>
        </p:spPr>
        <p:txBody>
          <a:bodyPr/>
          <a:lstStyle/>
          <a:p>
            <a:r>
              <a:rPr lang="en-US" dirty="0">
                <a:latin typeface="Verdana" charset="0"/>
                <a:ea typeface="Verdana" charset="0"/>
                <a:cs typeface="Verdana" charset="0"/>
              </a:rPr>
              <a:t>Do </a:t>
            </a:r>
            <a:r>
              <a:rPr lang="en-US" dirty="0" smtClean="0">
                <a:latin typeface="Verdana" charset="0"/>
                <a:ea typeface="Verdana" charset="0"/>
                <a:cs typeface="Verdana" charset="0"/>
              </a:rPr>
              <a:t>chains in solution </a:t>
            </a:r>
            <a:r>
              <a:rPr lang="en-US" dirty="0">
                <a:latin typeface="Verdana" charset="0"/>
                <a:ea typeface="Verdana" charset="0"/>
                <a:cs typeface="Verdana" charset="0"/>
              </a:rPr>
              <a:t>deform under shear?</a:t>
            </a:r>
          </a:p>
        </p:txBody>
      </p:sp>
    </p:spTree>
    <p:extLst>
      <p:ext uri="{BB962C8B-B14F-4D97-AF65-F5344CB8AC3E}">
        <p14:creationId xmlns:p14="http://schemas.microsoft.com/office/powerpoint/2010/main" val="22985706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8"/>
          </p:nvPr>
        </p:nvSpPr>
        <p:spPr>
          <a:xfrm>
            <a:off x="0" y="-13180"/>
            <a:ext cx="8727371" cy="891903"/>
          </a:xfrm>
        </p:spPr>
        <p:txBody>
          <a:bodyPr/>
          <a:lstStyle/>
          <a:p>
            <a:r>
              <a:rPr lang="fr-FR" dirty="0" err="1"/>
              <a:t>Coarse-grained</a:t>
            </a:r>
            <a:r>
              <a:rPr lang="fr-FR" dirty="0"/>
              <a:t> </a:t>
            </a:r>
            <a:r>
              <a:rPr lang="fr-FR" dirty="0" err="1" smtClean="0"/>
              <a:t>polymer</a:t>
            </a:r>
            <a:r>
              <a:rPr lang="fr-FR" dirty="0" smtClean="0"/>
              <a:t> </a:t>
            </a:r>
            <a:r>
              <a:rPr lang="fr-FR" dirty="0"/>
              <a:t>solution</a:t>
            </a:r>
          </a:p>
        </p:txBody>
      </p:sp>
      <p:sp>
        <p:nvSpPr>
          <p:cNvPr id="4" name="Espace réservé du texte 3"/>
          <p:cNvSpPr>
            <a:spLocks noGrp="1"/>
          </p:cNvSpPr>
          <p:nvPr>
            <p:ph type="body" sz="quarter" idx="20"/>
          </p:nvPr>
        </p:nvSpPr>
        <p:spPr>
          <a:xfrm>
            <a:off x="102381" y="688812"/>
            <a:ext cx="8720673" cy="475001"/>
          </a:xfrm>
        </p:spPr>
        <p:txBody>
          <a:bodyPr/>
          <a:lstStyle/>
          <a:p>
            <a:r>
              <a:rPr lang="fr-FR" b="1" dirty="0"/>
              <a:t>concentration</a:t>
            </a:r>
            <a:r>
              <a:rPr lang="fr-FR" dirty="0"/>
              <a:t> </a:t>
            </a:r>
            <a:r>
              <a:rPr lang="fr-FR" i="1" dirty="0"/>
              <a:t>c </a:t>
            </a:r>
            <a:r>
              <a:rPr lang="fr-FR" b="1" dirty="0"/>
              <a:t>and </a:t>
            </a:r>
            <a:r>
              <a:rPr lang="fr-FR" b="1" dirty="0" err="1"/>
              <a:t>molecular</a:t>
            </a:r>
            <a:r>
              <a:rPr lang="fr-FR" b="1" dirty="0"/>
              <a:t> </a:t>
            </a:r>
            <a:r>
              <a:rPr lang="fr-FR" b="1" dirty="0" err="1"/>
              <a:t>weight</a:t>
            </a:r>
            <a:r>
              <a:rPr lang="fr-FR" dirty="0"/>
              <a:t> </a:t>
            </a:r>
            <a:r>
              <a:rPr lang="fr-FR" i="1" dirty="0" err="1"/>
              <a:t>M</a:t>
            </a:r>
            <a:r>
              <a:rPr lang="fr-FR" baseline="-25000" dirty="0" err="1"/>
              <a:t>w</a:t>
            </a:r>
            <a:endParaRPr lang="fr-FR"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5739" y="1606627"/>
            <a:ext cx="2311359" cy="1950243"/>
          </a:xfrm>
          <a:prstGeom prst="rect">
            <a:avLst/>
          </a:prstGeom>
        </p:spPr>
      </p:pic>
      <p:sp>
        <p:nvSpPr>
          <p:cNvPr id="10" name="TextBox 9"/>
          <p:cNvSpPr txBox="1"/>
          <p:nvPr/>
        </p:nvSpPr>
        <p:spPr>
          <a:xfrm>
            <a:off x="5371290" y="6076203"/>
            <a:ext cx="3333090" cy="646331"/>
          </a:xfrm>
          <a:prstGeom prst="rect">
            <a:avLst/>
          </a:prstGeom>
          <a:noFill/>
        </p:spPr>
        <p:txBody>
          <a:bodyPr wrap="square" rtlCol="0">
            <a:spAutoFit/>
          </a:bodyPr>
          <a:lstStyle/>
          <a:p>
            <a:pPr defTabSz="685800"/>
            <a:r>
              <a:rPr lang="en-GB" sz="900" dirty="0">
                <a:solidFill>
                  <a:prstClr val="black"/>
                </a:solidFill>
                <a:latin typeface="Calibri"/>
              </a:rPr>
              <a:t>De </a:t>
            </a:r>
            <a:r>
              <a:rPr lang="en-GB" sz="900" dirty="0" err="1">
                <a:solidFill>
                  <a:prstClr val="black"/>
                </a:solidFill>
                <a:latin typeface="Calibri"/>
              </a:rPr>
              <a:t>Gennes</a:t>
            </a:r>
            <a:r>
              <a:rPr lang="en-GB" sz="900" dirty="0">
                <a:solidFill>
                  <a:prstClr val="black"/>
                </a:solidFill>
                <a:latin typeface="Calibri"/>
              </a:rPr>
              <a:t> </a:t>
            </a:r>
            <a:r>
              <a:rPr lang="en-GB" sz="900" i="1" dirty="0">
                <a:solidFill>
                  <a:prstClr val="black"/>
                </a:solidFill>
                <a:latin typeface="Calibri"/>
              </a:rPr>
              <a:t>Scaling concepts in polymer physics</a:t>
            </a:r>
            <a:r>
              <a:rPr lang="en-GB" sz="900" dirty="0">
                <a:solidFill>
                  <a:prstClr val="black"/>
                </a:solidFill>
                <a:latin typeface="Calibri"/>
              </a:rPr>
              <a:t>. Cornell university press, 1979.</a:t>
            </a:r>
          </a:p>
          <a:p>
            <a:pPr defTabSz="685800"/>
            <a:r>
              <a:rPr lang="en-GB" sz="900" dirty="0" err="1">
                <a:solidFill>
                  <a:prstClr val="black"/>
                </a:solidFill>
                <a:latin typeface="Calibri"/>
              </a:rPr>
              <a:t>Doi</a:t>
            </a:r>
            <a:r>
              <a:rPr lang="en-GB" sz="900" dirty="0">
                <a:solidFill>
                  <a:prstClr val="black"/>
                </a:solidFill>
                <a:latin typeface="Calibri"/>
              </a:rPr>
              <a:t> &amp; Edwards </a:t>
            </a:r>
            <a:r>
              <a:rPr lang="en-GB" sz="900" i="1" dirty="0">
                <a:solidFill>
                  <a:prstClr val="black"/>
                </a:solidFill>
                <a:latin typeface="Calibri"/>
              </a:rPr>
              <a:t>The Theory of Polymer Dynamics. </a:t>
            </a:r>
            <a:r>
              <a:rPr lang="en-GB" sz="900" dirty="0">
                <a:solidFill>
                  <a:prstClr val="black"/>
                </a:solidFill>
                <a:latin typeface="Calibri"/>
              </a:rPr>
              <a:t>Oxford university press, 1989.</a:t>
            </a:r>
          </a:p>
        </p:txBody>
      </p:sp>
      <p:pic>
        <p:nvPicPr>
          <p:cNvPr id="12" name="Picture 11" descr="ConcFlu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540" y="1216496"/>
            <a:ext cx="4259178" cy="1980335"/>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1984" y="822895"/>
            <a:ext cx="2378870" cy="310434"/>
          </a:xfrm>
          <a:prstGeom prst="rect">
            <a:avLst/>
          </a:prstGeom>
        </p:spPr>
      </p:pic>
      <p:sp>
        <p:nvSpPr>
          <p:cNvPr id="14" name="TextBox 13"/>
          <p:cNvSpPr txBox="1"/>
          <p:nvPr/>
        </p:nvSpPr>
        <p:spPr>
          <a:xfrm>
            <a:off x="4863049" y="1121160"/>
            <a:ext cx="1366977" cy="300082"/>
          </a:xfrm>
          <a:prstGeom prst="rect">
            <a:avLst/>
          </a:prstGeom>
          <a:noFill/>
        </p:spPr>
        <p:txBody>
          <a:bodyPr wrap="none" rtlCol="0">
            <a:spAutoFit/>
          </a:bodyPr>
          <a:lstStyle/>
          <a:p>
            <a:pPr defTabSz="685800"/>
            <a:r>
              <a:rPr lang="fr-FR" sz="1350" dirty="0" err="1">
                <a:solidFill>
                  <a:prstClr val="black"/>
                </a:solidFill>
                <a:latin typeface="Calibri"/>
              </a:rPr>
              <a:t>Number</a:t>
            </a:r>
            <a:r>
              <a:rPr lang="fr-FR" sz="1350" dirty="0">
                <a:solidFill>
                  <a:prstClr val="black"/>
                </a:solidFill>
                <a:latin typeface="Calibri"/>
              </a:rPr>
              <a:t> of blobs</a:t>
            </a:r>
            <a:endParaRPr lang="en-GB" sz="1350" dirty="0">
              <a:solidFill>
                <a:prstClr val="black"/>
              </a:solidFill>
              <a:latin typeface="Calibri"/>
            </a:endParaRPr>
          </a:p>
        </p:txBody>
      </p:sp>
      <p:sp>
        <p:nvSpPr>
          <p:cNvPr id="15" name="TextBox 14"/>
          <p:cNvSpPr txBox="1"/>
          <p:nvPr/>
        </p:nvSpPr>
        <p:spPr>
          <a:xfrm>
            <a:off x="6486083" y="1121160"/>
            <a:ext cx="799642" cy="300082"/>
          </a:xfrm>
          <a:prstGeom prst="rect">
            <a:avLst/>
          </a:prstGeom>
          <a:noFill/>
        </p:spPr>
        <p:txBody>
          <a:bodyPr wrap="none" rtlCol="0">
            <a:spAutoFit/>
          </a:bodyPr>
          <a:lstStyle/>
          <a:p>
            <a:pPr defTabSz="685800"/>
            <a:r>
              <a:rPr lang="fr-FR" sz="1350" dirty="0">
                <a:solidFill>
                  <a:prstClr val="black"/>
                </a:solidFill>
                <a:latin typeface="Calibri"/>
              </a:rPr>
              <a:t>Blob size</a:t>
            </a:r>
            <a:endParaRPr lang="en-GB" sz="1350" dirty="0">
              <a:solidFill>
                <a:prstClr val="black"/>
              </a:solidFill>
              <a:latin typeface="Calibri"/>
            </a:endParaRPr>
          </a:p>
        </p:txBody>
      </p:sp>
      <p:sp>
        <p:nvSpPr>
          <p:cNvPr id="16" name="Round Diagonal Corner Rectangle 15"/>
          <p:cNvSpPr/>
          <p:nvPr/>
        </p:nvSpPr>
        <p:spPr>
          <a:xfrm>
            <a:off x="4863048" y="758038"/>
            <a:ext cx="2507457" cy="652425"/>
          </a:xfrm>
          <a:prstGeom prst="round2Diag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a:endParaRPr>
          </a:p>
        </p:txBody>
      </p:sp>
      <p:sp>
        <p:nvSpPr>
          <p:cNvPr id="2" name="Footer Placeholder 1"/>
          <p:cNvSpPr>
            <a:spLocks noGrp="1"/>
          </p:cNvSpPr>
          <p:nvPr>
            <p:ph type="ftr" sz="quarter" idx="3"/>
          </p:nvPr>
        </p:nvSpPr>
        <p:spPr/>
        <p:txBody>
          <a:bodyPr/>
          <a:lstStyle/>
          <a:p>
            <a:r>
              <a:rPr lang="fr-FR" smtClean="0"/>
              <a:t>gutfreund@ill.fr</a:t>
            </a:r>
            <a:endParaRPr lang="fr-FR" dirty="0"/>
          </a:p>
        </p:txBody>
      </p:sp>
      <p:pic>
        <p:nvPicPr>
          <p:cNvPr id="7" name="Picture 6"/>
          <p:cNvPicPr>
            <a:picLocks noChangeAspect="1"/>
          </p:cNvPicPr>
          <p:nvPr/>
        </p:nvPicPr>
        <p:blipFill>
          <a:blip r:embed="rId5"/>
          <a:stretch>
            <a:fillRect/>
          </a:stretch>
        </p:blipFill>
        <p:spPr>
          <a:xfrm>
            <a:off x="491819" y="3794086"/>
            <a:ext cx="8133385" cy="498763"/>
          </a:xfrm>
          <a:prstGeom prst="rect">
            <a:avLst/>
          </a:prstGeom>
        </p:spPr>
      </p:pic>
      <p:sp>
        <p:nvSpPr>
          <p:cNvPr id="18" name="TextBox 17"/>
          <p:cNvSpPr txBox="1"/>
          <p:nvPr/>
        </p:nvSpPr>
        <p:spPr>
          <a:xfrm>
            <a:off x="4094688" y="4955268"/>
            <a:ext cx="3424977" cy="369332"/>
          </a:xfrm>
          <a:prstGeom prst="rect">
            <a:avLst/>
          </a:prstGeom>
          <a:noFill/>
        </p:spPr>
        <p:txBody>
          <a:bodyPr wrap="none" rtlCol="0">
            <a:spAutoFit/>
          </a:bodyPr>
          <a:lstStyle/>
          <a:p>
            <a:r>
              <a:rPr lang="en-US" dirty="0" smtClean="0"/>
              <a:t>Average contrast of the solution</a:t>
            </a:r>
            <a:endParaRPr lang="en-GB" dirty="0"/>
          </a:p>
        </p:txBody>
      </p:sp>
      <p:sp>
        <p:nvSpPr>
          <p:cNvPr id="19" name="Left Brace 18"/>
          <p:cNvSpPr/>
          <p:nvPr/>
        </p:nvSpPr>
        <p:spPr bwMode="auto">
          <a:xfrm rot="16200000">
            <a:off x="5543662" y="3373324"/>
            <a:ext cx="527033" cy="2497332"/>
          </a:xfrm>
          <a:prstGeom prst="leftBrace">
            <a:avLst/>
          </a:prstGeom>
          <a:no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endParaRPr>
          </a:p>
        </p:txBody>
      </p:sp>
      <p:sp>
        <p:nvSpPr>
          <p:cNvPr id="20" name="TextBox 19"/>
          <p:cNvSpPr txBox="1"/>
          <p:nvPr/>
        </p:nvSpPr>
        <p:spPr>
          <a:xfrm>
            <a:off x="263590" y="4955268"/>
            <a:ext cx="3009922" cy="369332"/>
          </a:xfrm>
          <a:prstGeom prst="rect">
            <a:avLst/>
          </a:prstGeom>
          <a:noFill/>
        </p:spPr>
        <p:txBody>
          <a:bodyPr wrap="square" rtlCol="0">
            <a:spAutoFit/>
          </a:bodyPr>
          <a:lstStyle/>
          <a:p>
            <a:r>
              <a:rPr lang="en-US" dirty="0" smtClean="0"/>
              <a:t>Contrast between polymers</a:t>
            </a:r>
            <a:endParaRPr lang="en-GB" dirty="0"/>
          </a:p>
        </p:txBody>
      </p:sp>
      <p:sp>
        <p:nvSpPr>
          <p:cNvPr id="21" name="Left Brace 20"/>
          <p:cNvSpPr/>
          <p:nvPr/>
        </p:nvSpPr>
        <p:spPr bwMode="auto">
          <a:xfrm rot="16200000">
            <a:off x="1505035" y="3992467"/>
            <a:ext cx="527033" cy="1270034"/>
          </a:xfrm>
          <a:prstGeom prst="leftBrace">
            <a:avLst/>
          </a:prstGeom>
          <a:no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endParaRPr>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12" y="1115938"/>
            <a:ext cx="4867993" cy="2607029"/>
          </a:xfrm>
          <a:prstGeom prst="rect">
            <a:avLst/>
          </a:prstGeom>
        </p:spPr>
      </p:pic>
    </p:spTree>
    <p:extLst>
      <p:ext uri="{BB962C8B-B14F-4D97-AF65-F5344CB8AC3E}">
        <p14:creationId xmlns:p14="http://schemas.microsoft.com/office/powerpoint/2010/main" val="3636895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1187451" y="152401"/>
            <a:ext cx="6763169" cy="584767"/>
          </a:xfrm>
          <a:prstGeom prst="rect">
            <a:avLst/>
          </a:prstGeom>
          <a:noFill/>
          <a:ln w="9525">
            <a:noFill/>
            <a:miter lim="800000"/>
            <a:headEnd/>
            <a:tailEnd/>
          </a:ln>
          <a:effectLst/>
        </p:spPr>
        <p:txBody>
          <a:bodyPr wrap="none" lIns="91430" tIns="45716" rIns="91430" bIns="45716">
            <a:prstTxWarp prst="textNoShape">
              <a:avLst/>
            </a:prstTxWarp>
            <a:spAutoFit/>
          </a:bodyPr>
          <a:lstStyle/>
          <a:p>
            <a:pPr defTabSz="457082"/>
            <a:r>
              <a:rPr lang="fr-FR" sz="3200" dirty="0">
                <a:solidFill>
                  <a:srgbClr val="000000"/>
                </a:solidFill>
              </a:rPr>
              <a:t>General </a:t>
            </a:r>
            <a:r>
              <a:rPr lang="fr-FR" sz="3200" dirty="0" err="1">
                <a:solidFill>
                  <a:srgbClr val="000000"/>
                </a:solidFill>
              </a:rPr>
              <a:t>behaviour</a:t>
            </a:r>
            <a:r>
              <a:rPr lang="fr-FR" sz="3200" dirty="0">
                <a:solidFill>
                  <a:srgbClr val="000000"/>
                </a:solidFill>
              </a:rPr>
              <a:t> of a </a:t>
            </a:r>
            <a:r>
              <a:rPr lang="fr-FR" sz="3200" dirty="0" err="1">
                <a:solidFill>
                  <a:srgbClr val="000000"/>
                </a:solidFill>
              </a:rPr>
              <a:t>scattering</a:t>
            </a:r>
            <a:r>
              <a:rPr lang="fr-FR" sz="3200" dirty="0">
                <a:solidFill>
                  <a:srgbClr val="000000"/>
                </a:solidFill>
              </a:rPr>
              <a:t> </a:t>
            </a:r>
            <a:r>
              <a:rPr lang="fr-FR" sz="3200" dirty="0" err="1">
                <a:solidFill>
                  <a:srgbClr val="000000"/>
                </a:solidFill>
              </a:rPr>
              <a:t>curve</a:t>
            </a:r>
            <a:endParaRPr lang="fr-FR" sz="3200" dirty="0">
              <a:solidFill>
                <a:srgbClr val="000000"/>
              </a:solidFill>
            </a:endParaRPr>
          </a:p>
        </p:txBody>
      </p:sp>
      <p:grpSp>
        <p:nvGrpSpPr>
          <p:cNvPr id="2" name="Group 28"/>
          <p:cNvGrpSpPr>
            <a:grpSpLocks/>
          </p:cNvGrpSpPr>
          <p:nvPr/>
        </p:nvGrpSpPr>
        <p:grpSpPr bwMode="auto">
          <a:xfrm>
            <a:off x="1835150" y="1378706"/>
            <a:ext cx="7308850" cy="4186238"/>
            <a:chOff x="181" y="840"/>
            <a:chExt cx="4604" cy="2637"/>
          </a:xfrm>
        </p:grpSpPr>
        <p:sp>
          <p:nvSpPr>
            <p:cNvPr id="10246" name="Freeform 6"/>
            <p:cNvSpPr>
              <a:spLocks/>
            </p:cNvSpPr>
            <p:nvPr/>
          </p:nvSpPr>
          <p:spPr bwMode="auto">
            <a:xfrm>
              <a:off x="1504" y="1331"/>
              <a:ext cx="2386" cy="1680"/>
            </a:xfrm>
            <a:custGeom>
              <a:avLst/>
              <a:gdLst/>
              <a:ahLst/>
              <a:cxnLst>
                <a:cxn ang="0">
                  <a:pos x="17" y="0"/>
                </a:cxn>
                <a:cxn ang="0">
                  <a:pos x="33" y="0"/>
                </a:cxn>
                <a:cxn ang="0">
                  <a:pos x="47" y="0"/>
                </a:cxn>
                <a:cxn ang="0">
                  <a:pos x="58" y="0"/>
                </a:cxn>
                <a:cxn ang="0">
                  <a:pos x="68" y="0"/>
                </a:cxn>
                <a:cxn ang="0">
                  <a:pos x="77" y="0"/>
                </a:cxn>
                <a:cxn ang="0">
                  <a:pos x="99" y="1"/>
                </a:cxn>
                <a:cxn ang="0">
                  <a:pos x="142" y="2"/>
                </a:cxn>
                <a:cxn ang="0">
                  <a:pos x="169" y="5"/>
                </a:cxn>
                <a:cxn ang="0">
                  <a:pos x="189" y="8"/>
                </a:cxn>
                <a:cxn ang="0">
                  <a:pos x="205" y="11"/>
                </a:cxn>
                <a:cxn ang="0">
                  <a:pos x="219" y="15"/>
                </a:cxn>
                <a:cxn ang="0">
                  <a:pos x="230" y="18"/>
                </a:cxn>
                <a:cxn ang="0">
                  <a:pos x="240" y="21"/>
                </a:cxn>
                <a:cxn ang="0">
                  <a:pos x="249" y="24"/>
                </a:cxn>
                <a:cxn ang="0">
                  <a:pos x="256" y="26"/>
                </a:cxn>
                <a:cxn ang="0">
                  <a:pos x="263" y="28"/>
                </a:cxn>
                <a:cxn ang="0">
                  <a:pos x="270" y="29"/>
                </a:cxn>
                <a:cxn ang="0">
                  <a:pos x="276" y="31"/>
                </a:cxn>
                <a:cxn ang="0">
                  <a:pos x="282" y="33"/>
                </a:cxn>
                <a:cxn ang="0">
                  <a:pos x="287" y="35"/>
                </a:cxn>
                <a:cxn ang="0">
                  <a:pos x="292" y="37"/>
                </a:cxn>
                <a:cxn ang="0">
                  <a:pos x="304" y="41"/>
                </a:cxn>
                <a:cxn ang="0">
                  <a:pos x="317" y="47"/>
                </a:cxn>
                <a:cxn ang="0">
                  <a:pos x="328" y="52"/>
                </a:cxn>
                <a:cxn ang="0">
                  <a:pos x="337" y="58"/>
                </a:cxn>
                <a:cxn ang="0">
                  <a:pos x="345" y="65"/>
                </a:cxn>
                <a:cxn ang="0">
                  <a:pos x="353" y="71"/>
                </a:cxn>
                <a:cxn ang="0">
                  <a:pos x="360" y="79"/>
                </a:cxn>
                <a:cxn ang="0">
                  <a:pos x="366" y="87"/>
                </a:cxn>
                <a:cxn ang="0">
                  <a:pos x="372" y="97"/>
                </a:cxn>
                <a:cxn ang="0">
                  <a:pos x="378" y="108"/>
                </a:cxn>
                <a:cxn ang="0">
                  <a:pos x="383" y="121"/>
                </a:cxn>
                <a:cxn ang="0">
                  <a:pos x="391" y="151"/>
                </a:cxn>
                <a:cxn ang="0">
                  <a:pos x="401" y="234"/>
                </a:cxn>
                <a:cxn ang="0">
                  <a:pos x="411" y="187"/>
                </a:cxn>
                <a:cxn ang="0">
                  <a:pos x="419" y="162"/>
                </a:cxn>
                <a:cxn ang="0">
                  <a:pos x="426" y="158"/>
                </a:cxn>
                <a:cxn ang="0">
                  <a:pos x="433" y="165"/>
                </a:cxn>
                <a:cxn ang="0">
                  <a:pos x="439" y="183"/>
                </a:cxn>
                <a:cxn ang="0">
                  <a:pos x="445" y="223"/>
                </a:cxn>
                <a:cxn ang="0">
                  <a:pos x="450" y="300"/>
                </a:cxn>
                <a:cxn ang="0">
                  <a:pos x="455" y="224"/>
                </a:cxn>
                <a:cxn ang="0">
                  <a:pos x="460" y="203"/>
                </a:cxn>
                <a:cxn ang="0">
                  <a:pos x="464" y="198"/>
                </a:cxn>
                <a:cxn ang="0">
                  <a:pos x="468" y="206"/>
                </a:cxn>
                <a:cxn ang="0">
                  <a:pos x="472" y="226"/>
                </a:cxn>
                <a:cxn ang="0">
                  <a:pos x="476" y="274"/>
                </a:cxn>
                <a:cxn ang="0">
                  <a:pos x="479" y="299"/>
                </a:cxn>
                <a:cxn ang="0">
                  <a:pos x="483" y="244"/>
                </a:cxn>
                <a:cxn ang="0">
                  <a:pos x="486" y="227"/>
                </a:cxn>
                <a:cxn ang="0">
                  <a:pos x="489" y="225"/>
                </a:cxn>
                <a:cxn ang="0">
                  <a:pos x="492" y="236"/>
                </a:cxn>
                <a:cxn ang="0">
                  <a:pos x="495" y="263"/>
                </a:cxn>
              </a:cxnLst>
              <a:rect l="0" t="0" r="r" b="b"/>
              <a:pathLst>
                <a:path w="497" h="350">
                  <a:moveTo>
                    <a:pt x="0" y="0"/>
                  </a:moveTo>
                  <a:lnTo>
                    <a:pt x="4" y="0"/>
                  </a:lnTo>
                  <a:lnTo>
                    <a:pt x="7" y="0"/>
                  </a:lnTo>
                  <a:lnTo>
                    <a:pt x="11" y="0"/>
                  </a:lnTo>
                  <a:lnTo>
                    <a:pt x="14" y="0"/>
                  </a:lnTo>
                  <a:lnTo>
                    <a:pt x="17" y="0"/>
                  </a:lnTo>
                  <a:lnTo>
                    <a:pt x="20" y="0"/>
                  </a:lnTo>
                  <a:lnTo>
                    <a:pt x="23" y="0"/>
                  </a:lnTo>
                  <a:lnTo>
                    <a:pt x="26" y="0"/>
                  </a:lnTo>
                  <a:lnTo>
                    <a:pt x="28" y="0"/>
                  </a:lnTo>
                  <a:lnTo>
                    <a:pt x="31" y="0"/>
                  </a:lnTo>
                  <a:lnTo>
                    <a:pt x="33" y="0"/>
                  </a:lnTo>
                  <a:lnTo>
                    <a:pt x="36" y="0"/>
                  </a:lnTo>
                  <a:lnTo>
                    <a:pt x="38" y="0"/>
                  </a:lnTo>
                  <a:lnTo>
                    <a:pt x="40" y="0"/>
                  </a:lnTo>
                  <a:lnTo>
                    <a:pt x="42" y="0"/>
                  </a:lnTo>
                  <a:lnTo>
                    <a:pt x="45" y="0"/>
                  </a:lnTo>
                  <a:lnTo>
                    <a:pt x="47" y="0"/>
                  </a:lnTo>
                  <a:lnTo>
                    <a:pt x="49" y="0"/>
                  </a:lnTo>
                  <a:lnTo>
                    <a:pt x="51" y="0"/>
                  </a:lnTo>
                  <a:lnTo>
                    <a:pt x="53" y="0"/>
                  </a:lnTo>
                  <a:lnTo>
                    <a:pt x="54" y="0"/>
                  </a:lnTo>
                  <a:lnTo>
                    <a:pt x="56" y="0"/>
                  </a:lnTo>
                  <a:lnTo>
                    <a:pt x="58" y="0"/>
                  </a:lnTo>
                  <a:lnTo>
                    <a:pt x="60" y="0"/>
                  </a:lnTo>
                  <a:lnTo>
                    <a:pt x="61" y="0"/>
                  </a:lnTo>
                  <a:lnTo>
                    <a:pt x="63" y="0"/>
                  </a:lnTo>
                  <a:lnTo>
                    <a:pt x="65" y="0"/>
                  </a:lnTo>
                  <a:lnTo>
                    <a:pt x="66" y="0"/>
                  </a:lnTo>
                  <a:lnTo>
                    <a:pt x="68" y="0"/>
                  </a:lnTo>
                  <a:lnTo>
                    <a:pt x="69" y="0"/>
                  </a:lnTo>
                  <a:lnTo>
                    <a:pt x="71" y="0"/>
                  </a:lnTo>
                  <a:lnTo>
                    <a:pt x="72" y="0"/>
                  </a:lnTo>
                  <a:lnTo>
                    <a:pt x="74" y="0"/>
                  </a:lnTo>
                  <a:lnTo>
                    <a:pt x="75" y="0"/>
                  </a:lnTo>
                  <a:lnTo>
                    <a:pt x="77" y="0"/>
                  </a:lnTo>
                  <a:lnTo>
                    <a:pt x="78" y="0"/>
                  </a:lnTo>
                  <a:lnTo>
                    <a:pt x="79" y="0"/>
                  </a:lnTo>
                  <a:lnTo>
                    <a:pt x="81" y="1"/>
                  </a:lnTo>
                  <a:lnTo>
                    <a:pt x="82" y="1"/>
                  </a:lnTo>
                  <a:lnTo>
                    <a:pt x="89" y="1"/>
                  </a:lnTo>
                  <a:lnTo>
                    <a:pt x="99" y="1"/>
                  </a:lnTo>
                  <a:lnTo>
                    <a:pt x="108" y="1"/>
                  </a:lnTo>
                  <a:lnTo>
                    <a:pt x="116" y="1"/>
                  </a:lnTo>
                  <a:lnTo>
                    <a:pt x="123" y="2"/>
                  </a:lnTo>
                  <a:lnTo>
                    <a:pt x="130" y="2"/>
                  </a:lnTo>
                  <a:lnTo>
                    <a:pt x="136" y="2"/>
                  </a:lnTo>
                  <a:lnTo>
                    <a:pt x="142" y="2"/>
                  </a:lnTo>
                  <a:lnTo>
                    <a:pt x="147" y="3"/>
                  </a:lnTo>
                  <a:lnTo>
                    <a:pt x="152" y="3"/>
                  </a:lnTo>
                  <a:lnTo>
                    <a:pt x="157" y="4"/>
                  </a:lnTo>
                  <a:lnTo>
                    <a:pt x="161" y="4"/>
                  </a:lnTo>
                  <a:lnTo>
                    <a:pt x="165" y="4"/>
                  </a:lnTo>
                  <a:lnTo>
                    <a:pt x="169" y="5"/>
                  </a:lnTo>
                  <a:lnTo>
                    <a:pt x="173" y="5"/>
                  </a:lnTo>
                  <a:lnTo>
                    <a:pt x="177" y="6"/>
                  </a:lnTo>
                  <a:lnTo>
                    <a:pt x="180" y="6"/>
                  </a:lnTo>
                  <a:lnTo>
                    <a:pt x="183" y="7"/>
                  </a:lnTo>
                  <a:lnTo>
                    <a:pt x="186" y="7"/>
                  </a:lnTo>
                  <a:lnTo>
                    <a:pt x="189" y="8"/>
                  </a:lnTo>
                  <a:lnTo>
                    <a:pt x="192" y="8"/>
                  </a:lnTo>
                  <a:lnTo>
                    <a:pt x="195" y="9"/>
                  </a:lnTo>
                  <a:lnTo>
                    <a:pt x="198" y="10"/>
                  </a:lnTo>
                  <a:lnTo>
                    <a:pt x="200" y="10"/>
                  </a:lnTo>
                  <a:lnTo>
                    <a:pt x="203" y="11"/>
                  </a:lnTo>
                  <a:lnTo>
                    <a:pt x="205" y="11"/>
                  </a:lnTo>
                  <a:lnTo>
                    <a:pt x="208" y="12"/>
                  </a:lnTo>
                  <a:lnTo>
                    <a:pt x="210" y="12"/>
                  </a:lnTo>
                  <a:lnTo>
                    <a:pt x="212" y="13"/>
                  </a:lnTo>
                  <a:lnTo>
                    <a:pt x="214" y="14"/>
                  </a:lnTo>
                  <a:lnTo>
                    <a:pt x="217" y="14"/>
                  </a:lnTo>
                  <a:lnTo>
                    <a:pt x="219" y="15"/>
                  </a:lnTo>
                  <a:lnTo>
                    <a:pt x="221" y="15"/>
                  </a:lnTo>
                  <a:lnTo>
                    <a:pt x="223" y="16"/>
                  </a:lnTo>
                  <a:lnTo>
                    <a:pt x="224" y="16"/>
                  </a:lnTo>
                  <a:lnTo>
                    <a:pt x="226" y="17"/>
                  </a:lnTo>
                  <a:lnTo>
                    <a:pt x="228" y="18"/>
                  </a:lnTo>
                  <a:lnTo>
                    <a:pt x="230" y="18"/>
                  </a:lnTo>
                  <a:lnTo>
                    <a:pt x="232" y="19"/>
                  </a:lnTo>
                  <a:lnTo>
                    <a:pt x="233" y="19"/>
                  </a:lnTo>
                  <a:lnTo>
                    <a:pt x="235" y="20"/>
                  </a:lnTo>
                  <a:lnTo>
                    <a:pt x="237" y="20"/>
                  </a:lnTo>
                  <a:lnTo>
                    <a:pt x="238" y="21"/>
                  </a:lnTo>
                  <a:lnTo>
                    <a:pt x="240" y="21"/>
                  </a:lnTo>
                  <a:lnTo>
                    <a:pt x="241" y="21"/>
                  </a:lnTo>
                  <a:lnTo>
                    <a:pt x="243" y="22"/>
                  </a:lnTo>
                  <a:lnTo>
                    <a:pt x="244" y="22"/>
                  </a:lnTo>
                  <a:lnTo>
                    <a:pt x="246" y="23"/>
                  </a:lnTo>
                  <a:lnTo>
                    <a:pt x="247" y="23"/>
                  </a:lnTo>
                  <a:lnTo>
                    <a:pt x="249" y="24"/>
                  </a:lnTo>
                  <a:lnTo>
                    <a:pt x="250" y="24"/>
                  </a:lnTo>
                  <a:lnTo>
                    <a:pt x="251" y="24"/>
                  </a:lnTo>
                  <a:lnTo>
                    <a:pt x="253" y="25"/>
                  </a:lnTo>
                  <a:lnTo>
                    <a:pt x="254" y="25"/>
                  </a:lnTo>
                  <a:lnTo>
                    <a:pt x="255" y="25"/>
                  </a:lnTo>
                  <a:lnTo>
                    <a:pt x="256" y="26"/>
                  </a:lnTo>
                  <a:lnTo>
                    <a:pt x="258" y="26"/>
                  </a:lnTo>
                  <a:lnTo>
                    <a:pt x="259" y="26"/>
                  </a:lnTo>
                  <a:lnTo>
                    <a:pt x="260" y="27"/>
                  </a:lnTo>
                  <a:lnTo>
                    <a:pt x="261" y="27"/>
                  </a:lnTo>
                  <a:lnTo>
                    <a:pt x="262" y="27"/>
                  </a:lnTo>
                  <a:lnTo>
                    <a:pt x="263" y="28"/>
                  </a:lnTo>
                  <a:lnTo>
                    <a:pt x="265" y="28"/>
                  </a:lnTo>
                  <a:lnTo>
                    <a:pt x="266" y="28"/>
                  </a:lnTo>
                  <a:lnTo>
                    <a:pt x="267" y="29"/>
                  </a:lnTo>
                  <a:lnTo>
                    <a:pt x="268" y="29"/>
                  </a:lnTo>
                  <a:lnTo>
                    <a:pt x="269" y="29"/>
                  </a:lnTo>
                  <a:lnTo>
                    <a:pt x="270" y="29"/>
                  </a:lnTo>
                  <a:lnTo>
                    <a:pt x="271" y="30"/>
                  </a:lnTo>
                  <a:lnTo>
                    <a:pt x="272" y="30"/>
                  </a:lnTo>
                  <a:lnTo>
                    <a:pt x="273" y="30"/>
                  </a:lnTo>
                  <a:lnTo>
                    <a:pt x="274" y="31"/>
                  </a:lnTo>
                  <a:lnTo>
                    <a:pt x="275" y="31"/>
                  </a:lnTo>
                  <a:lnTo>
                    <a:pt x="276" y="31"/>
                  </a:lnTo>
                  <a:lnTo>
                    <a:pt x="277" y="32"/>
                  </a:lnTo>
                  <a:lnTo>
                    <a:pt x="278" y="32"/>
                  </a:lnTo>
                  <a:lnTo>
                    <a:pt x="279" y="32"/>
                  </a:lnTo>
                  <a:lnTo>
                    <a:pt x="280" y="33"/>
                  </a:lnTo>
                  <a:lnTo>
                    <a:pt x="281" y="33"/>
                  </a:lnTo>
                  <a:lnTo>
                    <a:pt x="282" y="33"/>
                  </a:lnTo>
                  <a:lnTo>
                    <a:pt x="282" y="33"/>
                  </a:lnTo>
                  <a:lnTo>
                    <a:pt x="283" y="34"/>
                  </a:lnTo>
                  <a:lnTo>
                    <a:pt x="284" y="34"/>
                  </a:lnTo>
                  <a:lnTo>
                    <a:pt x="285" y="34"/>
                  </a:lnTo>
                  <a:lnTo>
                    <a:pt x="286" y="35"/>
                  </a:lnTo>
                  <a:lnTo>
                    <a:pt x="287" y="35"/>
                  </a:lnTo>
                  <a:lnTo>
                    <a:pt x="288" y="35"/>
                  </a:lnTo>
                  <a:lnTo>
                    <a:pt x="288" y="36"/>
                  </a:lnTo>
                  <a:lnTo>
                    <a:pt x="289" y="36"/>
                  </a:lnTo>
                  <a:lnTo>
                    <a:pt x="290" y="36"/>
                  </a:lnTo>
                  <a:lnTo>
                    <a:pt x="291" y="36"/>
                  </a:lnTo>
                  <a:lnTo>
                    <a:pt x="292" y="37"/>
                  </a:lnTo>
                  <a:lnTo>
                    <a:pt x="292" y="37"/>
                  </a:lnTo>
                  <a:lnTo>
                    <a:pt x="295" y="38"/>
                  </a:lnTo>
                  <a:lnTo>
                    <a:pt x="297" y="39"/>
                  </a:lnTo>
                  <a:lnTo>
                    <a:pt x="300" y="40"/>
                  </a:lnTo>
                  <a:lnTo>
                    <a:pt x="302" y="41"/>
                  </a:lnTo>
                  <a:lnTo>
                    <a:pt x="304" y="41"/>
                  </a:lnTo>
                  <a:lnTo>
                    <a:pt x="307" y="42"/>
                  </a:lnTo>
                  <a:lnTo>
                    <a:pt x="309" y="43"/>
                  </a:lnTo>
                  <a:lnTo>
                    <a:pt x="311" y="44"/>
                  </a:lnTo>
                  <a:lnTo>
                    <a:pt x="313" y="45"/>
                  </a:lnTo>
                  <a:lnTo>
                    <a:pt x="315" y="46"/>
                  </a:lnTo>
                  <a:lnTo>
                    <a:pt x="317" y="47"/>
                  </a:lnTo>
                  <a:lnTo>
                    <a:pt x="319" y="48"/>
                  </a:lnTo>
                  <a:lnTo>
                    <a:pt x="321" y="49"/>
                  </a:lnTo>
                  <a:lnTo>
                    <a:pt x="322" y="50"/>
                  </a:lnTo>
                  <a:lnTo>
                    <a:pt x="324" y="51"/>
                  </a:lnTo>
                  <a:lnTo>
                    <a:pt x="326" y="52"/>
                  </a:lnTo>
                  <a:lnTo>
                    <a:pt x="328" y="52"/>
                  </a:lnTo>
                  <a:lnTo>
                    <a:pt x="329" y="53"/>
                  </a:lnTo>
                  <a:lnTo>
                    <a:pt x="331" y="54"/>
                  </a:lnTo>
                  <a:lnTo>
                    <a:pt x="333" y="55"/>
                  </a:lnTo>
                  <a:lnTo>
                    <a:pt x="334" y="56"/>
                  </a:lnTo>
                  <a:lnTo>
                    <a:pt x="336" y="57"/>
                  </a:lnTo>
                  <a:lnTo>
                    <a:pt x="337" y="58"/>
                  </a:lnTo>
                  <a:lnTo>
                    <a:pt x="339" y="59"/>
                  </a:lnTo>
                  <a:lnTo>
                    <a:pt x="340" y="60"/>
                  </a:lnTo>
                  <a:lnTo>
                    <a:pt x="341" y="61"/>
                  </a:lnTo>
                  <a:lnTo>
                    <a:pt x="343" y="62"/>
                  </a:lnTo>
                  <a:lnTo>
                    <a:pt x="344" y="64"/>
                  </a:lnTo>
                  <a:lnTo>
                    <a:pt x="345" y="65"/>
                  </a:lnTo>
                  <a:lnTo>
                    <a:pt x="347" y="66"/>
                  </a:lnTo>
                  <a:lnTo>
                    <a:pt x="348" y="67"/>
                  </a:lnTo>
                  <a:lnTo>
                    <a:pt x="349" y="68"/>
                  </a:lnTo>
                  <a:lnTo>
                    <a:pt x="351" y="69"/>
                  </a:lnTo>
                  <a:lnTo>
                    <a:pt x="352" y="70"/>
                  </a:lnTo>
                  <a:lnTo>
                    <a:pt x="353" y="71"/>
                  </a:lnTo>
                  <a:lnTo>
                    <a:pt x="354" y="73"/>
                  </a:lnTo>
                  <a:lnTo>
                    <a:pt x="355" y="74"/>
                  </a:lnTo>
                  <a:lnTo>
                    <a:pt x="357" y="75"/>
                  </a:lnTo>
                  <a:lnTo>
                    <a:pt x="358" y="76"/>
                  </a:lnTo>
                  <a:lnTo>
                    <a:pt x="359" y="78"/>
                  </a:lnTo>
                  <a:lnTo>
                    <a:pt x="360" y="79"/>
                  </a:lnTo>
                  <a:lnTo>
                    <a:pt x="361" y="80"/>
                  </a:lnTo>
                  <a:lnTo>
                    <a:pt x="362" y="82"/>
                  </a:lnTo>
                  <a:lnTo>
                    <a:pt x="363" y="83"/>
                  </a:lnTo>
                  <a:lnTo>
                    <a:pt x="364" y="85"/>
                  </a:lnTo>
                  <a:lnTo>
                    <a:pt x="365" y="86"/>
                  </a:lnTo>
                  <a:lnTo>
                    <a:pt x="366" y="87"/>
                  </a:lnTo>
                  <a:lnTo>
                    <a:pt x="367" y="89"/>
                  </a:lnTo>
                  <a:lnTo>
                    <a:pt x="368" y="90"/>
                  </a:lnTo>
                  <a:lnTo>
                    <a:pt x="369" y="92"/>
                  </a:lnTo>
                  <a:lnTo>
                    <a:pt x="370" y="94"/>
                  </a:lnTo>
                  <a:lnTo>
                    <a:pt x="371" y="95"/>
                  </a:lnTo>
                  <a:lnTo>
                    <a:pt x="372" y="97"/>
                  </a:lnTo>
                  <a:lnTo>
                    <a:pt x="373" y="99"/>
                  </a:lnTo>
                  <a:lnTo>
                    <a:pt x="374" y="101"/>
                  </a:lnTo>
                  <a:lnTo>
                    <a:pt x="375" y="102"/>
                  </a:lnTo>
                  <a:lnTo>
                    <a:pt x="376" y="104"/>
                  </a:lnTo>
                  <a:lnTo>
                    <a:pt x="377" y="106"/>
                  </a:lnTo>
                  <a:lnTo>
                    <a:pt x="378" y="108"/>
                  </a:lnTo>
                  <a:lnTo>
                    <a:pt x="378" y="110"/>
                  </a:lnTo>
                  <a:lnTo>
                    <a:pt x="379" y="112"/>
                  </a:lnTo>
                  <a:lnTo>
                    <a:pt x="380" y="114"/>
                  </a:lnTo>
                  <a:lnTo>
                    <a:pt x="381" y="116"/>
                  </a:lnTo>
                  <a:lnTo>
                    <a:pt x="382" y="118"/>
                  </a:lnTo>
                  <a:lnTo>
                    <a:pt x="383" y="121"/>
                  </a:lnTo>
                  <a:lnTo>
                    <a:pt x="383" y="123"/>
                  </a:lnTo>
                  <a:lnTo>
                    <a:pt x="383" y="123"/>
                  </a:lnTo>
                  <a:lnTo>
                    <a:pt x="385" y="129"/>
                  </a:lnTo>
                  <a:lnTo>
                    <a:pt x="387" y="136"/>
                  </a:lnTo>
                  <a:lnTo>
                    <a:pt x="389" y="143"/>
                  </a:lnTo>
                  <a:lnTo>
                    <a:pt x="391" y="151"/>
                  </a:lnTo>
                  <a:lnTo>
                    <a:pt x="393" y="160"/>
                  </a:lnTo>
                  <a:lnTo>
                    <a:pt x="395" y="171"/>
                  </a:lnTo>
                  <a:lnTo>
                    <a:pt x="396" y="183"/>
                  </a:lnTo>
                  <a:lnTo>
                    <a:pt x="398" y="197"/>
                  </a:lnTo>
                  <a:lnTo>
                    <a:pt x="400" y="214"/>
                  </a:lnTo>
                  <a:lnTo>
                    <a:pt x="401" y="234"/>
                  </a:lnTo>
                  <a:lnTo>
                    <a:pt x="403" y="246"/>
                  </a:lnTo>
                  <a:lnTo>
                    <a:pt x="405" y="235"/>
                  </a:lnTo>
                  <a:lnTo>
                    <a:pt x="406" y="218"/>
                  </a:lnTo>
                  <a:lnTo>
                    <a:pt x="408" y="205"/>
                  </a:lnTo>
                  <a:lnTo>
                    <a:pt x="409" y="195"/>
                  </a:lnTo>
                  <a:lnTo>
                    <a:pt x="411" y="187"/>
                  </a:lnTo>
                  <a:lnTo>
                    <a:pt x="412" y="180"/>
                  </a:lnTo>
                  <a:lnTo>
                    <a:pt x="413" y="175"/>
                  </a:lnTo>
                  <a:lnTo>
                    <a:pt x="415" y="170"/>
                  </a:lnTo>
                  <a:lnTo>
                    <a:pt x="416" y="167"/>
                  </a:lnTo>
                  <a:lnTo>
                    <a:pt x="417" y="164"/>
                  </a:lnTo>
                  <a:lnTo>
                    <a:pt x="419" y="162"/>
                  </a:lnTo>
                  <a:lnTo>
                    <a:pt x="420" y="160"/>
                  </a:lnTo>
                  <a:lnTo>
                    <a:pt x="421" y="159"/>
                  </a:lnTo>
                  <a:lnTo>
                    <a:pt x="422" y="158"/>
                  </a:lnTo>
                  <a:lnTo>
                    <a:pt x="424" y="158"/>
                  </a:lnTo>
                  <a:lnTo>
                    <a:pt x="425" y="157"/>
                  </a:lnTo>
                  <a:lnTo>
                    <a:pt x="426" y="158"/>
                  </a:lnTo>
                  <a:lnTo>
                    <a:pt x="427" y="158"/>
                  </a:lnTo>
                  <a:lnTo>
                    <a:pt x="428" y="159"/>
                  </a:lnTo>
                  <a:lnTo>
                    <a:pt x="429" y="160"/>
                  </a:lnTo>
                  <a:lnTo>
                    <a:pt x="431" y="161"/>
                  </a:lnTo>
                  <a:lnTo>
                    <a:pt x="432" y="163"/>
                  </a:lnTo>
                  <a:lnTo>
                    <a:pt x="433" y="165"/>
                  </a:lnTo>
                  <a:lnTo>
                    <a:pt x="434" y="167"/>
                  </a:lnTo>
                  <a:lnTo>
                    <a:pt x="435" y="170"/>
                  </a:lnTo>
                  <a:lnTo>
                    <a:pt x="436" y="173"/>
                  </a:lnTo>
                  <a:lnTo>
                    <a:pt x="437" y="176"/>
                  </a:lnTo>
                  <a:lnTo>
                    <a:pt x="438" y="179"/>
                  </a:lnTo>
                  <a:lnTo>
                    <a:pt x="439" y="183"/>
                  </a:lnTo>
                  <a:lnTo>
                    <a:pt x="440" y="188"/>
                  </a:lnTo>
                  <a:lnTo>
                    <a:pt x="441" y="193"/>
                  </a:lnTo>
                  <a:lnTo>
                    <a:pt x="442" y="200"/>
                  </a:lnTo>
                  <a:lnTo>
                    <a:pt x="443" y="206"/>
                  </a:lnTo>
                  <a:lnTo>
                    <a:pt x="444" y="214"/>
                  </a:lnTo>
                  <a:lnTo>
                    <a:pt x="445" y="223"/>
                  </a:lnTo>
                  <a:lnTo>
                    <a:pt x="445" y="234"/>
                  </a:lnTo>
                  <a:lnTo>
                    <a:pt x="446" y="247"/>
                  </a:lnTo>
                  <a:lnTo>
                    <a:pt x="447" y="264"/>
                  </a:lnTo>
                  <a:lnTo>
                    <a:pt x="448" y="284"/>
                  </a:lnTo>
                  <a:lnTo>
                    <a:pt x="449" y="302"/>
                  </a:lnTo>
                  <a:lnTo>
                    <a:pt x="450" y="300"/>
                  </a:lnTo>
                  <a:lnTo>
                    <a:pt x="451" y="282"/>
                  </a:lnTo>
                  <a:lnTo>
                    <a:pt x="452" y="264"/>
                  </a:lnTo>
                  <a:lnTo>
                    <a:pt x="452" y="250"/>
                  </a:lnTo>
                  <a:lnTo>
                    <a:pt x="453" y="239"/>
                  </a:lnTo>
                  <a:lnTo>
                    <a:pt x="454" y="231"/>
                  </a:lnTo>
                  <a:lnTo>
                    <a:pt x="455" y="224"/>
                  </a:lnTo>
                  <a:lnTo>
                    <a:pt x="456" y="219"/>
                  </a:lnTo>
                  <a:lnTo>
                    <a:pt x="456" y="214"/>
                  </a:lnTo>
                  <a:lnTo>
                    <a:pt x="457" y="210"/>
                  </a:lnTo>
                  <a:lnTo>
                    <a:pt x="458" y="207"/>
                  </a:lnTo>
                  <a:lnTo>
                    <a:pt x="459" y="205"/>
                  </a:lnTo>
                  <a:lnTo>
                    <a:pt x="460" y="203"/>
                  </a:lnTo>
                  <a:lnTo>
                    <a:pt x="460" y="201"/>
                  </a:lnTo>
                  <a:lnTo>
                    <a:pt x="461" y="200"/>
                  </a:lnTo>
                  <a:lnTo>
                    <a:pt x="462" y="199"/>
                  </a:lnTo>
                  <a:lnTo>
                    <a:pt x="462" y="198"/>
                  </a:lnTo>
                  <a:lnTo>
                    <a:pt x="463" y="198"/>
                  </a:lnTo>
                  <a:lnTo>
                    <a:pt x="464" y="198"/>
                  </a:lnTo>
                  <a:lnTo>
                    <a:pt x="465" y="199"/>
                  </a:lnTo>
                  <a:lnTo>
                    <a:pt x="465" y="199"/>
                  </a:lnTo>
                  <a:lnTo>
                    <a:pt x="466" y="200"/>
                  </a:lnTo>
                  <a:lnTo>
                    <a:pt x="467" y="202"/>
                  </a:lnTo>
                  <a:lnTo>
                    <a:pt x="467" y="204"/>
                  </a:lnTo>
                  <a:lnTo>
                    <a:pt x="468" y="206"/>
                  </a:lnTo>
                  <a:lnTo>
                    <a:pt x="469" y="208"/>
                  </a:lnTo>
                  <a:lnTo>
                    <a:pt x="469" y="211"/>
                  </a:lnTo>
                  <a:lnTo>
                    <a:pt x="470" y="214"/>
                  </a:lnTo>
                  <a:lnTo>
                    <a:pt x="471" y="218"/>
                  </a:lnTo>
                  <a:lnTo>
                    <a:pt x="471" y="222"/>
                  </a:lnTo>
                  <a:lnTo>
                    <a:pt x="472" y="226"/>
                  </a:lnTo>
                  <a:lnTo>
                    <a:pt x="473" y="231"/>
                  </a:lnTo>
                  <a:lnTo>
                    <a:pt x="473" y="237"/>
                  </a:lnTo>
                  <a:lnTo>
                    <a:pt x="474" y="244"/>
                  </a:lnTo>
                  <a:lnTo>
                    <a:pt x="474" y="252"/>
                  </a:lnTo>
                  <a:lnTo>
                    <a:pt x="475" y="262"/>
                  </a:lnTo>
                  <a:lnTo>
                    <a:pt x="476" y="274"/>
                  </a:lnTo>
                  <a:lnTo>
                    <a:pt x="476" y="289"/>
                  </a:lnTo>
                  <a:lnTo>
                    <a:pt x="477" y="310"/>
                  </a:lnTo>
                  <a:lnTo>
                    <a:pt x="478" y="341"/>
                  </a:lnTo>
                  <a:lnTo>
                    <a:pt x="478" y="350"/>
                  </a:lnTo>
                  <a:lnTo>
                    <a:pt x="479" y="321"/>
                  </a:lnTo>
                  <a:lnTo>
                    <a:pt x="479" y="299"/>
                  </a:lnTo>
                  <a:lnTo>
                    <a:pt x="480" y="284"/>
                  </a:lnTo>
                  <a:lnTo>
                    <a:pt x="480" y="273"/>
                  </a:lnTo>
                  <a:lnTo>
                    <a:pt x="481" y="263"/>
                  </a:lnTo>
                  <a:lnTo>
                    <a:pt x="482" y="255"/>
                  </a:lnTo>
                  <a:lnTo>
                    <a:pt x="482" y="249"/>
                  </a:lnTo>
                  <a:lnTo>
                    <a:pt x="483" y="244"/>
                  </a:lnTo>
                  <a:lnTo>
                    <a:pt x="483" y="240"/>
                  </a:lnTo>
                  <a:lnTo>
                    <a:pt x="484" y="236"/>
                  </a:lnTo>
                  <a:lnTo>
                    <a:pt x="484" y="233"/>
                  </a:lnTo>
                  <a:lnTo>
                    <a:pt x="485" y="231"/>
                  </a:lnTo>
                  <a:lnTo>
                    <a:pt x="486" y="229"/>
                  </a:lnTo>
                  <a:lnTo>
                    <a:pt x="486" y="227"/>
                  </a:lnTo>
                  <a:lnTo>
                    <a:pt x="487" y="226"/>
                  </a:lnTo>
                  <a:lnTo>
                    <a:pt x="487" y="225"/>
                  </a:lnTo>
                  <a:lnTo>
                    <a:pt x="488" y="225"/>
                  </a:lnTo>
                  <a:lnTo>
                    <a:pt x="488" y="224"/>
                  </a:lnTo>
                  <a:lnTo>
                    <a:pt x="489" y="225"/>
                  </a:lnTo>
                  <a:lnTo>
                    <a:pt x="489" y="225"/>
                  </a:lnTo>
                  <a:lnTo>
                    <a:pt x="490" y="226"/>
                  </a:lnTo>
                  <a:lnTo>
                    <a:pt x="490" y="227"/>
                  </a:lnTo>
                  <a:lnTo>
                    <a:pt x="491" y="229"/>
                  </a:lnTo>
                  <a:lnTo>
                    <a:pt x="491" y="231"/>
                  </a:lnTo>
                  <a:lnTo>
                    <a:pt x="492" y="233"/>
                  </a:lnTo>
                  <a:lnTo>
                    <a:pt x="492" y="236"/>
                  </a:lnTo>
                  <a:lnTo>
                    <a:pt x="493" y="239"/>
                  </a:lnTo>
                  <a:lnTo>
                    <a:pt x="493" y="242"/>
                  </a:lnTo>
                  <a:lnTo>
                    <a:pt x="494" y="246"/>
                  </a:lnTo>
                  <a:lnTo>
                    <a:pt x="494" y="251"/>
                  </a:lnTo>
                  <a:lnTo>
                    <a:pt x="495" y="257"/>
                  </a:lnTo>
                  <a:lnTo>
                    <a:pt x="495" y="263"/>
                  </a:lnTo>
                  <a:lnTo>
                    <a:pt x="496" y="270"/>
                  </a:lnTo>
                  <a:lnTo>
                    <a:pt x="496" y="278"/>
                  </a:lnTo>
                  <a:lnTo>
                    <a:pt x="497" y="289"/>
                  </a:lnTo>
                  <a:lnTo>
                    <a:pt x="497" y="303"/>
                  </a:lnTo>
                </a:path>
              </a:pathLst>
            </a:custGeom>
            <a:noFill/>
            <a:ln w="7938">
              <a:solidFill>
                <a:srgbClr val="000080"/>
              </a:solidFill>
              <a:prstDash val="solid"/>
              <a:round/>
              <a:headEnd/>
              <a:tailEnd/>
            </a:ln>
          </p:spPr>
          <p:txBody>
            <a:bodyPr>
              <a:prstTxWarp prst="textNoShape">
                <a:avLst/>
              </a:prstTxWarp>
            </a:bodyPr>
            <a:lstStyle/>
            <a:p>
              <a:pPr defTabSz="457082"/>
              <a:endParaRPr lang="en-US">
                <a:solidFill>
                  <a:srgbClr val="000000"/>
                </a:solidFill>
              </a:endParaRPr>
            </a:p>
          </p:txBody>
        </p:sp>
        <p:sp>
          <p:nvSpPr>
            <p:cNvPr id="10247" name="Freeform 7"/>
            <p:cNvSpPr>
              <a:spLocks/>
            </p:cNvSpPr>
            <p:nvPr/>
          </p:nvSpPr>
          <p:spPr bwMode="auto">
            <a:xfrm>
              <a:off x="1504" y="1331"/>
              <a:ext cx="2395" cy="1219"/>
            </a:xfrm>
            <a:custGeom>
              <a:avLst/>
              <a:gdLst/>
              <a:ahLst/>
              <a:cxnLst>
                <a:cxn ang="0">
                  <a:pos x="17" y="0"/>
                </a:cxn>
                <a:cxn ang="0">
                  <a:pos x="33" y="0"/>
                </a:cxn>
                <a:cxn ang="0">
                  <a:pos x="47" y="0"/>
                </a:cxn>
                <a:cxn ang="0">
                  <a:pos x="58" y="0"/>
                </a:cxn>
                <a:cxn ang="0">
                  <a:pos x="68" y="0"/>
                </a:cxn>
                <a:cxn ang="0">
                  <a:pos x="77" y="0"/>
                </a:cxn>
                <a:cxn ang="0">
                  <a:pos x="99" y="1"/>
                </a:cxn>
                <a:cxn ang="0">
                  <a:pos x="142" y="2"/>
                </a:cxn>
                <a:cxn ang="0">
                  <a:pos x="169" y="5"/>
                </a:cxn>
                <a:cxn ang="0">
                  <a:pos x="189" y="8"/>
                </a:cxn>
                <a:cxn ang="0">
                  <a:pos x="205" y="11"/>
                </a:cxn>
                <a:cxn ang="0">
                  <a:pos x="219" y="15"/>
                </a:cxn>
                <a:cxn ang="0">
                  <a:pos x="230" y="18"/>
                </a:cxn>
                <a:cxn ang="0">
                  <a:pos x="240" y="21"/>
                </a:cxn>
                <a:cxn ang="0">
                  <a:pos x="249" y="24"/>
                </a:cxn>
                <a:cxn ang="0">
                  <a:pos x="256" y="26"/>
                </a:cxn>
                <a:cxn ang="0">
                  <a:pos x="263" y="28"/>
                </a:cxn>
                <a:cxn ang="0">
                  <a:pos x="270" y="30"/>
                </a:cxn>
                <a:cxn ang="0">
                  <a:pos x="276" y="31"/>
                </a:cxn>
                <a:cxn ang="0">
                  <a:pos x="282" y="33"/>
                </a:cxn>
                <a:cxn ang="0">
                  <a:pos x="287" y="35"/>
                </a:cxn>
                <a:cxn ang="0">
                  <a:pos x="292" y="37"/>
                </a:cxn>
                <a:cxn ang="0">
                  <a:pos x="304" y="42"/>
                </a:cxn>
                <a:cxn ang="0">
                  <a:pos x="317" y="47"/>
                </a:cxn>
                <a:cxn ang="0">
                  <a:pos x="328" y="53"/>
                </a:cxn>
                <a:cxn ang="0">
                  <a:pos x="337" y="58"/>
                </a:cxn>
                <a:cxn ang="0">
                  <a:pos x="345" y="65"/>
                </a:cxn>
                <a:cxn ang="0">
                  <a:pos x="353" y="71"/>
                </a:cxn>
                <a:cxn ang="0">
                  <a:pos x="360" y="79"/>
                </a:cxn>
                <a:cxn ang="0">
                  <a:pos x="366" y="87"/>
                </a:cxn>
                <a:cxn ang="0">
                  <a:pos x="372" y="96"/>
                </a:cxn>
                <a:cxn ang="0">
                  <a:pos x="378" y="106"/>
                </a:cxn>
                <a:cxn ang="0">
                  <a:pos x="383" y="117"/>
                </a:cxn>
                <a:cxn ang="0">
                  <a:pos x="391" y="141"/>
                </a:cxn>
                <a:cxn ang="0">
                  <a:pos x="401" y="178"/>
                </a:cxn>
                <a:cxn ang="0">
                  <a:pos x="411" y="179"/>
                </a:cxn>
                <a:cxn ang="0">
                  <a:pos x="419" y="167"/>
                </a:cxn>
                <a:cxn ang="0">
                  <a:pos x="426" y="164"/>
                </a:cxn>
                <a:cxn ang="0">
                  <a:pos x="433" y="169"/>
                </a:cxn>
                <a:cxn ang="0">
                  <a:pos x="439" y="181"/>
                </a:cxn>
                <a:cxn ang="0">
                  <a:pos x="445" y="197"/>
                </a:cxn>
                <a:cxn ang="0">
                  <a:pos x="450" y="211"/>
                </a:cxn>
                <a:cxn ang="0">
                  <a:pos x="455" y="214"/>
                </a:cxn>
                <a:cxn ang="0">
                  <a:pos x="460" y="211"/>
                </a:cxn>
                <a:cxn ang="0">
                  <a:pos x="464" y="211"/>
                </a:cxn>
                <a:cxn ang="0">
                  <a:pos x="468" y="214"/>
                </a:cxn>
                <a:cxn ang="0">
                  <a:pos x="472" y="220"/>
                </a:cxn>
                <a:cxn ang="0">
                  <a:pos x="476" y="228"/>
                </a:cxn>
                <a:cxn ang="0">
                  <a:pos x="479" y="235"/>
                </a:cxn>
                <a:cxn ang="0">
                  <a:pos x="483" y="238"/>
                </a:cxn>
                <a:cxn ang="0">
                  <a:pos x="486" y="240"/>
                </a:cxn>
                <a:cxn ang="0">
                  <a:pos x="489" y="241"/>
                </a:cxn>
                <a:cxn ang="0">
                  <a:pos x="492" y="244"/>
                </a:cxn>
                <a:cxn ang="0">
                  <a:pos x="495" y="247"/>
                </a:cxn>
                <a:cxn ang="0">
                  <a:pos x="498" y="251"/>
                </a:cxn>
              </a:cxnLst>
              <a:rect l="0" t="0" r="r" b="b"/>
              <a:pathLst>
                <a:path w="499" h="254">
                  <a:moveTo>
                    <a:pt x="0" y="0"/>
                  </a:moveTo>
                  <a:lnTo>
                    <a:pt x="4" y="0"/>
                  </a:lnTo>
                  <a:lnTo>
                    <a:pt x="7" y="0"/>
                  </a:lnTo>
                  <a:lnTo>
                    <a:pt x="11" y="0"/>
                  </a:lnTo>
                  <a:lnTo>
                    <a:pt x="14" y="0"/>
                  </a:lnTo>
                  <a:lnTo>
                    <a:pt x="17" y="0"/>
                  </a:lnTo>
                  <a:lnTo>
                    <a:pt x="20" y="0"/>
                  </a:lnTo>
                  <a:lnTo>
                    <a:pt x="23" y="0"/>
                  </a:lnTo>
                  <a:lnTo>
                    <a:pt x="26" y="0"/>
                  </a:lnTo>
                  <a:lnTo>
                    <a:pt x="28" y="0"/>
                  </a:lnTo>
                  <a:lnTo>
                    <a:pt x="31" y="0"/>
                  </a:lnTo>
                  <a:lnTo>
                    <a:pt x="33" y="0"/>
                  </a:lnTo>
                  <a:lnTo>
                    <a:pt x="36" y="0"/>
                  </a:lnTo>
                  <a:lnTo>
                    <a:pt x="38" y="0"/>
                  </a:lnTo>
                  <a:lnTo>
                    <a:pt x="40" y="0"/>
                  </a:lnTo>
                  <a:lnTo>
                    <a:pt x="42" y="0"/>
                  </a:lnTo>
                  <a:lnTo>
                    <a:pt x="45" y="0"/>
                  </a:lnTo>
                  <a:lnTo>
                    <a:pt x="47" y="0"/>
                  </a:lnTo>
                  <a:lnTo>
                    <a:pt x="49" y="0"/>
                  </a:lnTo>
                  <a:lnTo>
                    <a:pt x="51" y="0"/>
                  </a:lnTo>
                  <a:lnTo>
                    <a:pt x="53" y="0"/>
                  </a:lnTo>
                  <a:lnTo>
                    <a:pt x="54" y="0"/>
                  </a:lnTo>
                  <a:lnTo>
                    <a:pt x="56" y="0"/>
                  </a:lnTo>
                  <a:lnTo>
                    <a:pt x="58" y="0"/>
                  </a:lnTo>
                  <a:lnTo>
                    <a:pt x="60" y="0"/>
                  </a:lnTo>
                  <a:lnTo>
                    <a:pt x="61" y="0"/>
                  </a:lnTo>
                  <a:lnTo>
                    <a:pt x="63" y="0"/>
                  </a:lnTo>
                  <a:lnTo>
                    <a:pt x="65" y="0"/>
                  </a:lnTo>
                  <a:lnTo>
                    <a:pt x="66" y="0"/>
                  </a:lnTo>
                  <a:lnTo>
                    <a:pt x="68" y="0"/>
                  </a:lnTo>
                  <a:lnTo>
                    <a:pt x="69" y="0"/>
                  </a:lnTo>
                  <a:lnTo>
                    <a:pt x="71" y="0"/>
                  </a:lnTo>
                  <a:lnTo>
                    <a:pt x="72" y="0"/>
                  </a:lnTo>
                  <a:lnTo>
                    <a:pt x="74" y="0"/>
                  </a:lnTo>
                  <a:lnTo>
                    <a:pt x="75" y="0"/>
                  </a:lnTo>
                  <a:lnTo>
                    <a:pt x="77" y="0"/>
                  </a:lnTo>
                  <a:lnTo>
                    <a:pt x="78" y="0"/>
                  </a:lnTo>
                  <a:lnTo>
                    <a:pt x="79" y="0"/>
                  </a:lnTo>
                  <a:lnTo>
                    <a:pt x="81" y="1"/>
                  </a:lnTo>
                  <a:lnTo>
                    <a:pt x="82" y="1"/>
                  </a:lnTo>
                  <a:lnTo>
                    <a:pt x="89" y="1"/>
                  </a:lnTo>
                  <a:lnTo>
                    <a:pt x="99" y="1"/>
                  </a:lnTo>
                  <a:lnTo>
                    <a:pt x="108" y="1"/>
                  </a:lnTo>
                  <a:lnTo>
                    <a:pt x="116" y="1"/>
                  </a:lnTo>
                  <a:lnTo>
                    <a:pt x="123" y="2"/>
                  </a:lnTo>
                  <a:lnTo>
                    <a:pt x="130" y="2"/>
                  </a:lnTo>
                  <a:lnTo>
                    <a:pt x="136" y="2"/>
                  </a:lnTo>
                  <a:lnTo>
                    <a:pt x="142" y="2"/>
                  </a:lnTo>
                  <a:lnTo>
                    <a:pt x="147" y="3"/>
                  </a:lnTo>
                  <a:lnTo>
                    <a:pt x="152" y="3"/>
                  </a:lnTo>
                  <a:lnTo>
                    <a:pt x="157" y="4"/>
                  </a:lnTo>
                  <a:lnTo>
                    <a:pt x="161" y="4"/>
                  </a:lnTo>
                  <a:lnTo>
                    <a:pt x="165" y="4"/>
                  </a:lnTo>
                  <a:lnTo>
                    <a:pt x="169" y="5"/>
                  </a:lnTo>
                  <a:lnTo>
                    <a:pt x="173" y="5"/>
                  </a:lnTo>
                  <a:lnTo>
                    <a:pt x="177" y="6"/>
                  </a:lnTo>
                  <a:lnTo>
                    <a:pt x="180" y="6"/>
                  </a:lnTo>
                  <a:lnTo>
                    <a:pt x="183" y="7"/>
                  </a:lnTo>
                  <a:lnTo>
                    <a:pt x="186" y="7"/>
                  </a:lnTo>
                  <a:lnTo>
                    <a:pt x="189" y="8"/>
                  </a:lnTo>
                  <a:lnTo>
                    <a:pt x="192" y="8"/>
                  </a:lnTo>
                  <a:lnTo>
                    <a:pt x="195" y="9"/>
                  </a:lnTo>
                  <a:lnTo>
                    <a:pt x="198" y="10"/>
                  </a:lnTo>
                  <a:lnTo>
                    <a:pt x="200" y="10"/>
                  </a:lnTo>
                  <a:lnTo>
                    <a:pt x="203" y="11"/>
                  </a:lnTo>
                  <a:lnTo>
                    <a:pt x="205" y="11"/>
                  </a:lnTo>
                  <a:lnTo>
                    <a:pt x="208" y="12"/>
                  </a:lnTo>
                  <a:lnTo>
                    <a:pt x="210" y="12"/>
                  </a:lnTo>
                  <a:lnTo>
                    <a:pt x="212" y="13"/>
                  </a:lnTo>
                  <a:lnTo>
                    <a:pt x="214" y="14"/>
                  </a:lnTo>
                  <a:lnTo>
                    <a:pt x="217" y="14"/>
                  </a:lnTo>
                  <a:lnTo>
                    <a:pt x="219" y="15"/>
                  </a:lnTo>
                  <a:lnTo>
                    <a:pt x="221" y="15"/>
                  </a:lnTo>
                  <a:lnTo>
                    <a:pt x="223" y="16"/>
                  </a:lnTo>
                  <a:lnTo>
                    <a:pt x="224" y="16"/>
                  </a:lnTo>
                  <a:lnTo>
                    <a:pt x="226" y="17"/>
                  </a:lnTo>
                  <a:lnTo>
                    <a:pt x="228" y="18"/>
                  </a:lnTo>
                  <a:lnTo>
                    <a:pt x="230" y="18"/>
                  </a:lnTo>
                  <a:lnTo>
                    <a:pt x="232" y="19"/>
                  </a:lnTo>
                  <a:lnTo>
                    <a:pt x="233" y="19"/>
                  </a:lnTo>
                  <a:lnTo>
                    <a:pt x="235" y="20"/>
                  </a:lnTo>
                  <a:lnTo>
                    <a:pt x="237" y="20"/>
                  </a:lnTo>
                  <a:lnTo>
                    <a:pt x="238" y="21"/>
                  </a:lnTo>
                  <a:lnTo>
                    <a:pt x="240" y="21"/>
                  </a:lnTo>
                  <a:lnTo>
                    <a:pt x="241" y="21"/>
                  </a:lnTo>
                  <a:lnTo>
                    <a:pt x="243" y="22"/>
                  </a:lnTo>
                  <a:lnTo>
                    <a:pt x="244" y="22"/>
                  </a:lnTo>
                  <a:lnTo>
                    <a:pt x="246" y="23"/>
                  </a:lnTo>
                  <a:lnTo>
                    <a:pt x="247" y="23"/>
                  </a:lnTo>
                  <a:lnTo>
                    <a:pt x="249" y="24"/>
                  </a:lnTo>
                  <a:lnTo>
                    <a:pt x="250" y="24"/>
                  </a:lnTo>
                  <a:lnTo>
                    <a:pt x="251" y="24"/>
                  </a:lnTo>
                  <a:lnTo>
                    <a:pt x="253" y="25"/>
                  </a:lnTo>
                  <a:lnTo>
                    <a:pt x="254" y="25"/>
                  </a:lnTo>
                  <a:lnTo>
                    <a:pt x="255" y="25"/>
                  </a:lnTo>
                  <a:lnTo>
                    <a:pt x="256" y="26"/>
                  </a:lnTo>
                  <a:lnTo>
                    <a:pt x="258" y="26"/>
                  </a:lnTo>
                  <a:lnTo>
                    <a:pt x="259" y="26"/>
                  </a:lnTo>
                  <a:lnTo>
                    <a:pt x="260" y="27"/>
                  </a:lnTo>
                  <a:lnTo>
                    <a:pt x="261" y="27"/>
                  </a:lnTo>
                  <a:lnTo>
                    <a:pt x="262" y="27"/>
                  </a:lnTo>
                  <a:lnTo>
                    <a:pt x="263" y="28"/>
                  </a:lnTo>
                  <a:lnTo>
                    <a:pt x="265" y="28"/>
                  </a:lnTo>
                  <a:lnTo>
                    <a:pt x="266" y="28"/>
                  </a:lnTo>
                  <a:lnTo>
                    <a:pt x="267" y="29"/>
                  </a:lnTo>
                  <a:lnTo>
                    <a:pt x="268" y="29"/>
                  </a:lnTo>
                  <a:lnTo>
                    <a:pt x="269" y="29"/>
                  </a:lnTo>
                  <a:lnTo>
                    <a:pt x="270" y="30"/>
                  </a:lnTo>
                  <a:lnTo>
                    <a:pt x="271" y="30"/>
                  </a:lnTo>
                  <a:lnTo>
                    <a:pt x="272" y="30"/>
                  </a:lnTo>
                  <a:lnTo>
                    <a:pt x="273" y="30"/>
                  </a:lnTo>
                  <a:lnTo>
                    <a:pt x="274" y="31"/>
                  </a:lnTo>
                  <a:lnTo>
                    <a:pt x="275" y="31"/>
                  </a:lnTo>
                  <a:lnTo>
                    <a:pt x="276" y="31"/>
                  </a:lnTo>
                  <a:lnTo>
                    <a:pt x="277" y="32"/>
                  </a:lnTo>
                  <a:lnTo>
                    <a:pt x="278" y="32"/>
                  </a:lnTo>
                  <a:lnTo>
                    <a:pt x="279" y="32"/>
                  </a:lnTo>
                  <a:lnTo>
                    <a:pt x="280" y="33"/>
                  </a:lnTo>
                  <a:lnTo>
                    <a:pt x="281" y="33"/>
                  </a:lnTo>
                  <a:lnTo>
                    <a:pt x="282" y="33"/>
                  </a:lnTo>
                  <a:lnTo>
                    <a:pt x="282" y="33"/>
                  </a:lnTo>
                  <a:lnTo>
                    <a:pt x="283" y="34"/>
                  </a:lnTo>
                  <a:lnTo>
                    <a:pt x="284" y="34"/>
                  </a:lnTo>
                  <a:lnTo>
                    <a:pt x="285" y="34"/>
                  </a:lnTo>
                  <a:lnTo>
                    <a:pt x="286" y="35"/>
                  </a:lnTo>
                  <a:lnTo>
                    <a:pt x="287" y="35"/>
                  </a:lnTo>
                  <a:lnTo>
                    <a:pt x="288" y="35"/>
                  </a:lnTo>
                  <a:lnTo>
                    <a:pt x="288" y="36"/>
                  </a:lnTo>
                  <a:lnTo>
                    <a:pt x="289" y="36"/>
                  </a:lnTo>
                  <a:lnTo>
                    <a:pt x="290" y="36"/>
                  </a:lnTo>
                  <a:lnTo>
                    <a:pt x="291" y="36"/>
                  </a:lnTo>
                  <a:lnTo>
                    <a:pt x="292" y="37"/>
                  </a:lnTo>
                  <a:lnTo>
                    <a:pt x="292" y="37"/>
                  </a:lnTo>
                  <a:lnTo>
                    <a:pt x="295" y="38"/>
                  </a:lnTo>
                  <a:lnTo>
                    <a:pt x="297" y="39"/>
                  </a:lnTo>
                  <a:lnTo>
                    <a:pt x="300" y="40"/>
                  </a:lnTo>
                  <a:lnTo>
                    <a:pt x="302" y="41"/>
                  </a:lnTo>
                  <a:lnTo>
                    <a:pt x="304" y="42"/>
                  </a:lnTo>
                  <a:lnTo>
                    <a:pt x="307" y="42"/>
                  </a:lnTo>
                  <a:lnTo>
                    <a:pt x="309" y="43"/>
                  </a:lnTo>
                  <a:lnTo>
                    <a:pt x="311" y="44"/>
                  </a:lnTo>
                  <a:lnTo>
                    <a:pt x="313" y="45"/>
                  </a:lnTo>
                  <a:lnTo>
                    <a:pt x="315" y="46"/>
                  </a:lnTo>
                  <a:lnTo>
                    <a:pt x="317" y="47"/>
                  </a:lnTo>
                  <a:lnTo>
                    <a:pt x="319" y="48"/>
                  </a:lnTo>
                  <a:lnTo>
                    <a:pt x="321" y="49"/>
                  </a:lnTo>
                  <a:lnTo>
                    <a:pt x="322" y="50"/>
                  </a:lnTo>
                  <a:lnTo>
                    <a:pt x="324" y="51"/>
                  </a:lnTo>
                  <a:lnTo>
                    <a:pt x="326" y="52"/>
                  </a:lnTo>
                  <a:lnTo>
                    <a:pt x="328" y="53"/>
                  </a:lnTo>
                  <a:lnTo>
                    <a:pt x="329" y="54"/>
                  </a:lnTo>
                  <a:lnTo>
                    <a:pt x="331" y="55"/>
                  </a:lnTo>
                  <a:lnTo>
                    <a:pt x="333" y="55"/>
                  </a:lnTo>
                  <a:lnTo>
                    <a:pt x="334" y="56"/>
                  </a:lnTo>
                  <a:lnTo>
                    <a:pt x="336" y="57"/>
                  </a:lnTo>
                  <a:lnTo>
                    <a:pt x="337" y="58"/>
                  </a:lnTo>
                  <a:lnTo>
                    <a:pt x="339" y="59"/>
                  </a:lnTo>
                  <a:lnTo>
                    <a:pt x="340" y="61"/>
                  </a:lnTo>
                  <a:lnTo>
                    <a:pt x="341" y="62"/>
                  </a:lnTo>
                  <a:lnTo>
                    <a:pt x="343" y="63"/>
                  </a:lnTo>
                  <a:lnTo>
                    <a:pt x="344" y="64"/>
                  </a:lnTo>
                  <a:lnTo>
                    <a:pt x="345" y="65"/>
                  </a:lnTo>
                  <a:lnTo>
                    <a:pt x="347" y="66"/>
                  </a:lnTo>
                  <a:lnTo>
                    <a:pt x="348" y="67"/>
                  </a:lnTo>
                  <a:lnTo>
                    <a:pt x="349" y="68"/>
                  </a:lnTo>
                  <a:lnTo>
                    <a:pt x="351" y="69"/>
                  </a:lnTo>
                  <a:lnTo>
                    <a:pt x="352" y="70"/>
                  </a:lnTo>
                  <a:lnTo>
                    <a:pt x="353" y="71"/>
                  </a:lnTo>
                  <a:lnTo>
                    <a:pt x="354" y="73"/>
                  </a:lnTo>
                  <a:lnTo>
                    <a:pt x="355" y="74"/>
                  </a:lnTo>
                  <a:lnTo>
                    <a:pt x="357" y="75"/>
                  </a:lnTo>
                  <a:lnTo>
                    <a:pt x="358" y="76"/>
                  </a:lnTo>
                  <a:lnTo>
                    <a:pt x="359" y="78"/>
                  </a:lnTo>
                  <a:lnTo>
                    <a:pt x="360" y="79"/>
                  </a:lnTo>
                  <a:lnTo>
                    <a:pt x="361" y="80"/>
                  </a:lnTo>
                  <a:lnTo>
                    <a:pt x="362" y="81"/>
                  </a:lnTo>
                  <a:lnTo>
                    <a:pt x="363" y="83"/>
                  </a:lnTo>
                  <a:lnTo>
                    <a:pt x="364" y="84"/>
                  </a:lnTo>
                  <a:lnTo>
                    <a:pt x="365" y="86"/>
                  </a:lnTo>
                  <a:lnTo>
                    <a:pt x="366" y="87"/>
                  </a:lnTo>
                  <a:lnTo>
                    <a:pt x="367" y="88"/>
                  </a:lnTo>
                  <a:lnTo>
                    <a:pt x="368" y="90"/>
                  </a:lnTo>
                  <a:lnTo>
                    <a:pt x="369" y="91"/>
                  </a:lnTo>
                  <a:lnTo>
                    <a:pt x="370" y="93"/>
                  </a:lnTo>
                  <a:lnTo>
                    <a:pt x="371" y="94"/>
                  </a:lnTo>
                  <a:lnTo>
                    <a:pt x="372" y="96"/>
                  </a:lnTo>
                  <a:lnTo>
                    <a:pt x="373" y="98"/>
                  </a:lnTo>
                  <a:lnTo>
                    <a:pt x="374" y="99"/>
                  </a:lnTo>
                  <a:lnTo>
                    <a:pt x="375" y="101"/>
                  </a:lnTo>
                  <a:lnTo>
                    <a:pt x="376" y="102"/>
                  </a:lnTo>
                  <a:lnTo>
                    <a:pt x="377" y="104"/>
                  </a:lnTo>
                  <a:lnTo>
                    <a:pt x="378" y="106"/>
                  </a:lnTo>
                  <a:lnTo>
                    <a:pt x="378" y="108"/>
                  </a:lnTo>
                  <a:lnTo>
                    <a:pt x="379" y="109"/>
                  </a:lnTo>
                  <a:lnTo>
                    <a:pt x="380" y="111"/>
                  </a:lnTo>
                  <a:lnTo>
                    <a:pt x="381" y="113"/>
                  </a:lnTo>
                  <a:lnTo>
                    <a:pt x="382" y="115"/>
                  </a:lnTo>
                  <a:lnTo>
                    <a:pt x="383" y="117"/>
                  </a:lnTo>
                  <a:lnTo>
                    <a:pt x="383" y="119"/>
                  </a:lnTo>
                  <a:lnTo>
                    <a:pt x="383" y="119"/>
                  </a:lnTo>
                  <a:lnTo>
                    <a:pt x="385" y="124"/>
                  </a:lnTo>
                  <a:lnTo>
                    <a:pt x="387" y="129"/>
                  </a:lnTo>
                  <a:lnTo>
                    <a:pt x="389" y="135"/>
                  </a:lnTo>
                  <a:lnTo>
                    <a:pt x="391" y="141"/>
                  </a:lnTo>
                  <a:lnTo>
                    <a:pt x="393" y="147"/>
                  </a:lnTo>
                  <a:lnTo>
                    <a:pt x="395" y="154"/>
                  </a:lnTo>
                  <a:lnTo>
                    <a:pt x="396" y="160"/>
                  </a:lnTo>
                  <a:lnTo>
                    <a:pt x="398" y="166"/>
                  </a:lnTo>
                  <a:lnTo>
                    <a:pt x="400" y="172"/>
                  </a:lnTo>
                  <a:lnTo>
                    <a:pt x="401" y="178"/>
                  </a:lnTo>
                  <a:lnTo>
                    <a:pt x="403" y="182"/>
                  </a:lnTo>
                  <a:lnTo>
                    <a:pt x="405" y="184"/>
                  </a:lnTo>
                  <a:lnTo>
                    <a:pt x="406" y="184"/>
                  </a:lnTo>
                  <a:lnTo>
                    <a:pt x="408" y="183"/>
                  </a:lnTo>
                  <a:lnTo>
                    <a:pt x="409" y="181"/>
                  </a:lnTo>
                  <a:lnTo>
                    <a:pt x="411" y="179"/>
                  </a:lnTo>
                  <a:lnTo>
                    <a:pt x="412" y="177"/>
                  </a:lnTo>
                  <a:lnTo>
                    <a:pt x="413" y="174"/>
                  </a:lnTo>
                  <a:lnTo>
                    <a:pt x="415" y="172"/>
                  </a:lnTo>
                  <a:lnTo>
                    <a:pt x="416" y="170"/>
                  </a:lnTo>
                  <a:lnTo>
                    <a:pt x="417" y="168"/>
                  </a:lnTo>
                  <a:lnTo>
                    <a:pt x="419" y="167"/>
                  </a:lnTo>
                  <a:lnTo>
                    <a:pt x="420" y="165"/>
                  </a:lnTo>
                  <a:lnTo>
                    <a:pt x="421" y="164"/>
                  </a:lnTo>
                  <a:lnTo>
                    <a:pt x="422" y="164"/>
                  </a:lnTo>
                  <a:lnTo>
                    <a:pt x="424" y="164"/>
                  </a:lnTo>
                  <a:lnTo>
                    <a:pt x="425" y="163"/>
                  </a:lnTo>
                  <a:lnTo>
                    <a:pt x="426" y="164"/>
                  </a:lnTo>
                  <a:lnTo>
                    <a:pt x="427" y="164"/>
                  </a:lnTo>
                  <a:lnTo>
                    <a:pt x="428" y="164"/>
                  </a:lnTo>
                  <a:lnTo>
                    <a:pt x="429" y="165"/>
                  </a:lnTo>
                  <a:lnTo>
                    <a:pt x="431" y="166"/>
                  </a:lnTo>
                  <a:lnTo>
                    <a:pt x="432" y="168"/>
                  </a:lnTo>
                  <a:lnTo>
                    <a:pt x="433" y="169"/>
                  </a:lnTo>
                  <a:lnTo>
                    <a:pt x="434" y="170"/>
                  </a:lnTo>
                  <a:lnTo>
                    <a:pt x="435" y="172"/>
                  </a:lnTo>
                  <a:lnTo>
                    <a:pt x="436" y="174"/>
                  </a:lnTo>
                  <a:lnTo>
                    <a:pt x="437" y="176"/>
                  </a:lnTo>
                  <a:lnTo>
                    <a:pt x="438" y="178"/>
                  </a:lnTo>
                  <a:lnTo>
                    <a:pt x="439" y="181"/>
                  </a:lnTo>
                  <a:lnTo>
                    <a:pt x="440" y="183"/>
                  </a:lnTo>
                  <a:lnTo>
                    <a:pt x="441" y="186"/>
                  </a:lnTo>
                  <a:lnTo>
                    <a:pt x="442" y="189"/>
                  </a:lnTo>
                  <a:lnTo>
                    <a:pt x="443" y="192"/>
                  </a:lnTo>
                  <a:lnTo>
                    <a:pt x="444" y="194"/>
                  </a:lnTo>
                  <a:lnTo>
                    <a:pt x="445" y="197"/>
                  </a:lnTo>
                  <a:lnTo>
                    <a:pt x="445" y="200"/>
                  </a:lnTo>
                  <a:lnTo>
                    <a:pt x="446" y="203"/>
                  </a:lnTo>
                  <a:lnTo>
                    <a:pt x="447" y="205"/>
                  </a:lnTo>
                  <a:lnTo>
                    <a:pt x="448" y="208"/>
                  </a:lnTo>
                  <a:lnTo>
                    <a:pt x="449" y="210"/>
                  </a:lnTo>
                  <a:lnTo>
                    <a:pt x="450" y="211"/>
                  </a:lnTo>
                  <a:lnTo>
                    <a:pt x="451" y="213"/>
                  </a:lnTo>
                  <a:lnTo>
                    <a:pt x="452" y="214"/>
                  </a:lnTo>
                  <a:lnTo>
                    <a:pt x="452" y="214"/>
                  </a:lnTo>
                  <a:lnTo>
                    <a:pt x="453" y="214"/>
                  </a:lnTo>
                  <a:lnTo>
                    <a:pt x="454" y="214"/>
                  </a:lnTo>
                  <a:lnTo>
                    <a:pt x="455" y="214"/>
                  </a:lnTo>
                  <a:lnTo>
                    <a:pt x="456" y="214"/>
                  </a:lnTo>
                  <a:lnTo>
                    <a:pt x="456" y="213"/>
                  </a:lnTo>
                  <a:lnTo>
                    <a:pt x="457" y="213"/>
                  </a:lnTo>
                  <a:lnTo>
                    <a:pt x="458" y="212"/>
                  </a:lnTo>
                  <a:lnTo>
                    <a:pt x="459" y="212"/>
                  </a:lnTo>
                  <a:lnTo>
                    <a:pt x="460" y="211"/>
                  </a:lnTo>
                  <a:lnTo>
                    <a:pt x="460" y="211"/>
                  </a:lnTo>
                  <a:lnTo>
                    <a:pt x="461" y="211"/>
                  </a:lnTo>
                  <a:lnTo>
                    <a:pt x="462" y="210"/>
                  </a:lnTo>
                  <a:lnTo>
                    <a:pt x="462" y="210"/>
                  </a:lnTo>
                  <a:lnTo>
                    <a:pt x="463" y="210"/>
                  </a:lnTo>
                  <a:lnTo>
                    <a:pt x="464" y="211"/>
                  </a:lnTo>
                  <a:lnTo>
                    <a:pt x="465" y="211"/>
                  </a:lnTo>
                  <a:lnTo>
                    <a:pt x="465" y="211"/>
                  </a:lnTo>
                  <a:lnTo>
                    <a:pt x="466" y="212"/>
                  </a:lnTo>
                  <a:lnTo>
                    <a:pt x="467" y="212"/>
                  </a:lnTo>
                  <a:lnTo>
                    <a:pt x="467" y="213"/>
                  </a:lnTo>
                  <a:lnTo>
                    <a:pt x="468" y="214"/>
                  </a:lnTo>
                  <a:lnTo>
                    <a:pt x="469" y="215"/>
                  </a:lnTo>
                  <a:lnTo>
                    <a:pt x="469" y="216"/>
                  </a:lnTo>
                  <a:lnTo>
                    <a:pt x="470" y="217"/>
                  </a:lnTo>
                  <a:lnTo>
                    <a:pt x="471" y="218"/>
                  </a:lnTo>
                  <a:lnTo>
                    <a:pt x="471" y="219"/>
                  </a:lnTo>
                  <a:lnTo>
                    <a:pt x="472" y="220"/>
                  </a:lnTo>
                  <a:lnTo>
                    <a:pt x="473" y="221"/>
                  </a:lnTo>
                  <a:lnTo>
                    <a:pt x="473" y="223"/>
                  </a:lnTo>
                  <a:lnTo>
                    <a:pt x="474" y="224"/>
                  </a:lnTo>
                  <a:lnTo>
                    <a:pt x="474" y="226"/>
                  </a:lnTo>
                  <a:lnTo>
                    <a:pt x="475" y="227"/>
                  </a:lnTo>
                  <a:lnTo>
                    <a:pt x="476" y="228"/>
                  </a:lnTo>
                  <a:lnTo>
                    <a:pt x="476" y="229"/>
                  </a:lnTo>
                  <a:lnTo>
                    <a:pt x="477" y="231"/>
                  </a:lnTo>
                  <a:lnTo>
                    <a:pt x="478" y="232"/>
                  </a:lnTo>
                  <a:lnTo>
                    <a:pt x="478" y="233"/>
                  </a:lnTo>
                  <a:lnTo>
                    <a:pt x="479" y="234"/>
                  </a:lnTo>
                  <a:lnTo>
                    <a:pt x="479" y="235"/>
                  </a:lnTo>
                  <a:lnTo>
                    <a:pt x="480" y="236"/>
                  </a:lnTo>
                  <a:lnTo>
                    <a:pt x="480" y="236"/>
                  </a:lnTo>
                  <a:lnTo>
                    <a:pt x="481" y="237"/>
                  </a:lnTo>
                  <a:lnTo>
                    <a:pt x="482" y="238"/>
                  </a:lnTo>
                  <a:lnTo>
                    <a:pt x="482" y="238"/>
                  </a:lnTo>
                  <a:lnTo>
                    <a:pt x="483" y="238"/>
                  </a:lnTo>
                  <a:lnTo>
                    <a:pt x="483" y="239"/>
                  </a:lnTo>
                  <a:lnTo>
                    <a:pt x="484" y="239"/>
                  </a:lnTo>
                  <a:lnTo>
                    <a:pt x="484" y="239"/>
                  </a:lnTo>
                  <a:lnTo>
                    <a:pt x="485" y="239"/>
                  </a:lnTo>
                  <a:lnTo>
                    <a:pt x="486" y="239"/>
                  </a:lnTo>
                  <a:lnTo>
                    <a:pt x="486" y="240"/>
                  </a:lnTo>
                  <a:lnTo>
                    <a:pt x="487" y="240"/>
                  </a:lnTo>
                  <a:lnTo>
                    <a:pt x="487" y="240"/>
                  </a:lnTo>
                  <a:lnTo>
                    <a:pt x="488" y="240"/>
                  </a:lnTo>
                  <a:lnTo>
                    <a:pt x="488" y="240"/>
                  </a:lnTo>
                  <a:lnTo>
                    <a:pt x="489" y="241"/>
                  </a:lnTo>
                  <a:lnTo>
                    <a:pt x="489" y="241"/>
                  </a:lnTo>
                  <a:lnTo>
                    <a:pt x="490" y="242"/>
                  </a:lnTo>
                  <a:lnTo>
                    <a:pt x="490" y="242"/>
                  </a:lnTo>
                  <a:lnTo>
                    <a:pt x="491" y="242"/>
                  </a:lnTo>
                  <a:lnTo>
                    <a:pt x="491" y="243"/>
                  </a:lnTo>
                  <a:lnTo>
                    <a:pt x="492" y="243"/>
                  </a:lnTo>
                  <a:lnTo>
                    <a:pt x="492" y="244"/>
                  </a:lnTo>
                  <a:lnTo>
                    <a:pt x="493" y="244"/>
                  </a:lnTo>
                  <a:lnTo>
                    <a:pt x="493" y="245"/>
                  </a:lnTo>
                  <a:lnTo>
                    <a:pt x="494" y="245"/>
                  </a:lnTo>
                  <a:lnTo>
                    <a:pt x="494" y="246"/>
                  </a:lnTo>
                  <a:lnTo>
                    <a:pt x="495" y="247"/>
                  </a:lnTo>
                  <a:lnTo>
                    <a:pt x="495" y="247"/>
                  </a:lnTo>
                  <a:lnTo>
                    <a:pt x="496" y="248"/>
                  </a:lnTo>
                  <a:lnTo>
                    <a:pt x="496" y="249"/>
                  </a:lnTo>
                  <a:lnTo>
                    <a:pt x="497" y="250"/>
                  </a:lnTo>
                  <a:lnTo>
                    <a:pt x="497" y="250"/>
                  </a:lnTo>
                  <a:lnTo>
                    <a:pt x="498" y="251"/>
                  </a:lnTo>
                  <a:lnTo>
                    <a:pt x="498" y="251"/>
                  </a:lnTo>
                  <a:lnTo>
                    <a:pt x="499" y="252"/>
                  </a:lnTo>
                  <a:lnTo>
                    <a:pt x="499" y="253"/>
                  </a:lnTo>
                  <a:lnTo>
                    <a:pt x="499" y="254"/>
                  </a:lnTo>
                </a:path>
              </a:pathLst>
            </a:custGeom>
            <a:noFill/>
            <a:ln w="22225">
              <a:solidFill>
                <a:srgbClr val="000080"/>
              </a:solidFill>
              <a:prstDash val="solid"/>
              <a:round/>
              <a:headEnd/>
              <a:tailEnd/>
            </a:ln>
          </p:spPr>
          <p:txBody>
            <a:bodyPr>
              <a:prstTxWarp prst="textNoShape">
                <a:avLst/>
              </a:prstTxWarp>
            </a:bodyPr>
            <a:lstStyle/>
            <a:p>
              <a:pPr defTabSz="457082"/>
              <a:endParaRPr lang="en-US">
                <a:solidFill>
                  <a:srgbClr val="000000"/>
                </a:solidFill>
              </a:endParaRPr>
            </a:p>
          </p:txBody>
        </p:sp>
        <p:sp>
          <p:nvSpPr>
            <p:cNvPr id="10248" name="Line 8"/>
            <p:cNvSpPr>
              <a:spLocks noChangeShapeType="1"/>
            </p:cNvSpPr>
            <p:nvPr/>
          </p:nvSpPr>
          <p:spPr bwMode="auto">
            <a:xfrm>
              <a:off x="3787" y="2291"/>
              <a:ext cx="409" cy="590"/>
            </a:xfrm>
            <a:prstGeom prst="line">
              <a:avLst/>
            </a:prstGeom>
            <a:noFill/>
            <a:ln w="19050" cap="rnd">
              <a:solidFill>
                <a:schemeClr val="bg2"/>
              </a:solidFill>
              <a:round/>
              <a:headEnd/>
              <a:tailEnd/>
            </a:ln>
          </p:spPr>
          <p:txBody>
            <a:bodyPr>
              <a:prstTxWarp prst="textNoShape">
                <a:avLst/>
              </a:prstTxWarp>
            </a:bodyPr>
            <a:lstStyle/>
            <a:p>
              <a:pPr defTabSz="457082"/>
              <a:endParaRPr lang="en-US">
                <a:solidFill>
                  <a:srgbClr val="000000"/>
                </a:solidFill>
              </a:endParaRPr>
            </a:p>
          </p:txBody>
        </p:sp>
        <p:sp>
          <p:nvSpPr>
            <p:cNvPr id="10249" name="Line 9"/>
            <p:cNvSpPr>
              <a:spLocks noChangeShapeType="1"/>
            </p:cNvSpPr>
            <p:nvPr/>
          </p:nvSpPr>
          <p:spPr bwMode="auto">
            <a:xfrm>
              <a:off x="2596" y="1319"/>
              <a:ext cx="629" cy="187"/>
            </a:xfrm>
            <a:prstGeom prst="line">
              <a:avLst/>
            </a:prstGeom>
            <a:noFill/>
            <a:ln w="19050" cap="rnd">
              <a:solidFill>
                <a:schemeClr val="bg2"/>
              </a:solidFill>
              <a:round/>
              <a:headEnd/>
              <a:tailEnd/>
            </a:ln>
          </p:spPr>
          <p:txBody>
            <a:bodyPr>
              <a:prstTxWarp prst="textNoShape">
                <a:avLst/>
              </a:prstTxWarp>
            </a:bodyPr>
            <a:lstStyle/>
            <a:p>
              <a:pPr defTabSz="457082"/>
              <a:endParaRPr lang="en-US">
                <a:solidFill>
                  <a:srgbClr val="000000"/>
                </a:solidFill>
              </a:endParaRPr>
            </a:p>
          </p:txBody>
        </p:sp>
        <p:sp>
          <p:nvSpPr>
            <p:cNvPr id="10250" name="Line 10"/>
            <p:cNvSpPr>
              <a:spLocks noChangeShapeType="1"/>
            </p:cNvSpPr>
            <p:nvPr/>
          </p:nvSpPr>
          <p:spPr bwMode="auto">
            <a:xfrm>
              <a:off x="1474" y="1112"/>
              <a:ext cx="0" cy="2087"/>
            </a:xfrm>
            <a:prstGeom prst="line">
              <a:avLst/>
            </a:prstGeom>
            <a:noFill/>
            <a:ln w="25400">
              <a:solidFill>
                <a:schemeClr val="tx1"/>
              </a:solidFill>
              <a:round/>
              <a:headEnd type="arrow" w="med" len="med"/>
              <a:tailEnd/>
            </a:ln>
            <a:effectLst/>
          </p:spPr>
          <p:txBody>
            <a:bodyPr>
              <a:prstTxWarp prst="textNoShape">
                <a:avLst/>
              </a:prstTxWarp>
            </a:bodyPr>
            <a:lstStyle/>
            <a:p>
              <a:pPr defTabSz="457082"/>
              <a:endParaRPr lang="en-US">
                <a:solidFill>
                  <a:srgbClr val="000000"/>
                </a:solidFill>
              </a:endParaRPr>
            </a:p>
          </p:txBody>
        </p:sp>
        <p:sp>
          <p:nvSpPr>
            <p:cNvPr id="10251" name="Line 11"/>
            <p:cNvSpPr>
              <a:spLocks noChangeShapeType="1"/>
            </p:cNvSpPr>
            <p:nvPr/>
          </p:nvSpPr>
          <p:spPr bwMode="auto">
            <a:xfrm>
              <a:off x="1473" y="3198"/>
              <a:ext cx="2677" cy="0"/>
            </a:xfrm>
            <a:prstGeom prst="line">
              <a:avLst/>
            </a:prstGeom>
            <a:noFill/>
            <a:ln w="25400">
              <a:solidFill>
                <a:schemeClr val="tx1"/>
              </a:solidFill>
              <a:round/>
              <a:headEnd/>
              <a:tailEnd type="arrow" w="med" len="med"/>
            </a:ln>
            <a:effectLst/>
          </p:spPr>
          <p:txBody>
            <a:bodyPr>
              <a:prstTxWarp prst="textNoShape">
                <a:avLst/>
              </a:prstTxWarp>
            </a:bodyPr>
            <a:lstStyle/>
            <a:p>
              <a:pPr defTabSz="457082"/>
              <a:endParaRPr lang="en-US">
                <a:solidFill>
                  <a:srgbClr val="000000"/>
                </a:solidFill>
              </a:endParaRPr>
            </a:p>
          </p:txBody>
        </p:sp>
        <p:sp>
          <p:nvSpPr>
            <p:cNvPr id="10252" name="Text Box 12"/>
            <p:cNvSpPr txBox="1">
              <a:spLocks noChangeArrowheads="1"/>
            </p:cNvSpPr>
            <p:nvPr/>
          </p:nvSpPr>
          <p:spPr bwMode="auto">
            <a:xfrm>
              <a:off x="3832" y="3244"/>
              <a:ext cx="520" cy="233"/>
            </a:xfrm>
            <a:prstGeom prst="rect">
              <a:avLst/>
            </a:prstGeom>
            <a:noFill/>
            <a:ln w="9525">
              <a:noFill/>
              <a:miter lim="800000"/>
              <a:headEnd/>
              <a:tailEnd/>
            </a:ln>
            <a:effectLst/>
          </p:spPr>
          <p:txBody>
            <a:bodyPr wrap="none">
              <a:prstTxWarp prst="textNoShape">
                <a:avLst/>
              </a:prstTxWarp>
              <a:spAutoFit/>
            </a:bodyPr>
            <a:lstStyle/>
            <a:p>
              <a:pPr defTabSz="457082"/>
              <a:r>
                <a:rPr lang="fr-FR" b="1">
                  <a:solidFill>
                    <a:srgbClr val="000000"/>
                  </a:solidFill>
                  <a:latin typeface="Arial" pitchFamily="-105" charset="0"/>
                </a:rPr>
                <a:t>log(q)</a:t>
              </a:r>
            </a:p>
          </p:txBody>
        </p:sp>
        <p:sp>
          <p:nvSpPr>
            <p:cNvPr id="10253" name="Text Box 13"/>
            <p:cNvSpPr txBox="1">
              <a:spLocks noChangeArrowheads="1"/>
            </p:cNvSpPr>
            <p:nvPr/>
          </p:nvSpPr>
          <p:spPr bwMode="auto">
            <a:xfrm>
              <a:off x="1202" y="840"/>
              <a:ext cx="472" cy="233"/>
            </a:xfrm>
            <a:prstGeom prst="rect">
              <a:avLst/>
            </a:prstGeom>
            <a:noFill/>
            <a:ln w="9525">
              <a:noFill/>
              <a:miter lim="800000"/>
              <a:headEnd/>
              <a:tailEnd/>
            </a:ln>
            <a:effectLst/>
          </p:spPr>
          <p:txBody>
            <a:bodyPr wrap="none">
              <a:prstTxWarp prst="textNoShape">
                <a:avLst/>
              </a:prstTxWarp>
              <a:spAutoFit/>
            </a:bodyPr>
            <a:lstStyle/>
            <a:p>
              <a:pPr defTabSz="457082"/>
              <a:r>
                <a:rPr lang="fr-FR" b="1">
                  <a:solidFill>
                    <a:srgbClr val="000000"/>
                  </a:solidFill>
                  <a:latin typeface="Arial" pitchFamily="-105" charset="0"/>
                </a:rPr>
                <a:t>log(I)</a:t>
              </a:r>
            </a:p>
          </p:txBody>
        </p:sp>
        <p:sp>
          <p:nvSpPr>
            <p:cNvPr id="10254" name="Line 14"/>
            <p:cNvSpPr>
              <a:spLocks noChangeShapeType="1"/>
            </p:cNvSpPr>
            <p:nvPr/>
          </p:nvSpPr>
          <p:spPr bwMode="auto">
            <a:xfrm>
              <a:off x="2290" y="1021"/>
              <a:ext cx="0" cy="771"/>
            </a:xfrm>
            <a:prstGeom prst="line">
              <a:avLst/>
            </a:prstGeom>
            <a:noFill/>
            <a:ln w="15875">
              <a:solidFill>
                <a:srgbClr val="808080"/>
              </a:solidFill>
              <a:prstDash val="dash"/>
              <a:round/>
              <a:headEnd/>
              <a:tailEnd/>
            </a:ln>
            <a:effectLst/>
          </p:spPr>
          <p:txBody>
            <a:bodyPr>
              <a:prstTxWarp prst="textNoShape">
                <a:avLst/>
              </a:prstTxWarp>
            </a:bodyPr>
            <a:lstStyle/>
            <a:p>
              <a:pPr defTabSz="457082"/>
              <a:endParaRPr lang="en-US">
                <a:solidFill>
                  <a:srgbClr val="000000"/>
                </a:solidFill>
              </a:endParaRPr>
            </a:p>
          </p:txBody>
        </p:sp>
        <p:sp>
          <p:nvSpPr>
            <p:cNvPr id="10255" name="Text Box 15"/>
            <p:cNvSpPr txBox="1">
              <a:spLocks noChangeArrowheads="1"/>
            </p:cNvSpPr>
            <p:nvPr/>
          </p:nvSpPr>
          <p:spPr bwMode="auto">
            <a:xfrm>
              <a:off x="181" y="1185"/>
              <a:ext cx="1196" cy="577"/>
            </a:xfrm>
            <a:prstGeom prst="rect">
              <a:avLst/>
            </a:prstGeom>
            <a:noFill/>
            <a:ln w="9525">
              <a:noFill/>
              <a:miter lim="800000"/>
              <a:headEnd/>
              <a:tailEnd/>
            </a:ln>
            <a:effectLst/>
          </p:spPr>
          <p:txBody>
            <a:bodyPr wrap="none">
              <a:prstTxWarp prst="textNoShape">
                <a:avLst/>
              </a:prstTxWarp>
              <a:spAutoFit/>
            </a:bodyPr>
            <a:lstStyle/>
            <a:p>
              <a:pPr defTabSz="457082"/>
              <a:r>
                <a:rPr lang="fr-FR" b="1">
                  <a:solidFill>
                    <a:srgbClr val="000000"/>
                  </a:solidFill>
                  <a:latin typeface="Arial" pitchFamily="-105" charset="0"/>
                </a:rPr>
                <a:t>Molecular mass</a:t>
              </a:r>
            </a:p>
            <a:p>
              <a:pPr defTabSz="457082"/>
              <a:r>
                <a:rPr lang="fr-FR" b="1">
                  <a:solidFill>
                    <a:srgbClr val="000000"/>
                  </a:solidFill>
                  <a:latin typeface="Arial" pitchFamily="-105" charset="0"/>
                </a:rPr>
                <a:t>Concentration</a:t>
              </a:r>
            </a:p>
            <a:p>
              <a:pPr defTabSz="457082"/>
              <a:r>
                <a:rPr lang="fr-FR" b="1">
                  <a:solidFill>
                    <a:srgbClr val="000000"/>
                  </a:solidFill>
                  <a:latin typeface="Symbol" pitchFamily="-105" charset="2"/>
                </a:rPr>
                <a:t>Dr</a:t>
              </a:r>
              <a:r>
                <a:rPr lang="fr-FR" b="1" baseline="30000">
                  <a:solidFill>
                    <a:srgbClr val="000000"/>
                  </a:solidFill>
                  <a:latin typeface="Symbol" pitchFamily="-105" charset="2"/>
                </a:rPr>
                <a:t>2</a:t>
              </a:r>
            </a:p>
          </p:txBody>
        </p:sp>
        <p:sp>
          <p:nvSpPr>
            <p:cNvPr id="10256" name="Text Box 16"/>
            <p:cNvSpPr txBox="1">
              <a:spLocks noChangeArrowheads="1"/>
            </p:cNvSpPr>
            <p:nvPr/>
          </p:nvSpPr>
          <p:spPr bwMode="auto">
            <a:xfrm>
              <a:off x="2925" y="1096"/>
              <a:ext cx="317" cy="252"/>
            </a:xfrm>
            <a:prstGeom prst="rect">
              <a:avLst/>
            </a:prstGeom>
            <a:noFill/>
            <a:ln w="9525">
              <a:noFill/>
              <a:miter lim="800000"/>
              <a:headEnd/>
              <a:tailEnd/>
            </a:ln>
            <a:effectLst/>
          </p:spPr>
          <p:txBody>
            <a:bodyPr wrap="none">
              <a:prstTxWarp prst="textNoShape">
                <a:avLst/>
              </a:prstTxWarp>
              <a:spAutoFit/>
            </a:bodyPr>
            <a:lstStyle/>
            <a:p>
              <a:pPr defTabSz="457082"/>
              <a:r>
                <a:rPr lang="fr-FR" sz="2000" b="1" dirty="0" err="1">
                  <a:solidFill>
                    <a:srgbClr val="000000"/>
                  </a:solidFill>
                  <a:latin typeface="Arial" pitchFamily="-105" charset="0"/>
                </a:rPr>
                <a:t>q</a:t>
              </a:r>
              <a:r>
                <a:rPr lang="fr-FR" sz="2000" b="1" baseline="30000" dirty="0" err="1">
                  <a:solidFill>
                    <a:srgbClr val="000000"/>
                  </a:solidFill>
                  <a:latin typeface="Arial" pitchFamily="-105" charset="0"/>
                </a:rPr>
                <a:t>-n</a:t>
              </a:r>
              <a:endParaRPr lang="fr-FR" sz="2000" b="1" baseline="30000" dirty="0">
                <a:solidFill>
                  <a:srgbClr val="000000"/>
                </a:solidFill>
                <a:latin typeface="Arial" pitchFamily="-105" charset="0"/>
              </a:endParaRPr>
            </a:p>
          </p:txBody>
        </p:sp>
        <p:sp>
          <p:nvSpPr>
            <p:cNvPr id="10257" name="Text Box 17"/>
            <p:cNvSpPr txBox="1">
              <a:spLocks noChangeArrowheads="1"/>
            </p:cNvSpPr>
            <p:nvPr/>
          </p:nvSpPr>
          <p:spPr bwMode="auto">
            <a:xfrm>
              <a:off x="3288" y="1021"/>
              <a:ext cx="1200" cy="404"/>
            </a:xfrm>
            <a:prstGeom prst="rect">
              <a:avLst/>
            </a:prstGeom>
            <a:noFill/>
            <a:ln w="9525">
              <a:noFill/>
              <a:miter lim="800000"/>
              <a:headEnd/>
              <a:tailEnd/>
            </a:ln>
            <a:effectLst/>
          </p:spPr>
          <p:txBody>
            <a:bodyPr wrap="none">
              <a:prstTxWarp prst="textNoShape">
                <a:avLst/>
              </a:prstTxWarp>
              <a:spAutoFit/>
            </a:bodyPr>
            <a:lstStyle/>
            <a:p>
              <a:pPr defTabSz="457082"/>
              <a:r>
                <a:rPr lang="fr-FR" dirty="0">
                  <a:solidFill>
                    <a:srgbClr val="000000"/>
                  </a:solidFill>
                  <a:latin typeface="Arial" pitchFamily="-105" charset="0"/>
                </a:rPr>
                <a:t>n=1: </a:t>
              </a:r>
              <a:r>
                <a:rPr lang="fr-FR" dirty="0" err="1">
                  <a:solidFill>
                    <a:srgbClr val="000000"/>
                  </a:solidFill>
                  <a:latin typeface="Arial" pitchFamily="-105" charset="0"/>
                </a:rPr>
                <a:t>cylinder</a:t>
              </a:r>
              <a:r>
                <a:rPr lang="fr-FR" dirty="0">
                  <a:solidFill>
                    <a:srgbClr val="000000"/>
                  </a:solidFill>
                  <a:latin typeface="Arial" pitchFamily="-105" charset="0"/>
                </a:rPr>
                <a:t>, 1D</a:t>
              </a:r>
            </a:p>
            <a:p>
              <a:pPr defTabSz="457082"/>
              <a:r>
                <a:rPr lang="fr-FR" dirty="0">
                  <a:solidFill>
                    <a:srgbClr val="000000"/>
                  </a:solidFill>
                  <a:latin typeface="Arial" pitchFamily="-105" charset="0"/>
                </a:rPr>
                <a:t>n=2: </a:t>
              </a:r>
              <a:r>
                <a:rPr lang="fr-FR" dirty="0" err="1">
                  <a:solidFill>
                    <a:srgbClr val="000000"/>
                  </a:solidFill>
                  <a:latin typeface="Arial" pitchFamily="-105" charset="0"/>
                </a:rPr>
                <a:t>disk</a:t>
              </a:r>
              <a:r>
                <a:rPr lang="fr-FR" dirty="0">
                  <a:solidFill>
                    <a:srgbClr val="000000"/>
                  </a:solidFill>
                  <a:latin typeface="Arial" pitchFamily="-105" charset="0"/>
                </a:rPr>
                <a:t>, 2D</a:t>
              </a:r>
            </a:p>
          </p:txBody>
        </p:sp>
        <p:sp>
          <p:nvSpPr>
            <p:cNvPr id="10258" name="Text Box 18"/>
            <p:cNvSpPr txBox="1">
              <a:spLocks noChangeArrowheads="1"/>
            </p:cNvSpPr>
            <p:nvPr/>
          </p:nvSpPr>
          <p:spPr bwMode="auto">
            <a:xfrm>
              <a:off x="3968" y="2246"/>
              <a:ext cx="716" cy="404"/>
            </a:xfrm>
            <a:prstGeom prst="rect">
              <a:avLst/>
            </a:prstGeom>
            <a:noFill/>
            <a:ln w="9525">
              <a:noFill/>
              <a:miter lim="800000"/>
              <a:headEnd/>
              <a:tailEnd/>
            </a:ln>
            <a:effectLst/>
          </p:spPr>
          <p:txBody>
            <a:bodyPr wrap="none">
              <a:prstTxWarp prst="textNoShape">
                <a:avLst/>
              </a:prstTxWarp>
              <a:spAutoFit/>
            </a:bodyPr>
            <a:lstStyle/>
            <a:p>
              <a:pPr defTabSz="457082"/>
              <a:r>
                <a:rPr lang="fr-FR" b="1">
                  <a:solidFill>
                    <a:srgbClr val="000000"/>
                  </a:solidFill>
                  <a:latin typeface="Arial" pitchFamily="-105" charset="0"/>
                </a:rPr>
                <a:t>Interface</a:t>
              </a:r>
            </a:p>
            <a:p>
              <a:pPr defTabSz="457082"/>
              <a:r>
                <a:rPr lang="fr-FR">
                  <a:solidFill>
                    <a:srgbClr val="000000"/>
                  </a:solidFill>
                  <a:latin typeface="Arial" pitchFamily="-105" charset="0"/>
                </a:rPr>
                <a:t>(q</a:t>
              </a:r>
              <a:r>
                <a:rPr lang="fr-FR" baseline="30000">
                  <a:solidFill>
                    <a:srgbClr val="000000"/>
                  </a:solidFill>
                  <a:latin typeface="Arial" pitchFamily="-105" charset="0"/>
                </a:rPr>
                <a:t>-4</a:t>
              </a:r>
              <a:r>
                <a:rPr lang="fr-FR">
                  <a:solidFill>
                    <a:srgbClr val="000000"/>
                  </a:solidFill>
                  <a:latin typeface="Arial" pitchFamily="-105" charset="0"/>
                </a:rPr>
                <a:t>)</a:t>
              </a:r>
            </a:p>
          </p:txBody>
        </p:sp>
        <p:sp>
          <p:nvSpPr>
            <p:cNvPr id="10259" name="Text Box 19"/>
            <p:cNvSpPr txBox="1">
              <a:spLocks noChangeArrowheads="1"/>
            </p:cNvSpPr>
            <p:nvPr/>
          </p:nvSpPr>
          <p:spPr bwMode="auto">
            <a:xfrm>
              <a:off x="1655" y="1520"/>
              <a:ext cx="1329" cy="582"/>
            </a:xfrm>
            <a:prstGeom prst="rect">
              <a:avLst/>
            </a:prstGeom>
            <a:noFill/>
            <a:ln w="9525">
              <a:noFill/>
              <a:miter lim="800000"/>
              <a:headEnd/>
              <a:tailEnd/>
            </a:ln>
            <a:effectLst/>
          </p:spPr>
          <p:txBody>
            <a:bodyPr wrap="none">
              <a:prstTxWarp prst="textNoShape">
                <a:avLst/>
              </a:prstTxWarp>
              <a:spAutoFit/>
            </a:bodyPr>
            <a:lstStyle/>
            <a:p>
              <a:pPr defTabSz="457082"/>
              <a:r>
                <a:rPr lang="fr-FR" b="1" dirty="0" err="1">
                  <a:solidFill>
                    <a:srgbClr val="000000"/>
                  </a:solidFill>
                  <a:latin typeface="Arial" pitchFamily="-105" charset="0"/>
                </a:rPr>
                <a:t>Guinier</a:t>
              </a:r>
              <a:r>
                <a:rPr lang="fr-FR" b="1" dirty="0">
                  <a:solidFill>
                    <a:srgbClr val="000000"/>
                  </a:solidFill>
                  <a:latin typeface="Arial" pitchFamily="-105" charset="0"/>
                </a:rPr>
                <a:t> </a:t>
              </a:r>
            </a:p>
            <a:p>
              <a:pPr defTabSz="457082"/>
              <a:r>
                <a:rPr lang="fr-FR" b="1" dirty="0">
                  <a:solidFill>
                    <a:srgbClr val="000000"/>
                  </a:solidFill>
                  <a:latin typeface="Arial" pitchFamily="-105" charset="0"/>
                </a:rPr>
                <a:t>range</a:t>
              </a:r>
            </a:p>
            <a:p>
              <a:pPr defTabSz="457082"/>
              <a:r>
                <a:rPr lang="fr-FR" dirty="0">
                  <a:solidFill>
                    <a:srgbClr val="000000"/>
                  </a:solidFill>
                  <a:latin typeface="Arial" pitchFamily="-105" charset="0"/>
                </a:rPr>
                <a:t>(radius of </a:t>
              </a:r>
              <a:r>
                <a:rPr lang="fr-FR" dirty="0" err="1">
                  <a:solidFill>
                    <a:srgbClr val="000000"/>
                  </a:solidFill>
                  <a:latin typeface="Arial" pitchFamily="-105" charset="0"/>
                </a:rPr>
                <a:t>gyration</a:t>
              </a:r>
              <a:r>
                <a:rPr lang="fr-FR" dirty="0">
                  <a:solidFill>
                    <a:srgbClr val="000000"/>
                  </a:solidFill>
                  <a:latin typeface="Arial" pitchFamily="-105" charset="0"/>
                </a:rPr>
                <a:t>)</a:t>
              </a:r>
            </a:p>
          </p:txBody>
        </p:sp>
        <p:sp>
          <p:nvSpPr>
            <p:cNvPr id="10260" name="Text Box 20"/>
            <p:cNvSpPr txBox="1">
              <a:spLocks noChangeArrowheads="1"/>
            </p:cNvSpPr>
            <p:nvPr/>
          </p:nvSpPr>
          <p:spPr bwMode="auto">
            <a:xfrm>
              <a:off x="3515" y="1792"/>
              <a:ext cx="1270" cy="233"/>
            </a:xfrm>
            <a:prstGeom prst="rect">
              <a:avLst/>
            </a:prstGeom>
            <a:noFill/>
            <a:ln w="9525">
              <a:noFill/>
              <a:miter lim="800000"/>
              <a:headEnd/>
              <a:tailEnd/>
            </a:ln>
            <a:effectLst/>
          </p:spPr>
          <p:txBody>
            <a:bodyPr>
              <a:prstTxWarp prst="textNoShape">
                <a:avLst/>
              </a:prstTxWarp>
              <a:spAutoFit/>
            </a:bodyPr>
            <a:lstStyle/>
            <a:p>
              <a:pPr defTabSz="457082"/>
              <a:r>
                <a:rPr lang="fr-FR" b="1">
                  <a:solidFill>
                    <a:srgbClr val="000000"/>
                  </a:solidFill>
                  <a:latin typeface="Arial" pitchFamily="-105" charset="0"/>
                </a:rPr>
                <a:t>Local structure</a:t>
              </a:r>
            </a:p>
          </p:txBody>
        </p:sp>
      </p:grpSp>
      <p:sp>
        <p:nvSpPr>
          <p:cNvPr id="10265" name="Text Box 25"/>
          <p:cNvSpPr txBox="1">
            <a:spLocks noChangeArrowheads="1"/>
          </p:cNvSpPr>
          <p:nvPr/>
        </p:nvSpPr>
        <p:spPr bwMode="auto">
          <a:xfrm>
            <a:off x="303213" y="5805489"/>
            <a:ext cx="8589962" cy="707878"/>
          </a:xfrm>
          <a:prstGeom prst="rect">
            <a:avLst/>
          </a:prstGeom>
          <a:noFill/>
          <a:ln w="9525">
            <a:noFill/>
            <a:miter lim="800000"/>
            <a:headEnd/>
            <a:tailEnd/>
          </a:ln>
          <a:effectLst/>
        </p:spPr>
        <p:txBody>
          <a:bodyPr lIns="91430" tIns="45716" rIns="91430" bIns="45716">
            <a:prstTxWarp prst="textNoShape">
              <a:avLst/>
            </a:prstTxWarp>
            <a:spAutoFit/>
          </a:bodyPr>
          <a:lstStyle/>
          <a:p>
            <a:pPr defTabSz="457082"/>
            <a:r>
              <a:rPr lang="fr-FR" sz="2000" dirty="0" err="1">
                <a:solidFill>
                  <a:srgbClr val="333399"/>
                </a:solidFill>
              </a:rPr>
              <a:t>Analytical</a:t>
            </a:r>
            <a:r>
              <a:rPr lang="fr-FR" sz="2000" dirty="0">
                <a:solidFill>
                  <a:srgbClr val="333399"/>
                </a:solidFill>
              </a:rPr>
              <a:t> expressions for </a:t>
            </a:r>
            <a:r>
              <a:rPr lang="fr-FR" sz="2000" dirty="0" err="1">
                <a:solidFill>
                  <a:srgbClr val="333399"/>
                </a:solidFill>
              </a:rPr>
              <a:t>spheres</a:t>
            </a:r>
            <a:r>
              <a:rPr lang="fr-FR" sz="2000" dirty="0">
                <a:solidFill>
                  <a:srgbClr val="333399"/>
                </a:solidFill>
              </a:rPr>
              <a:t>, </a:t>
            </a:r>
            <a:r>
              <a:rPr lang="fr-FR" sz="2000" dirty="0" err="1">
                <a:solidFill>
                  <a:srgbClr val="333399"/>
                </a:solidFill>
              </a:rPr>
              <a:t>cylinders</a:t>
            </a:r>
            <a:r>
              <a:rPr lang="fr-FR" sz="2000" dirty="0">
                <a:solidFill>
                  <a:srgbClr val="333399"/>
                </a:solidFill>
              </a:rPr>
              <a:t>, </a:t>
            </a:r>
            <a:r>
              <a:rPr lang="fr-FR" sz="2000" dirty="0" err="1">
                <a:solidFill>
                  <a:srgbClr val="333399"/>
                </a:solidFill>
              </a:rPr>
              <a:t>ellipsoids</a:t>
            </a:r>
            <a:r>
              <a:rPr lang="fr-FR" sz="2000" dirty="0">
                <a:solidFill>
                  <a:srgbClr val="333399"/>
                </a:solidFill>
              </a:rPr>
              <a:t>, </a:t>
            </a:r>
            <a:r>
              <a:rPr lang="fr-FR" sz="2000" dirty="0" err="1">
                <a:solidFill>
                  <a:srgbClr val="333399"/>
                </a:solidFill>
              </a:rPr>
              <a:t>disks</a:t>
            </a:r>
            <a:r>
              <a:rPr lang="fr-FR" sz="2000" dirty="0">
                <a:solidFill>
                  <a:srgbClr val="333399"/>
                </a:solidFill>
              </a:rPr>
              <a:t>, </a:t>
            </a:r>
            <a:r>
              <a:rPr lang="fr-FR" sz="2000" dirty="0" err="1">
                <a:solidFill>
                  <a:srgbClr val="333399"/>
                </a:solidFill>
              </a:rPr>
              <a:t>muli-shell</a:t>
            </a:r>
            <a:r>
              <a:rPr lang="fr-FR" sz="2000" dirty="0">
                <a:solidFill>
                  <a:srgbClr val="333399"/>
                </a:solidFill>
              </a:rPr>
              <a:t> </a:t>
            </a:r>
            <a:r>
              <a:rPr lang="fr-FR" sz="2000" dirty="0" err="1">
                <a:solidFill>
                  <a:srgbClr val="333399"/>
                </a:solidFill>
              </a:rPr>
              <a:t>particles</a:t>
            </a:r>
            <a:r>
              <a:rPr lang="fr-FR" sz="2000" dirty="0">
                <a:solidFill>
                  <a:srgbClr val="333399"/>
                </a:solidFill>
              </a:rPr>
              <a:t>, </a:t>
            </a:r>
            <a:r>
              <a:rPr lang="fr-FR" sz="2000" dirty="0" err="1">
                <a:solidFill>
                  <a:srgbClr val="333399"/>
                </a:solidFill>
              </a:rPr>
              <a:t>Gaussian</a:t>
            </a:r>
            <a:r>
              <a:rPr lang="fr-FR" sz="2000" dirty="0">
                <a:solidFill>
                  <a:srgbClr val="333399"/>
                </a:solidFill>
              </a:rPr>
              <a:t> </a:t>
            </a:r>
            <a:r>
              <a:rPr lang="fr-FR" sz="2000" dirty="0" err="1">
                <a:solidFill>
                  <a:srgbClr val="333399"/>
                </a:solidFill>
              </a:rPr>
              <a:t>coils</a:t>
            </a:r>
            <a:r>
              <a:rPr lang="fr-FR" sz="2000" dirty="0">
                <a:solidFill>
                  <a:srgbClr val="333399"/>
                </a:solidFill>
              </a:rPr>
              <a:t>,</a:t>
            </a:r>
            <a:r>
              <a:rPr lang="fr-FR" sz="2000" dirty="0">
                <a:solidFill>
                  <a:srgbClr val="000000"/>
                </a:solidFill>
              </a:rPr>
              <a:t> …</a:t>
            </a:r>
          </a:p>
        </p:txBody>
      </p:sp>
      <p:sp>
        <p:nvSpPr>
          <p:cNvPr id="10270" name="Text Box 30"/>
          <p:cNvSpPr txBox="1">
            <a:spLocks noChangeArrowheads="1"/>
          </p:cNvSpPr>
          <p:nvPr/>
        </p:nvSpPr>
        <p:spPr bwMode="auto">
          <a:xfrm>
            <a:off x="215901" y="944563"/>
            <a:ext cx="4826316" cy="369324"/>
          </a:xfrm>
          <a:prstGeom prst="rect">
            <a:avLst/>
          </a:prstGeom>
          <a:noFill/>
          <a:ln w="9525">
            <a:noFill/>
            <a:miter lim="800000"/>
            <a:headEnd/>
            <a:tailEnd/>
          </a:ln>
          <a:effectLst/>
        </p:spPr>
        <p:txBody>
          <a:bodyPr wrap="none" lIns="91430" tIns="45716" rIns="91430" bIns="45716">
            <a:prstTxWarp prst="textNoShape">
              <a:avLst/>
            </a:prstTxWarp>
            <a:spAutoFit/>
          </a:bodyPr>
          <a:lstStyle/>
          <a:p>
            <a:pPr defTabSz="457082"/>
            <a:r>
              <a:rPr lang="fr-FR" dirty="0">
                <a:solidFill>
                  <a:srgbClr val="000000"/>
                </a:solidFill>
              </a:rPr>
              <a:t>Case of a </a:t>
            </a:r>
            <a:r>
              <a:rPr lang="fr-FR" dirty="0" err="1">
                <a:solidFill>
                  <a:srgbClr val="000000"/>
                </a:solidFill>
              </a:rPr>
              <a:t>dilute</a:t>
            </a:r>
            <a:r>
              <a:rPr lang="fr-FR" dirty="0">
                <a:solidFill>
                  <a:srgbClr val="000000"/>
                </a:solidFill>
              </a:rPr>
              <a:t> solution of </a:t>
            </a:r>
            <a:r>
              <a:rPr lang="fr-FR" dirty="0" err="1">
                <a:solidFill>
                  <a:srgbClr val="000000"/>
                </a:solidFill>
              </a:rPr>
              <a:t>uncorrelated</a:t>
            </a:r>
            <a:r>
              <a:rPr lang="fr-FR" dirty="0">
                <a:solidFill>
                  <a:srgbClr val="000000"/>
                </a:solidFill>
              </a:rPr>
              <a:t> </a:t>
            </a:r>
            <a:r>
              <a:rPr lang="fr-FR" dirty="0" err="1">
                <a:solidFill>
                  <a:srgbClr val="000000"/>
                </a:solidFill>
              </a:rPr>
              <a:t>particles</a:t>
            </a:r>
            <a:endParaRPr lang="fr-FR" dirty="0">
              <a:solidFill>
                <a:srgbClr val="000000"/>
              </a:solidFill>
            </a:endParaRPr>
          </a:p>
        </p:txBody>
      </p:sp>
      <p:sp>
        <p:nvSpPr>
          <p:cNvPr id="22" name="Rectangle 7"/>
          <p:cNvSpPr>
            <a:spLocks/>
          </p:cNvSpPr>
          <p:nvPr/>
        </p:nvSpPr>
        <p:spPr bwMode="auto">
          <a:xfrm>
            <a:off x="137137" y="2937671"/>
            <a:ext cx="3596663" cy="553998"/>
          </a:xfrm>
          <a:prstGeom prst="rect">
            <a:avLst/>
          </a:prstGeom>
          <a:noFill/>
          <a:ln w="12700">
            <a:noFill/>
            <a:miter lim="800000"/>
            <a:headEnd/>
            <a:tailEnd/>
          </a:ln>
        </p:spPr>
        <p:txBody>
          <a:bodyPr wrap="square" lIns="0" tIns="0" rIns="0" bIns="0" anchor="ctr">
            <a:prstTxWarp prst="textNoShape">
              <a:avLst/>
            </a:prstTxWarp>
            <a:spAutoFit/>
          </a:bodyPr>
          <a:lstStyle/>
          <a:p>
            <a:pPr algn="ctr" defTabSz="642387" fontAlgn="base">
              <a:spcBef>
                <a:spcPct val="0"/>
              </a:spcBef>
              <a:spcAft>
                <a:spcPct val="0"/>
              </a:spcAft>
            </a:pPr>
            <a:r>
              <a:rPr lang="en-US" dirty="0" err="1" smtClean="0">
                <a:solidFill>
                  <a:srgbClr val="000000"/>
                </a:solidFill>
                <a:ea typeface="Gill Sans" pitchFamily="-109" charset="0"/>
                <a:cs typeface="Gill Sans" pitchFamily="-109" charset="0"/>
                <a:sym typeface="Gill Sans" pitchFamily="-109" charset="0"/>
              </a:rPr>
              <a:t>Guinier</a:t>
            </a:r>
            <a:r>
              <a:rPr lang="en-US" dirty="0" smtClean="0">
                <a:solidFill>
                  <a:srgbClr val="000000"/>
                </a:solidFill>
                <a:ea typeface="Gill Sans" pitchFamily="-109" charset="0"/>
                <a:cs typeface="Gill Sans" pitchFamily="-109" charset="0"/>
                <a:sym typeface="Gill Sans" pitchFamily="-109" charset="0"/>
              </a:rPr>
              <a:t> </a:t>
            </a:r>
            <a:r>
              <a:rPr lang="en-US" dirty="0" smtClean="0">
                <a:solidFill>
                  <a:srgbClr val="000000"/>
                </a:solidFill>
                <a:ea typeface="Gill Sans" pitchFamily="-109" charset="0"/>
                <a:cs typeface="Gill Sans" pitchFamily="-109" charset="0"/>
                <a:sym typeface="Gill Sans" pitchFamily="-109" charset="0"/>
              </a:rPr>
              <a:t>analysis</a:t>
            </a:r>
          </a:p>
          <a:p>
            <a:pPr algn="ctr" defTabSz="642387" fontAlgn="base">
              <a:spcBef>
                <a:spcPct val="0"/>
              </a:spcBef>
              <a:spcAft>
                <a:spcPct val="0"/>
              </a:spcAft>
            </a:pPr>
            <a:r>
              <a:rPr lang="en-US" dirty="0" smtClean="0">
                <a:solidFill>
                  <a:srgbClr val="000000"/>
                </a:solidFill>
                <a:ea typeface="Gill Sans" pitchFamily="-109" charset="0"/>
                <a:cs typeface="Gill Sans" pitchFamily="-109" charset="0"/>
                <a:sym typeface="Gill Sans" pitchFamily="-109" charset="0"/>
              </a:rPr>
              <a:t>(model independent):</a:t>
            </a:r>
            <a:endParaRPr lang="en-US" dirty="0">
              <a:solidFill>
                <a:srgbClr val="000000"/>
              </a:solidFill>
              <a:ea typeface="Gill Sans" pitchFamily="-109" charset="0"/>
              <a:cs typeface="Gill Sans" pitchFamily="-109" charset="0"/>
              <a:sym typeface="Gill Sans" pitchFamily="-109" charset="0"/>
            </a:endParaRP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17" y="3370168"/>
            <a:ext cx="3781633" cy="2475210"/>
          </a:xfrm>
          <a:prstGeom prst="rect">
            <a:avLst/>
          </a:prstGeom>
        </p:spPr>
      </p:pic>
      <p:sp>
        <p:nvSpPr>
          <p:cNvPr id="4" name="TextBox 3"/>
          <p:cNvSpPr txBox="1"/>
          <p:nvPr/>
        </p:nvSpPr>
        <p:spPr>
          <a:xfrm>
            <a:off x="1267447" y="4809367"/>
            <a:ext cx="1303562" cy="292388"/>
          </a:xfrm>
          <a:prstGeom prst="rect">
            <a:avLst/>
          </a:prstGeom>
          <a:noFill/>
        </p:spPr>
        <p:txBody>
          <a:bodyPr wrap="none" rtlCol="0">
            <a:spAutoFit/>
          </a:bodyPr>
          <a:lstStyle/>
          <a:p>
            <a:r>
              <a:rPr lang="en-US" sz="1300" dirty="0" smtClean="0"/>
              <a:t>Slope = R</a:t>
            </a:r>
            <a:r>
              <a:rPr lang="en-US" sz="1300" baseline="-25000" dirty="0" smtClean="0"/>
              <a:t>G</a:t>
            </a:r>
            <a:r>
              <a:rPr lang="en-US" sz="1300" baseline="30000" dirty="0" smtClean="0"/>
              <a:t>2</a:t>
            </a:r>
            <a:r>
              <a:rPr lang="en-US" sz="1300" dirty="0" smtClean="0"/>
              <a:t> / 3</a:t>
            </a:r>
            <a:endParaRPr lang="en-US" sz="1300" dirty="0"/>
          </a:p>
        </p:txBody>
      </p:sp>
      <p:sp>
        <p:nvSpPr>
          <p:cNvPr id="5" name="TextBox 4"/>
          <p:cNvSpPr txBox="1"/>
          <p:nvPr/>
        </p:nvSpPr>
        <p:spPr>
          <a:xfrm>
            <a:off x="4774407" y="1343501"/>
            <a:ext cx="1047750" cy="338554"/>
          </a:xfrm>
          <a:prstGeom prst="rect">
            <a:avLst/>
          </a:prstGeom>
          <a:noFill/>
        </p:spPr>
        <p:txBody>
          <a:bodyPr wrap="square" rtlCol="0">
            <a:spAutoFit/>
          </a:bodyPr>
          <a:lstStyle/>
          <a:p>
            <a:r>
              <a:rPr lang="en-US" sz="1600" dirty="0" smtClean="0"/>
              <a:t>1.3/R</a:t>
            </a:r>
            <a:r>
              <a:rPr lang="en-US" sz="1600" baseline="-25000" dirty="0" smtClean="0"/>
              <a:t>G</a:t>
            </a:r>
            <a:endParaRPr lang="en-US" sz="1600" dirty="0"/>
          </a:p>
        </p:txBody>
      </p:sp>
      <p:cxnSp>
        <p:nvCxnSpPr>
          <p:cNvPr id="7" name="Straight Arrow Connector 6"/>
          <p:cNvCxnSpPr/>
          <p:nvPr/>
        </p:nvCxnSpPr>
        <p:spPr bwMode="auto">
          <a:xfrm>
            <a:off x="7042638" y="4618794"/>
            <a:ext cx="307731" cy="0"/>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triangle"/>
            <a:tailEnd type="triangle"/>
          </a:ln>
          <a:effectLst/>
        </p:spPr>
      </p:cxnSp>
      <p:sp>
        <p:nvSpPr>
          <p:cNvPr id="9" name="TextBox 8"/>
          <p:cNvSpPr txBox="1"/>
          <p:nvPr/>
        </p:nvSpPr>
        <p:spPr>
          <a:xfrm>
            <a:off x="6870131" y="4703366"/>
            <a:ext cx="652743" cy="369332"/>
          </a:xfrm>
          <a:prstGeom prst="rect">
            <a:avLst/>
          </a:prstGeom>
          <a:noFill/>
        </p:spPr>
        <p:txBody>
          <a:bodyPr wrap="none" rtlCol="0">
            <a:spAutoFit/>
          </a:bodyPr>
          <a:lstStyle/>
          <a:p>
            <a:r>
              <a:rPr lang="en-US" dirty="0" smtClean="0"/>
              <a:t>2</a:t>
            </a:r>
            <a:r>
              <a:rPr lang="el-GR" dirty="0" smtClean="0">
                <a:latin typeface="Calibri" panose="020F0502020204030204" pitchFamily="34" charset="0"/>
              </a:rPr>
              <a:t>π</a:t>
            </a:r>
            <a:r>
              <a:rPr lang="en-US" dirty="0" smtClean="0">
                <a:latin typeface="Calibri" panose="020F0502020204030204" pitchFamily="34" charset="0"/>
              </a:rPr>
              <a:t>/d</a:t>
            </a:r>
            <a:endParaRPr lang="en-US" dirty="0"/>
          </a:p>
        </p:txBody>
      </p:sp>
    </p:spTree>
    <p:extLst>
      <p:ext uri="{BB962C8B-B14F-4D97-AF65-F5344CB8AC3E}">
        <p14:creationId xmlns:p14="http://schemas.microsoft.com/office/powerpoint/2010/main" val="36381350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Text Box 5"/>
          <p:cNvSpPr txBox="1">
            <a:spLocks noChangeArrowheads="1"/>
          </p:cNvSpPr>
          <p:nvPr/>
        </p:nvSpPr>
        <p:spPr bwMode="auto">
          <a:xfrm>
            <a:off x="1138638" y="188913"/>
            <a:ext cx="6458799" cy="584767"/>
          </a:xfrm>
          <a:prstGeom prst="rect">
            <a:avLst/>
          </a:prstGeom>
          <a:noFill/>
          <a:ln w="9525">
            <a:noFill/>
            <a:miter lim="800000"/>
            <a:headEnd/>
            <a:tailEnd/>
          </a:ln>
          <a:effectLst/>
        </p:spPr>
        <p:txBody>
          <a:bodyPr wrap="none" lIns="91430" tIns="45716" rIns="91430" bIns="45716">
            <a:prstTxWarp prst="textNoShape">
              <a:avLst/>
            </a:prstTxWarp>
            <a:spAutoFit/>
          </a:bodyPr>
          <a:lstStyle/>
          <a:p>
            <a:pPr defTabSz="457082"/>
            <a:r>
              <a:rPr lang="fr-FR" sz="3200" dirty="0" err="1">
                <a:solidFill>
                  <a:srgbClr val="000000"/>
                </a:solidFill>
              </a:rPr>
              <a:t>Analytical</a:t>
            </a:r>
            <a:r>
              <a:rPr lang="fr-FR" sz="3200" dirty="0">
                <a:solidFill>
                  <a:srgbClr val="000000"/>
                </a:solidFill>
              </a:rPr>
              <a:t> expressions of </a:t>
            </a:r>
            <a:r>
              <a:rPr lang="fr-FR" sz="3200" dirty="0" err="1">
                <a:solidFill>
                  <a:srgbClr val="000000"/>
                </a:solidFill>
              </a:rPr>
              <a:t>form</a:t>
            </a:r>
            <a:r>
              <a:rPr lang="fr-FR" sz="3200" dirty="0">
                <a:solidFill>
                  <a:srgbClr val="000000"/>
                </a:solidFill>
              </a:rPr>
              <a:t> </a:t>
            </a:r>
            <a:r>
              <a:rPr lang="fr-FR" sz="3200" dirty="0" err="1">
                <a:solidFill>
                  <a:srgbClr val="000000"/>
                </a:solidFill>
              </a:rPr>
              <a:t>factors</a:t>
            </a:r>
            <a:endParaRPr lang="fr-FR" sz="3200" dirty="0">
              <a:solidFill>
                <a:srgbClr val="000000"/>
              </a:solidFill>
            </a:endParaRPr>
          </a:p>
        </p:txBody>
      </p:sp>
      <p:sp>
        <p:nvSpPr>
          <p:cNvPr id="41990" name="Text Box 6"/>
          <p:cNvSpPr txBox="1">
            <a:spLocks noChangeArrowheads="1"/>
          </p:cNvSpPr>
          <p:nvPr/>
        </p:nvSpPr>
        <p:spPr bwMode="auto">
          <a:xfrm>
            <a:off x="904875" y="1657351"/>
            <a:ext cx="900747" cy="400105"/>
          </a:xfrm>
          <a:prstGeom prst="rect">
            <a:avLst/>
          </a:prstGeom>
          <a:noFill/>
          <a:ln w="9525">
            <a:noFill/>
            <a:miter lim="800000"/>
            <a:headEnd/>
            <a:tailEnd/>
          </a:ln>
          <a:effectLst/>
        </p:spPr>
        <p:txBody>
          <a:bodyPr wrap="none" lIns="91430" tIns="45716" rIns="91430" bIns="45716">
            <a:prstTxWarp prst="textNoShape">
              <a:avLst/>
            </a:prstTxWarp>
            <a:spAutoFit/>
          </a:bodyPr>
          <a:lstStyle/>
          <a:p>
            <a:pPr defTabSz="457082"/>
            <a:r>
              <a:rPr lang="fr-FR" sz="2000" dirty="0" err="1">
                <a:solidFill>
                  <a:srgbClr val="000000"/>
                </a:solidFill>
              </a:rPr>
              <a:t>Sphere</a:t>
            </a:r>
            <a:endParaRPr lang="fr-FR" sz="2000" dirty="0">
              <a:solidFill>
                <a:srgbClr val="000000"/>
              </a:solidFill>
            </a:endParaRPr>
          </a:p>
        </p:txBody>
      </p:sp>
      <p:sp>
        <p:nvSpPr>
          <p:cNvPr id="41992" name="Text Box 8"/>
          <p:cNvSpPr txBox="1">
            <a:spLocks noChangeArrowheads="1"/>
          </p:cNvSpPr>
          <p:nvPr/>
        </p:nvSpPr>
        <p:spPr bwMode="auto">
          <a:xfrm>
            <a:off x="539752" y="3616326"/>
            <a:ext cx="1547334" cy="400105"/>
          </a:xfrm>
          <a:prstGeom prst="rect">
            <a:avLst/>
          </a:prstGeom>
          <a:noFill/>
          <a:ln w="9525">
            <a:noFill/>
            <a:miter lim="800000"/>
            <a:headEnd/>
            <a:tailEnd/>
          </a:ln>
          <a:effectLst/>
        </p:spPr>
        <p:txBody>
          <a:bodyPr wrap="none" lIns="91430" tIns="45716" rIns="91430" bIns="45716">
            <a:prstTxWarp prst="textNoShape">
              <a:avLst/>
            </a:prstTxWarp>
            <a:spAutoFit/>
          </a:bodyPr>
          <a:lstStyle/>
          <a:p>
            <a:pPr defTabSz="457082"/>
            <a:r>
              <a:rPr lang="fr-FR" sz="2000" dirty="0" err="1">
                <a:solidFill>
                  <a:srgbClr val="000000"/>
                </a:solidFill>
              </a:rPr>
              <a:t>Disk/cylinder</a:t>
            </a:r>
            <a:endParaRPr lang="fr-FR" sz="2000" dirty="0">
              <a:solidFill>
                <a:srgbClr val="000000"/>
              </a:solidFill>
            </a:endParaRPr>
          </a:p>
        </p:txBody>
      </p:sp>
      <p:sp>
        <p:nvSpPr>
          <p:cNvPr id="41993" name="Text Box 9"/>
          <p:cNvSpPr txBox="1">
            <a:spLocks noChangeArrowheads="1"/>
          </p:cNvSpPr>
          <p:nvPr/>
        </p:nvSpPr>
        <p:spPr bwMode="auto">
          <a:xfrm>
            <a:off x="842964" y="4778376"/>
            <a:ext cx="1037003" cy="400105"/>
          </a:xfrm>
          <a:prstGeom prst="rect">
            <a:avLst/>
          </a:prstGeom>
          <a:noFill/>
          <a:ln w="9525">
            <a:noFill/>
            <a:miter lim="800000"/>
            <a:headEnd/>
            <a:tailEnd/>
          </a:ln>
          <a:effectLst/>
        </p:spPr>
        <p:txBody>
          <a:bodyPr wrap="none" lIns="91430" tIns="45716" rIns="91430" bIns="45716">
            <a:prstTxWarp prst="textNoShape">
              <a:avLst/>
            </a:prstTxWarp>
            <a:spAutoFit/>
          </a:bodyPr>
          <a:lstStyle/>
          <a:p>
            <a:pPr defTabSz="457082"/>
            <a:r>
              <a:rPr lang="fr-FR" sz="2000" dirty="0" err="1">
                <a:solidFill>
                  <a:srgbClr val="000000"/>
                </a:solidFill>
              </a:rPr>
              <a:t>Ellipsoid</a:t>
            </a:r>
            <a:endParaRPr lang="fr-FR" sz="2000" dirty="0">
              <a:solidFill>
                <a:srgbClr val="000000"/>
              </a:solidFill>
            </a:endParaRPr>
          </a:p>
        </p:txBody>
      </p:sp>
      <p:sp>
        <p:nvSpPr>
          <p:cNvPr id="41996" name="Rectangle 12"/>
          <p:cNvSpPr>
            <a:spLocks noChangeArrowheads="1"/>
          </p:cNvSpPr>
          <p:nvPr/>
        </p:nvSpPr>
        <p:spPr bwMode="auto">
          <a:xfrm>
            <a:off x="1" y="2964359"/>
            <a:ext cx="184663" cy="373659"/>
          </a:xfrm>
          <a:prstGeom prst="rect">
            <a:avLst/>
          </a:prstGeom>
          <a:noFill/>
          <a:ln w="9525">
            <a:noFill/>
            <a:miter lim="800000"/>
            <a:headEnd/>
            <a:tailEnd/>
          </a:ln>
          <a:effectLst/>
        </p:spPr>
        <p:txBody>
          <a:bodyPr wrap="none" lIns="91430" tIns="45716" rIns="91430" bIns="45716" anchor="ctr">
            <a:prstTxWarp prst="textNoShape">
              <a:avLst/>
            </a:prstTxWarp>
            <a:spAutoFit/>
          </a:bodyPr>
          <a:lstStyle/>
          <a:p>
            <a:pPr defTabSz="457082"/>
            <a:endParaRPr lang="en-US">
              <a:solidFill>
                <a:srgbClr val="000000"/>
              </a:solidFill>
            </a:endParaRPr>
          </a:p>
        </p:txBody>
      </p:sp>
      <p:graphicFrame>
        <p:nvGraphicFramePr>
          <p:cNvPr id="41995" name="Object 11"/>
          <p:cNvGraphicFramePr>
            <a:graphicFrameLocks noChangeAspect="1"/>
          </p:cNvGraphicFramePr>
          <p:nvPr/>
        </p:nvGraphicFramePr>
        <p:xfrm>
          <a:off x="2916240" y="3392488"/>
          <a:ext cx="4448175" cy="842962"/>
        </p:xfrm>
        <a:graphic>
          <a:graphicData uri="http://schemas.openxmlformats.org/presentationml/2006/ole">
            <mc:AlternateContent xmlns:mc="http://schemas.openxmlformats.org/markup-compatibility/2006">
              <mc:Choice xmlns:v="urn:schemas-microsoft-com:vml" Requires="v">
                <p:oleObj spid="_x0000_s340025" name="Equation" r:id="rId3" imgW="2933700" imgH="558800" progId="Equation.3">
                  <p:embed/>
                </p:oleObj>
              </mc:Choice>
              <mc:Fallback>
                <p:oleObj name="Equation" r:id="rId3" imgW="2933700" imgH="558800" progId="Equation.3">
                  <p:embed/>
                  <p:pic>
                    <p:nvPicPr>
                      <p:cNvPr id="41995"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40" y="3392488"/>
                        <a:ext cx="4448175" cy="842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998" name="Rectangle 14"/>
          <p:cNvSpPr>
            <a:spLocks noChangeArrowheads="1"/>
          </p:cNvSpPr>
          <p:nvPr/>
        </p:nvSpPr>
        <p:spPr bwMode="auto">
          <a:xfrm>
            <a:off x="1" y="3116758"/>
            <a:ext cx="184663" cy="373659"/>
          </a:xfrm>
          <a:prstGeom prst="rect">
            <a:avLst/>
          </a:prstGeom>
          <a:noFill/>
          <a:ln w="9525">
            <a:noFill/>
            <a:miter lim="800000"/>
            <a:headEnd/>
            <a:tailEnd/>
          </a:ln>
          <a:effectLst/>
        </p:spPr>
        <p:txBody>
          <a:bodyPr wrap="none" lIns="91430" tIns="45716" rIns="91430" bIns="45716" anchor="ctr">
            <a:prstTxWarp prst="textNoShape">
              <a:avLst/>
            </a:prstTxWarp>
            <a:spAutoFit/>
          </a:bodyPr>
          <a:lstStyle/>
          <a:p>
            <a:pPr defTabSz="457082"/>
            <a:endParaRPr lang="en-US">
              <a:solidFill>
                <a:srgbClr val="000000"/>
              </a:solidFill>
            </a:endParaRPr>
          </a:p>
        </p:txBody>
      </p:sp>
      <p:sp>
        <p:nvSpPr>
          <p:cNvPr id="42000" name="Rectangle 16"/>
          <p:cNvSpPr>
            <a:spLocks noChangeArrowheads="1"/>
          </p:cNvSpPr>
          <p:nvPr/>
        </p:nvSpPr>
        <p:spPr bwMode="auto">
          <a:xfrm>
            <a:off x="1" y="3002458"/>
            <a:ext cx="184663" cy="373659"/>
          </a:xfrm>
          <a:prstGeom prst="rect">
            <a:avLst/>
          </a:prstGeom>
          <a:noFill/>
          <a:ln w="9525">
            <a:noFill/>
            <a:miter lim="800000"/>
            <a:headEnd/>
            <a:tailEnd/>
          </a:ln>
          <a:effectLst/>
        </p:spPr>
        <p:txBody>
          <a:bodyPr wrap="none" lIns="91430" tIns="45716" rIns="91430" bIns="45716" anchor="ctr">
            <a:prstTxWarp prst="textNoShape">
              <a:avLst/>
            </a:prstTxWarp>
            <a:spAutoFit/>
          </a:bodyPr>
          <a:lstStyle/>
          <a:p>
            <a:pPr defTabSz="457082"/>
            <a:endParaRPr lang="en-US">
              <a:solidFill>
                <a:srgbClr val="000000"/>
              </a:solidFill>
            </a:endParaRPr>
          </a:p>
        </p:txBody>
      </p:sp>
      <p:graphicFrame>
        <p:nvGraphicFramePr>
          <p:cNvPr id="41999" name="Object 15"/>
          <p:cNvGraphicFramePr>
            <a:graphicFrameLocks noChangeAspect="1"/>
          </p:cNvGraphicFramePr>
          <p:nvPr/>
        </p:nvGraphicFramePr>
        <p:xfrm>
          <a:off x="2951163" y="2303463"/>
          <a:ext cx="4008437" cy="727075"/>
        </p:xfrm>
        <a:graphic>
          <a:graphicData uri="http://schemas.openxmlformats.org/presentationml/2006/ole">
            <mc:AlternateContent xmlns:mc="http://schemas.openxmlformats.org/markup-compatibility/2006">
              <mc:Choice xmlns:v="urn:schemas-microsoft-com:vml" Requires="v">
                <p:oleObj spid="_x0000_s340026" name="Equation" r:id="rId5" imgW="2641600" imgH="482600" progId="Equation.3">
                  <p:embed/>
                </p:oleObj>
              </mc:Choice>
              <mc:Fallback>
                <p:oleObj name="Equation" r:id="rId5" imgW="2641600" imgH="482600" progId="Equation.3">
                  <p:embed/>
                  <p:pic>
                    <p:nvPicPr>
                      <p:cNvPr id="41999" name="Object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1163" y="2303463"/>
                        <a:ext cx="4008437" cy="727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001" name="Text Box 17"/>
          <p:cNvSpPr txBox="1">
            <a:spLocks noChangeArrowheads="1"/>
          </p:cNvSpPr>
          <p:nvPr/>
        </p:nvSpPr>
        <p:spPr bwMode="auto">
          <a:xfrm>
            <a:off x="700089" y="2470151"/>
            <a:ext cx="1256163" cy="400105"/>
          </a:xfrm>
          <a:prstGeom prst="rect">
            <a:avLst/>
          </a:prstGeom>
          <a:noFill/>
          <a:ln w="9525">
            <a:noFill/>
            <a:miter lim="800000"/>
            <a:headEnd/>
            <a:tailEnd/>
          </a:ln>
          <a:effectLst/>
        </p:spPr>
        <p:txBody>
          <a:bodyPr wrap="none" lIns="91430" tIns="45716" rIns="91430" bIns="45716">
            <a:prstTxWarp prst="textNoShape">
              <a:avLst/>
            </a:prstTxWarp>
            <a:spAutoFit/>
          </a:bodyPr>
          <a:lstStyle/>
          <a:p>
            <a:pPr defTabSz="457082"/>
            <a:r>
              <a:rPr lang="fr-FR" sz="2000" dirty="0" err="1">
                <a:solidFill>
                  <a:srgbClr val="000000"/>
                </a:solidFill>
              </a:rPr>
              <a:t>Multi-shell</a:t>
            </a:r>
            <a:endParaRPr lang="fr-FR" sz="2000" dirty="0">
              <a:solidFill>
                <a:srgbClr val="000000"/>
              </a:solidFill>
            </a:endParaRPr>
          </a:p>
        </p:txBody>
      </p:sp>
      <p:graphicFrame>
        <p:nvGraphicFramePr>
          <p:cNvPr id="42003" name="Object 19"/>
          <p:cNvGraphicFramePr>
            <a:graphicFrameLocks noChangeAspect="1"/>
          </p:cNvGraphicFramePr>
          <p:nvPr/>
        </p:nvGraphicFramePr>
        <p:xfrm>
          <a:off x="2735265" y="4616450"/>
          <a:ext cx="3508375" cy="719138"/>
        </p:xfrm>
        <a:graphic>
          <a:graphicData uri="http://schemas.openxmlformats.org/presentationml/2006/ole">
            <mc:AlternateContent xmlns:mc="http://schemas.openxmlformats.org/markup-compatibility/2006">
              <mc:Choice xmlns:v="urn:schemas-microsoft-com:vml" Requires="v">
                <p:oleObj spid="_x0000_s340027" name="Equation" r:id="rId7" imgW="2336800" imgH="482600" progId="Equation.3">
                  <p:embed/>
                </p:oleObj>
              </mc:Choice>
              <mc:Fallback>
                <p:oleObj name="Equation" r:id="rId7" imgW="2336800" imgH="482600" progId="Equation.3">
                  <p:embed/>
                  <p:pic>
                    <p:nvPicPr>
                      <p:cNvPr id="42003" name="Object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5265" y="4616450"/>
                        <a:ext cx="3508375" cy="719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002" name="Object 18"/>
          <p:cNvGraphicFramePr>
            <a:graphicFrameLocks noChangeAspect="1"/>
          </p:cNvGraphicFramePr>
          <p:nvPr/>
        </p:nvGraphicFramePr>
        <p:xfrm>
          <a:off x="2808290" y="5589588"/>
          <a:ext cx="3119437" cy="400050"/>
        </p:xfrm>
        <a:graphic>
          <a:graphicData uri="http://schemas.openxmlformats.org/presentationml/2006/ole">
            <mc:AlternateContent xmlns:mc="http://schemas.openxmlformats.org/markup-compatibility/2006">
              <mc:Choice xmlns:v="urn:schemas-microsoft-com:vml" Requires="v">
                <p:oleObj spid="_x0000_s340028" name="Equation" r:id="rId9" imgW="2082800" imgH="266700" progId="Equation.3">
                  <p:embed/>
                </p:oleObj>
              </mc:Choice>
              <mc:Fallback>
                <p:oleObj name="Equation" r:id="rId9" imgW="2082800" imgH="266700" progId="Equation.3">
                  <p:embed/>
                  <p:pic>
                    <p:nvPicPr>
                      <p:cNvPr id="42002" name="Object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08290" y="5589588"/>
                        <a:ext cx="3119437"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004" name="Rectangle 20"/>
          <p:cNvSpPr>
            <a:spLocks noChangeArrowheads="1"/>
          </p:cNvSpPr>
          <p:nvPr/>
        </p:nvSpPr>
        <p:spPr bwMode="auto">
          <a:xfrm>
            <a:off x="1" y="2503983"/>
            <a:ext cx="184663" cy="373659"/>
          </a:xfrm>
          <a:prstGeom prst="rect">
            <a:avLst/>
          </a:prstGeom>
          <a:noFill/>
          <a:ln w="9525">
            <a:noFill/>
            <a:miter lim="800000"/>
            <a:headEnd/>
            <a:tailEnd/>
          </a:ln>
          <a:effectLst/>
        </p:spPr>
        <p:txBody>
          <a:bodyPr wrap="none" lIns="91430" tIns="45716" rIns="91430" bIns="45716" anchor="ctr">
            <a:prstTxWarp prst="textNoShape">
              <a:avLst/>
            </a:prstTxWarp>
            <a:spAutoFit/>
          </a:bodyPr>
          <a:lstStyle/>
          <a:p>
            <a:pPr defTabSz="457082"/>
            <a:endParaRPr lang="en-US">
              <a:solidFill>
                <a:srgbClr val="000000"/>
              </a:solidFill>
            </a:endParaRPr>
          </a:p>
        </p:txBody>
      </p:sp>
      <p:sp>
        <p:nvSpPr>
          <p:cNvPr id="42006" name="Rectangle 22"/>
          <p:cNvSpPr>
            <a:spLocks noChangeArrowheads="1"/>
          </p:cNvSpPr>
          <p:nvPr/>
        </p:nvSpPr>
        <p:spPr bwMode="auto">
          <a:xfrm>
            <a:off x="0" y="3709347"/>
            <a:ext cx="184646" cy="461657"/>
          </a:xfrm>
          <a:prstGeom prst="rect">
            <a:avLst/>
          </a:prstGeom>
          <a:noFill/>
          <a:ln w="9525">
            <a:noFill/>
            <a:miter lim="800000"/>
            <a:headEnd/>
            <a:tailEnd/>
          </a:ln>
          <a:effectLst/>
        </p:spPr>
        <p:txBody>
          <a:bodyPr wrap="none" lIns="91430" tIns="45716" rIns="91430" bIns="45716" anchor="ctr">
            <a:prstTxWarp prst="textNoShape">
              <a:avLst/>
            </a:prstTxWarp>
            <a:spAutoFit/>
          </a:bodyPr>
          <a:lstStyle/>
          <a:p>
            <a:pPr defTabSz="457082"/>
            <a:endParaRPr lang="en-GB" sz="1200" dirty="0">
              <a:solidFill>
                <a:srgbClr val="000000"/>
              </a:solidFill>
              <a:latin typeface="Arial" pitchFamily="-105" charset="0"/>
              <a:ea typeface="Times New Roman" pitchFamily="-105" charset="0"/>
              <a:cs typeface="Times New Roman" pitchFamily="-105" charset="0"/>
            </a:endParaRPr>
          </a:p>
          <a:p>
            <a:pPr defTabSz="457082" eaLnBrk="0" hangingPunct="0"/>
            <a:r>
              <a:rPr lang="en-GB" sz="1200" dirty="0">
                <a:solidFill>
                  <a:srgbClr val="000000"/>
                </a:solidFill>
                <a:latin typeface="Arial" pitchFamily="-105" charset="0"/>
                <a:ea typeface="Times New Roman" pitchFamily="-105" charset="0"/>
                <a:cs typeface="Times New Roman" pitchFamily="-105" charset="0"/>
              </a:rPr>
              <a:t> </a:t>
            </a:r>
            <a:r>
              <a:rPr lang="fr-FR" sz="800" dirty="0">
                <a:solidFill>
                  <a:srgbClr val="000000"/>
                </a:solidFill>
                <a:latin typeface="Arial" pitchFamily="-105" charset="0"/>
              </a:rPr>
              <a:t> </a:t>
            </a:r>
            <a:endParaRPr lang="fr-FR" dirty="0">
              <a:solidFill>
                <a:srgbClr val="000000"/>
              </a:solidFill>
              <a:latin typeface="Arial" pitchFamily="-105" charset="0"/>
            </a:endParaRPr>
          </a:p>
        </p:txBody>
      </p:sp>
      <p:sp>
        <p:nvSpPr>
          <p:cNvPr id="42008" name="Rectangle 24"/>
          <p:cNvSpPr>
            <a:spLocks noChangeArrowheads="1"/>
          </p:cNvSpPr>
          <p:nvPr/>
        </p:nvSpPr>
        <p:spPr bwMode="auto">
          <a:xfrm>
            <a:off x="1" y="3119934"/>
            <a:ext cx="184663" cy="373659"/>
          </a:xfrm>
          <a:prstGeom prst="rect">
            <a:avLst/>
          </a:prstGeom>
          <a:noFill/>
          <a:ln w="9525">
            <a:noFill/>
            <a:miter lim="800000"/>
            <a:headEnd/>
            <a:tailEnd/>
          </a:ln>
          <a:effectLst/>
        </p:spPr>
        <p:txBody>
          <a:bodyPr wrap="none" lIns="91430" tIns="45716" rIns="91430" bIns="45716" anchor="ctr">
            <a:prstTxWarp prst="textNoShape">
              <a:avLst/>
            </a:prstTxWarp>
            <a:spAutoFit/>
          </a:bodyPr>
          <a:lstStyle/>
          <a:p>
            <a:pPr defTabSz="457082"/>
            <a:endParaRPr lang="en-US">
              <a:solidFill>
                <a:srgbClr val="000000"/>
              </a:solidFill>
            </a:endParaRPr>
          </a:p>
        </p:txBody>
      </p:sp>
      <p:sp>
        <p:nvSpPr>
          <p:cNvPr id="42010" name="Rectangle 26"/>
          <p:cNvSpPr>
            <a:spLocks noChangeArrowheads="1"/>
          </p:cNvSpPr>
          <p:nvPr/>
        </p:nvSpPr>
        <p:spPr bwMode="auto">
          <a:xfrm>
            <a:off x="1" y="3002458"/>
            <a:ext cx="184663" cy="373659"/>
          </a:xfrm>
          <a:prstGeom prst="rect">
            <a:avLst/>
          </a:prstGeom>
          <a:noFill/>
          <a:ln w="9525">
            <a:noFill/>
            <a:miter lim="800000"/>
            <a:headEnd/>
            <a:tailEnd/>
          </a:ln>
          <a:effectLst/>
        </p:spPr>
        <p:txBody>
          <a:bodyPr wrap="none" lIns="91430" tIns="45716" rIns="91430" bIns="45716" anchor="ctr">
            <a:prstTxWarp prst="textNoShape">
              <a:avLst/>
            </a:prstTxWarp>
            <a:spAutoFit/>
          </a:bodyPr>
          <a:lstStyle/>
          <a:p>
            <a:pPr defTabSz="457082"/>
            <a:endParaRPr lang="en-US">
              <a:solidFill>
                <a:srgbClr val="000000"/>
              </a:solidFill>
            </a:endParaRPr>
          </a:p>
        </p:txBody>
      </p:sp>
      <p:sp>
        <p:nvSpPr>
          <p:cNvPr id="42012" name="Rectangle 28"/>
          <p:cNvSpPr>
            <a:spLocks noChangeArrowheads="1"/>
          </p:cNvSpPr>
          <p:nvPr/>
        </p:nvSpPr>
        <p:spPr bwMode="auto">
          <a:xfrm>
            <a:off x="1" y="2994521"/>
            <a:ext cx="184663" cy="373659"/>
          </a:xfrm>
          <a:prstGeom prst="rect">
            <a:avLst/>
          </a:prstGeom>
          <a:noFill/>
          <a:ln w="9525">
            <a:noFill/>
            <a:miter lim="800000"/>
            <a:headEnd/>
            <a:tailEnd/>
          </a:ln>
          <a:effectLst/>
        </p:spPr>
        <p:txBody>
          <a:bodyPr wrap="none" lIns="91430" tIns="45716" rIns="91430" bIns="45716" anchor="ctr">
            <a:prstTxWarp prst="textNoShape">
              <a:avLst/>
            </a:prstTxWarp>
            <a:spAutoFit/>
          </a:bodyPr>
          <a:lstStyle/>
          <a:p>
            <a:pPr defTabSz="457082"/>
            <a:endParaRPr lang="en-US">
              <a:solidFill>
                <a:srgbClr val="000000"/>
              </a:solidFill>
            </a:endParaRPr>
          </a:p>
        </p:txBody>
      </p:sp>
      <p:sp>
        <p:nvSpPr>
          <p:cNvPr id="42014" name="Rectangle 30"/>
          <p:cNvSpPr>
            <a:spLocks noChangeArrowheads="1"/>
          </p:cNvSpPr>
          <p:nvPr/>
        </p:nvSpPr>
        <p:spPr bwMode="auto">
          <a:xfrm>
            <a:off x="1" y="2994521"/>
            <a:ext cx="184663" cy="373659"/>
          </a:xfrm>
          <a:prstGeom prst="rect">
            <a:avLst/>
          </a:prstGeom>
          <a:noFill/>
          <a:ln w="9525">
            <a:noFill/>
            <a:miter lim="800000"/>
            <a:headEnd/>
            <a:tailEnd/>
          </a:ln>
          <a:effectLst/>
        </p:spPr>
        <p:txBody>
          <a:bodyPr wrap="none" lIns="91430" tIns="45716" rIns="91430" bIns="45716" anchor="ctr">
            <a:prstTxWarp prst="textNoShape">
              <a:avLst/>
            </a:prstTxWarp>
            <a:spAutoFit/>
          </a:bodyPr>
          <a:lstStyle/>
          <a:p>
            <a:pPr defTabSz="457082"/>
            <a:endParaRPr lang="en-US">
              <a:solidFill>
                <a:srgbClr val="000000"/>
              </a:solidFill>
            </a:endParaRPr>
          </a:p>
        </p:txBody>
      </p:sp>
      <p:graphicFrame>
        <p:nvGraphicFramePr>
          <p:cNvPr id="42013" name="Object 29"/>
          <p:cNvGraphicFramePr>
            <a:graphicFrameLocks noChangeAspect="1"/>
          </p:cNvGraphicFramePr>
          <p:nvPr/>
        </p:nvGraphicFramePr>
        <p:xfrm>
          <a:off x="2843215" y="1484313"/>
          <a:ext cx="4505325" cy="741362"/>
        </p:xfrm>
        <a:graphic>
          <a:graphicData uri="http://schemas.openxmlformats.org/presentationml/2006/ole">
            <mc:AlternateContent xmlns:mc="http://schemas.openxmlformats.org/markup-compatibility/2006">
              <mc:Choice xmlns:v="urn:schemas-microsoft-com:vml" Requires="v">
                <p:oleObj spid="_x0000_s340029" name="Equation" r:id="rId11" imgW="3009900" imgH="495300" progId="Equation.3">
                  <p:embed/>
                </p:oleObj>
              </mc:Choice>
              <mc:Fallback>
                <p:oleObj name="Equation" r:id="rId11" imgW="3009900" imgH="495300" progId="Equation.3">
                  <p:embed/>
                  <p:pic>
                    <p:nvPicPr>
                      <p:cNvPr id="42013" name="Object 2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43215" y="1484313"/>
                        <a:ext cx="4505325" cy="741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293318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Text Box 4"/>
          <p:cNvSpPr txBox="1">
            <a:spLocks noChangeArrowheads="1"/>
          </p:cNvSpPr>
          <p:nvPr/>
        </p:nvSpPr>
        <p:spPr bwMode="auto">
          <a:xfrm>
            <a:off x="3132138" y="115889"/>
            <a:ext cx="2592387" cy="553990"/>
          </a:xfrm>
          <a:prstGeom prst="rect">
            <a:avLst/>
          </a:prstGeom>
          <a:noFill/>
          <a:ln w="9525">
            <a:noFill/>
            <a:miter lim="800000"/>
            <a:headEnd/>
            <a:tailEnd/>
          </a:ln>
          <a:effectLst/>
        </p:spPr>
        <p:txBody>
          <a:bodyPr lIns="91430" tIns="45716" rIns="91430" bIns="45716">
            <a:prstTxWarp prst="textNoShape">
              <a:avLst/>
            </a:prstTxWarp>
            <a:spAutoFit/>
          </a:bodyPr>
          <a:lstStyle/>
          <a:p>
            <a:pPr defTabSz="457082"/>
            <a:r>
              <a:rPr lang="fr-FR" sz="3000" dirty="0" err="1">
                <a:solidFill>
                  <a:srgbClr val="000000"/>
                </a:solidFill>
              </a:rPr>
              <a:t>Polydispersity</a:t>
            </a:r>
            <a:endParaRPr lang="fr-FR" sz="3000" dirty="0">
              <a:solidFill>
                <a:srgbClr val="000000"/>
              </a:solidFill>
            </a:endParaRPr>
          </a:p>
        </p:txBody>
      </p:sp>
      <p:sp>
        <p:nvSpPr>
          <p:cNvPr id="46086" name="Text Box 6"/>
          <p:cNvSpPr txBox="1">
            <a:spLocks noChangeArrowheads="1"/>
          </p:cNvSpPr>
          <p:nvPr/>
        </p:nvSpPr>
        <p:spPr bwMode="auto">
          <a:xfrm>
            <a:off x="250827" y="944563"/>
            <a:ext cx="5822994" cy="373659"/>
          </a:xfrm>
          <a:prstGeom prst="rect">
            <a:avLst/>
          </a:prstGeom>
          <a:noFill/>
          <a:ln w="9525">
            <a:noFill/>
            <a:miter lim="800000"/>
            <a:headEnd/>
            <a:tailEnd/>
          </a:ln>
          <a:effectLst/>
        </p:spPr>
        <p:txBody>
          <a:bodyPr wrap="none" lIns="91430" tIns="45716" rIns="91430" bIns="45716">
            <a:prstTxWarp prst="textNoShape">
              <a:avLst/>
            </a:prstTxWarp>
            <a:spAutoFit/>
          </a:bodyPr>
          <a:lstStyle/>
          <a:p>
            <a:pPr defTabSz="457082"/>
            <a:r>
              <a:rPr lang="en-GB" dirty="0">
                <a:solidFill>
                  <a:srgbClr val="000000"/>
                </a:solidFill>
              </a:rPr>
              <a:t>Case of </a:t>
            </a:r>
            <a:r>
              <a:rPr lang="en-GB" dirty="0" err="1">
                <a:solidFill>
                  <a:srgbClr val="000000"/>
                </a:solidFill>
              </a:rPr>
              <a:t>polydisperse</a:t>
            </a:r>
            <a:r>
              <a:rPr lang="en-GB" dirty="0">
                <a:solidFill>
                  <a:srgbClr val="000000"/>
                </a:solidFill>
              </a:rPr>
              <a:t> spherical particles without interaction</a:t>
            </a:r>
          </a:p>
        </p:txBody>
      </p:sp>
      <p:sp>
        <p:nvSpPr>
          <p:cNvPr id="46088" name="Rectangle 8"/>
          <p:cNvSpPr>
            <a:spLocks noChangeArrowheads="1"/>
          </p:cNvSpPr>
          <p:nvPr/>
        </p:nvSpPr>
        <p:spPr bwMode="auto">
          <a:xfrm>
            <a:off x="1" y="2994521"/>
            <a:ext cx="184663" cy="373659"/>
          </a:xfrm>
          <a:prstGeom prst="rect">
            <a:avLst/>
          </a:prstGeom>
          <a:noFill/>
          <a:ln w="9525">
            <a:noFill/>
            <a:miter lim="800000"/>
            <a:headEnd/>
            <a:tailEnd/>
          </a:ln>
          <a:effectLst/>
        </p:spPr>
        <p:txBody>
          <a:bodyPr wrap="none" lIns="91430" tIns="45716" rIns="91430" bIns="45716" anchor="ctr">
            <a:prstTxWarp prst="textNoShape">
              <a:avLst/>
            </a:prstTxWarp>
            <a:spAutoFit/>
          </a:bodyPr>
          <a:lstStyle/>
          <a:p>
            <a:pPr defTabSz="457082"/>
            <a:endParaRPr lang="en-US">
              <a:solidFill>
                <a:srgbClr val="000000"/>
              </a:solidFill>
            </a:endParaRPr>
          </a:p>
        </p:txBody>
      </p:sp>
      <p:graphicFrame>
        <p:nvGraphicFramePr>
          <p:cNvPr id="46087" name="Object 7"/>
          <p:cNvGraphicFramePr>
            <a:graphicFrameLocks noChangeAspect="1"/>
          </p:cNvGraphicFramePr>
          <p:nvPr/>
        </p:nvGraphicFramePr>
        <p:xfrm>
          <a:off x="525463" y="1379538"/>
          <a:ext cx="3001962" cy="644525"/>
        </p:xfrm>
        <a:graphic>
          <a:graphicData uri="http://schemas.openxmlformats.org/presentationml/2006/ole">
            <mc:AlternateContent xmlns:mc="http://schemas.openxmlformats.org/markup-compatibility/2006">
              <mc:Choice xmlns:v="urn:schemas-microsoft-com:vml" Requires="v">
                <p:oleObj spid="_x0000_s341016" name="Equation" r:id="rId3" imgW="2311400" imgH="495300" progId="Equation.3">
                  <p:embed/>
                </p:oleObj>
              </mc:Choice>
              <mc:Fallback>
                <p:oleObj name="Equation" r:id="rId3" imgW="2311400" imgH="495300" progId="Equation.3">
                  <p:embed/>
                  <p:pic>
                    <p:nvPicPr>
                      <p:cNvPr id="46087"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463" y="1379538"/>
                        <a:ext cx="3001962" cy="644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6090" name="Picture 10"/>
          <p:cNvPicPr>
            <a:picLocks noChangeAspect="1" noChangeArrowheads="1"/>
          </p:cNvPicPr>
          <p:nvPr/>
        </p:nvPicPr>
        <p:blipFill>
          <a:blip r:embed="rId5"/>
          <a:srcRect/>
          <a:stretch>
            <a:fillRect/>
          </a:stretch>
        </p:blipFill>
        <p:spPr bwMode="auto">
          <a:xfrm>
            <a:off x="611190" y="2708276"/>
            <a:ext cx="4365625" cy="3786188"/>
          </a:xfrm>
          <a:prstGeom prst="rect">
            <a:avLst/>
          </a:prstGeom>
          <a:noFill/>
          <a:ln w="9525">
            <a:noFill/>
            <a:miter lim="800000"/>
            <a:headEnd/>
            <a:tailEnd/>
          </a:ln>
          <a:effectLst/>
        </p:spPr>
      </p:pic>
      <p:sp>
        <p:nvSpPr>
          <p:cNvPr id="46092" name="Rectangle 12"/>
          <p:cNvSpPr>
            <a:spLocks noChangeArrowheads="1"/>
          </p:cNvSpPr>
          <p:nvPr/>
        </p:nvSpPr>
        <p:spPr bwMode="auto">
          <a:xfrm>
            <a:off x="1" y="2975470"/>
            <a:ext cx="184663" cy="373659"/>
          </a:xfrm>
          <a:prstGeom prst="rect">
            <a:avLst/>
          </a:prstGeom>
          <a:noFill/>
          <a:ln w="9525">
            <a:noFill/>
            <a:miter lim="800000"/>
            <a:headEnd/>
            <a:tailEnd/>
          </a:ln>
          <a:effectLst/>
        </p:spPr>
        <p:txBody>
          <a:bodyPr wrap="none" lIns="91430" tIns="45716" rIns="91430" bIns="45716" anchor="ctr">
            <a:prstTxWarp prst="textNoShape">
              <a:avLst/>
            </a:prstTxWarp>
            <a:spAutoFit/>
          </a:bodyPr>
          <a:lstStyle/>
          <a:p>
            <a:pPr defTabSz="457082"/>
            <a:endParaRPr lang="en-US">
              <a:solidFill>
                <a:srgbClr val="000000"/>
              </a:solidFill>
            </a:endParaRPr>
          </a:p>
        </p:txBody>
      </p:sp>
      <p:sp>
        <p:nvSpPr>
          <p:cNvPr id="46093" name="Text Box 13"/>
          <p:cNvSpPr txBox="1">
            <a:spLocks noChangeArrowheads="1"/>
          </p:cNvSpPr>
          <p:nvPr/>
        </p:nvSpPr>
        <p:spPr bwMode="auto">
          <a:xfrm>
            <a:off x="5632450" y="2060575"/>
            <a:ext cx="2435417" cy="373659"/>
          </a:xfrm>
          <a:prstGeom prst="rect">
            <a:avLst/>
          </a:prstGeom>
          <a:noFill/>
          <a:ln w="9525">
            <a:noFill/>
            <a:miter lim="800000"/>
            <a:headEnd/>
            <a:tailEnd/>
          </a:ln>
          <a:effectLst/>
        </p:spPr>
        <p:txBody>
          <a:bodyPr wrap="none" lIns="91430" tIns="45716" rIns="91430" bIns="45716">
            <a:prstTxWarp prst="textNoShape">
              <a:avLst/>
            </a:prstTxWarp>
            <a:spAutoFit/>
          </a:bodyPr>
          <a:lstStyle/>
          <a:p>
            <a:pPr defTabSz="457082"/>
            <a:r>
              <a:rPr lang="fr-FR">
                <a:solidFill>
                  <a:srgbClr val="000000"/>
                </a:solidFill>
              </a:rPr>
              <a:t>Log-normal distribution</a:t>
            </a:r>
          </a:p>
        </p:txBody>
      </p:sp>
      <p:sp>
        <p:nvSpPr>
          <p:cNvPr id="46095" name="Rectangle 15"/>
          <p:cNvSpPr>
            <a:spLocks noChangeArrowheads="1"/>
          </p:cNvSpPr>
          <p:nvPr/>
        </p:nvSpPr>
        <p:spPr bwMode="auto">
          <a:xfrm>
            <a:off x="1" y="2986583"/>
            <a:ext cx="184663" cy="373659"/>
          </a:xfrm>
          <a:prstGeom prst="rect">
            <a:avLst/>
          </a:prstGeom>
          <a:noFill/>
          <a:ln w="9525">
            <a:noFill/>
            <a:miter lim="800000"/>
            <a:headEnd/>
            <a:tailEnd/>
          </a:ln>
          <a:effectLst/>
        </p:spPr>
        <p:txBody>
          <a:bodyPr wrap="none" lIns="91430" tIns="45716" rIns="91430" bIns="45716" anchor="ctr">
            <a:prstTxWarp prst="textNoShape">
              <a:avLst/>
            </a:prstTxWarp>
            <a:spAutoFit/>
          </a:bodyPr>
          <a:lstStyle/>
          <a:p>
            <a:pPr defTabSz="457082"/>
            <a:endParaRPr lang="en-US">
              <a:solidFill>
                <a:srgbClr val="000000"/>
              </a:solidFill>
            </a:endParaRPr>
          </a:p>
        </p:txBody>
      </p:sp>
      <p:graphicFrame>
        <p:nvGraphicFramePr>
          <p:cNvPr id="46094" name="Object 14"/>
          <p:cNvGraphicFramePr>
            <a:graphicFrameLocks noChangeAspect="1"/>
          </p:cNvGraphicFramePr>
          <p:nvPr/>
        </p:nvGraphicFramePr>
        <p:xfrm>
          <a:off x="5364163" y="2565400"/>
          <a:ext cx="3382962" cy="608013"/>
        </p:xfrm>
        <a:graphic>
          <a:graphicData uri="http://schemas.openxmlformats.org/presentationml/2006/ole">
            <mc:AlternateContent xmlns:mc="http://schemas.openxmlformats.org/markup-compatibility/2006">
              <mc:Choice xmlns:v="urn:schemas-microsoft-com:vml" Requires="v">
                <p:oleObj spid="_x0000_s341017" name="Equation" r:id="rId6" imgW="2844800" imgH="508000" progId="Equation.3">
                  <p:embed/>
                </p:oleObj>
              </mc:Choice>
              <mc:Fallback>
                <p:oleObj name="Equation" r:id="rId6" imgW="2844800" imgH="508000" progId="Equation.3">
                  <p:embed/>
                  <p:pic>
                    <p:nvPicPr>
                      <p:cNvPr id="46094"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4163" y="2565400"/>
                        <a:ext cx="3382962" cy="608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097" name="Text Box 17"/>
          <p:cNvSpPr txBox="1">
            <a:spLocks noChangeArrowheads="1"/>
          </p:cNvSpPr>
          <p:nvPr/>
        </p:nvSpPr>
        <p:spPr bwMode="auto">
          <a:xfrm>
            <a:off x="1692277" y="4868863"/>
            <a:ext cx="941464" cy="338546"/>
          </a:xfrm>
          <a:prstGeom prst="rect">
            <a:avLst/>
          </a:prstGeom>
          <a:noFill/>
          <a:ln w="9525">
            <a:noFill/>
            <a:miter lim="800000"/>
            <a:headEnd/>
            <a:tailEnd/>
          </a:ln>
          <a:effectLst/>
        </p:spPr>
        <p:txBody>
          <a:bodyPr wrap="none" lIns="91430" tIns="45716" rIns="91430" bIns="45716">
            <a:prstTxWarp prst="textNoShape">
              <a:avLst/>
            </a:prstTxWarp>
            <a:spAutoFit/>
          </a:bodyPr>
          <a:lstStyle/>
          <a:p>
            <a:pPr defTabSz="457082"/>
            <a:r>
              <a:rPr lang="fr-FR" sz="1600" dirty="0">
                <a:solidFill>
                  <a:srgbClr val="000000"/>
                </a:solidFill>
              </a:rPr>
              <a:t>R = 90 </a:t>
            </a:r>
            <a:r>
              <a:rPr lang="en-US" sz="1600" dirty="0">
                <a:solidFill>
                  <a:srgbClr val="000000"/>
                </a:solidFill>
              </a:rPr>
              <a:t>Å</a:t>
            </a:r>
            <a:r>
              <a:rPr lang="fr-FR" sz="1600" dirty="0">
                <a:solidFill>
                  <a:srgbClr val="000000"/>
                </a:solidFill>
              </a:rPr>
              <a:t> </a:t>
            </a:r>
          </a:p>
        </p:txBody>
      </p:sp>
      <p:pic>
        <p:nvPicPr>
          <p:cNvPr id="46098" name="Picture 18"/>
          <p:cNvPicPr>
            <a:picLocks noChangeAspect="1" noChangeArrowheads="1"/>
          </p:cNvPicPr>
          <p:nvPr/>
        </p:nvPicPr>
        <p:blipFill>
          <a:blip r:embed="rId8"/>
          <a:srcRect/>
          <a:stretch>
            <a:fillRect/>
          </a:stretch>
        </p:blipFill>
        <p:spPr bwMode="auto">
          <a:xfrm>
            <a:off x="5364164" y="3429000"/>
            <a:ext cx="3275012" cy="2840038"/>
          </a:xfrm>
          <a:prstGeom prst="rect">
            <a:avLst/>
          </a:prstGeom>
          <a:noFill/>
          <a:ln w="9525">
            <a:noFill/>
            <a:miter lim="800000"/>
            <a:headEnd/>
            <a:tailEnd/>
          </a:ln>
          <a:effectLst/>
        </p:spPr>
      </p:pic>
      <p:pic>
        <p:nvPicPr>
          <p:cNvPr id="46099" name="Picture 19"/>
          <p:cNvPicPr>
            <a:picLocks noChangeAspect="1" noChangeArrowheads="1"/>
          </p:cNvPicPr>
          <p:nvPr/>
        </p:nvPicPr>
        <p:blipFill>
          <a:blip r:embed="rId9"/>
          <a:srcRect/>
          <a:stretch>
            <a:fillRect/>
          </a:stretch>
        </p:blipFill>
        <p:spPr bwMode="auto">
          <a:xfrm>
            <a:off x="431802" y="2133600"/>
            <a:ext cx="4100513" cy="646113"/>
          </a:xfrm>
          <a:prstGeom prst="rect">
            <a:avLst/>
          </a:prstGeom>
          <a:noFill/>
          <a:ln w="9525">
            <a:noFill/>
            <a:miter lim="800000"/>
            <a:headEnd/>
            <a:tailEnd/>
          </a:ln>
          <a:effectLst/>
        </p:spPr>
      </p:pic>
    </p:spTree>
    <p:extLst>
      <p:ext uri="{BB962C8B-B14F-4D97-AF65-F5344CB8AC3E}">
        <p14:creationId xmlns:p14="http://schemas.microsoft.com/office/powerpoint/2010/main" val="17147067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9144000" cy="6846073"/>
          </a:xfrm>
          <a:prstGeom prst="rect">
            <a:avLst/>
          </a:prstGeom>
        </p:spPr>
      </p:pic>
    </p:spTree>
    <p:extLst>
      <p:ext uri="{BB962C8B-B14F-4D97-AF65-F5344CB8AC3E}">
        <p14:creationId xmlns:p14="http://schemas.microsoft.com/office/powerpoint/2010/main" val="2215529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3" name="Picture 5"/>
          <p:cNvPicPr>
            <a:picLocks noChangeAspect="1" noChangeArrowheads="1"/>
          </p:cNvPicPr>
          <p:nvPr/>
        </p:nvPicPr>
        <p:blipFill>
          <a:blip r:embed="rId2"/>
          <a:srcRect/>
          <a:stretch>
            <a:fillRect/>
          </a:stretch>
        </p:blipFill>
        <p:spPr bwMode="auto">
          <a:xfrm>
            <a:off x="1619250" y="692150"/>
            <a:ext cx="5456238" cy="4732338"/>
          </a:xfrm>
          <a:prstGeom prst="rect">
            <a:avLst/>
          </a:prstGeom>
          <a:noFill/>
          <a:ln w="9525">
            <a:noFill/>
            <a:miter lim="800000"/>
            <a:headEnd/>
            <a:tailEnd/>
          </a:ln>
          <a:effectLst/>
        </p:spPr>
      </p:pic>
      <p:sp>
        <p:nvSpPr>
          <p:cNvPr id="48134" name="Rectangle 6"/>
          <p:cNvSpPr>
            <a:spLocks noChangeArrowheads="1"/>
          </p:cNvSpPr>
          <p:nvPr/>
        </p:nvSpPr>
        <p:spPr bwMode="auto">
          <a:xfrm>
            <a:off x="503238" y="115888"/>
            <a:ext cx="8640762" cy="584767"/>
          </a:xfrm>
          <a:prstGeom prst="rect">
            <a:avLst/>
          </a:prstGeom>
          <a:noFill/>
          <a:ln w="9525">
            <a:noFill/>
            <a:miter lim="800000"/>
            <a:headEnd/>
            <a:tailEnd/>
          </a:ln>
          <a:effectLst/>
        </p:spPr>
        <p:txBody>
          <a:bodyPr wrap="square" lIns="91430" tIns="45716" rIns="91430" bIns="45716">
            <a:prstTxWarp prst="textNoShape">
              <a:avLst/>
            </a:prstTxWarp>
            <a:spAutoFit/>
          </a:bodyPr>
          <a:lstStyle/>
          <a:p>
            <a:pPr defTabSz="457082"/>
            <a:r>
              <a:rPr lang="en-GB" sz="3200" dirty="0">
                <a:solidFill>
                  <a:srgbClr val="000000"/>
                </a:solidFill>
              </a:rPr>
              <a:t>Combined effect of </a:t>
            </a:r>
            <a:r>
              <a:rPr lang="en-GB" sz="3200" dirty="0" err="1">
                <a:solidFill>
                  <a:srgbClr val="000000"/>
                </a:solidFill>
              </a:rPr>
              <a:t>polydispersity</a:t>
            </a:r>
            <a:r>
              <a:rPr lang="en-GB" sz="3200" dirty="0">
                <a:solidFill>
                  <a:srgbClr val="000000"/>
                </a:solidFill>
              </a:rPr>
              <a:t> and resolution</a:t>
            </a:r>
          </a:p>
        </p:txBody>
      </p:sp>
      <p:sp>
        <p:nvSpPr>
          <p:cNvPr id="51704" name="Text Box 3576"/>
          <p:cNvSpPr txBox="1">
            <a:spLocks noChangeArrowheads="1"/>
          </p:cNvSpPr>
          <p:nvPr/>
        </p:nvSpPr>
        <p:spPr bwMode="auto">
          <a:xfrm>
            <a:off x="611190" y="5300663"/>
            <a:ext cx="6930082" cy="707878"/>
          </a:xfrm>
          <a:prstGeom prst="rect">
            <a:avLst/>
          </a:prstGeom>
          <a:noFill/>
          <a:ln w="9525">
            <a:noFill/>
            <a:miter lim="800000"/>
            <a:headEnd/>
            <a:tailEnd/>
          </a:ln>
          <a:effectLst/>
        </p:spPr>
        <p:txBody>
          <a:bodyPr wrap="none" lIns="91430" tIns="45716" rIns="91430" bIns="45716">
            <a:prstTxWarp prst="textNoShape">
              <a:avLst/>
            </a:prstTxWarp>
            <a:spAutoFit/>
          </a:bodyPr>
          <a:lstStyle/>
          <a:p>
            <a:pPr defTabSz="457082" eaLnBrk="0" hangingPunct="0">
              <a:buFontTx/>
              <a:buChar char="•"/>
            </a:pPr>
            <a:r>
              <a:rPr lang="en-US" sz="2000" dirty="0">
                <a:solidFill>
                  <a:srgbClr val="000000"/>
                </a:solidFill>
                <a:sym typeface="Monotype Sorts" pitchFamily="-105" charset="2"/>
              </a:rPr>
              <a:t>Favor the resolution rather than the flux </a:t>
            </a:r>
            <a:endParaRPr lang="en-US" sz="2000" dirty="0">
              <a:solidFill>
                <a:srgbClr val="000000"/>
              </a:solidFill>
            </a:endParaRPr>
          </a:p>
          <a:p>
            <a:pPr defTabSz="457082" eaLnBrk="0" hangingPunct="0">
              <a:buFontTx/>
              <a:buChar char="•"/>
            </a:pPr>
            <a:r>
              <a:rPr lang="en-US" sz="2000" dirty="0">
                <a:solidFill>
                  <a:srgbClr val="000000"/>
                </a:solidFill>
              </a:rPr>
              <a:t>Importance of the instrumental resolution in the data treatment</a:t>
            </a:r>
          </a:p>
        </p:txBody>
      </p:sp>
      <p:sp>
        <p:nvSpPr>
          <p:cNvPr id="51705" name="Text Box 3577"/>
          <p:cNvSpPr txBox="1">
            <a:spLocks noChangeArrowheads="1"/>
          </p:cNvSpPr>
          <p:nvPr/>
        </p:nvSpPr>
        <p:spPr bwMode="auto">
          <a:xfrm>
            <a:off x="611188" y="6165851"/>
            <a:ext cx="7924800" cy="523212"/>
          </a:xfrm>
          <a:prstGeom prst="rect">
            <a:avLst/>
          </a:prstGeom>
          <a:noFill/>
          <a:ln w="9525">
            <a:noFill/>
            <a:miter lim="800000"/>
            <a:headEnd/>
            <a:tailEnd/>
          </a:ln>
          <a:effectLst/>
        </p:spPr>
        <p:txBody>
          <a:bodyPr lIns="91430" tIns="45716" rIns="91430" bIns="45716">
            <a:prstTxWarp prst="textNoShape">
              <a:avLst/>
            </a:prstTxWarp>
            <a:spAutoFit/>
          </a:bodyPr>
          <a:lstStyle/>
          <a:p>
            <a:pPr defTabSz="457082" eaLnBrk="0" hangingPunct="0"/>
            <a:r>
              <a:rPr lang="en-US" sz="1400" dirty="0">
                <a:solidFill>
                  <a:srgbClr val="000000"/>
                </a:solidFill>
              </a:rPr>
              <a:t>More details… Effect of instrumental resolution and </a:t>
            </a:r>
            <a:r>
              <a:rPr lang="en-US" sz="1400" dirty="0" err="1">
                <a:solidFill>
                  <a:srgbClr val="000000"/>
                </a:solidFill>
              </a:rPr>
              <a:t>polydispersity</a:t>
            </a:r>
            <a:r>
              <a:rPr lang="en-US" sz="1400" dirty="0">
                <a:solidFill>
                  <a:srgbClr val="000000"/>
                </a:solidFill>
              </a:rPr>
              <a:t> on ideal form factor in SANS, I. </a:t>
            </a:r>
            <a:r>
              <a:rPr lang="en-US" sz="1400" dirty="0" err="1">
                <a:solidFill>
                  <a:srgbClr val="000000"/>
                </a:solidFill>
              </a:rPr>
              <a:t>Grillo</a:t>
            </a:r>
            <a:r>
              <a:rPr lang="en-US" sz="1400" dirty="0">
                <a:solidFill>
                  <a:srgbClr val="000000"/>
                </a:solidFill>
              </a:rPr>
              <a:t>,  ILL Technical Report, 2001, ILL01GR08T</a:t>
            </a:r>
          </a:p>
        </p:txBody>
      </p:sp>
    </p:spTree>
    <p:extLst>
      <p:ext uri="{BB962C8B-B14F-4D97-AF65-F5344CB8AC3E}">
        <p14:creationId xmlns:p14="http://schemas.microsoft.com/office/powerpoint/2010/main" val="25729771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body" idx="1"/>
          </p:nvPr>
        </p:nvSpPr>
        <p:spPr>
          <a:xfrm>
            <a:off x="107156" y="1017984"/>
            <a:ext cx="8885039" cy="5840016"/>
          </a:xfrm>
        </p:spPr>
        <p:txBody>
          <a:bodyPr/>
          <a:lstStyle/>
          <a:p>
            <a:pPr marL="935128" lvl="1" eaLnBrk="1" hangingPunct="1">
              <a:buSzPct val="99000"/>
              <a:buFont typeface="Wingdings 2" pitchFamily="-112" charset="2"/>
              <a:buAutoNum type="arabicPeriod"/>
            </a:pPr>
            <a:r>
              <a:rPr lang="en-US" sz="2300" dirty="0" smtClean="0"/>
              <a:t>Fundamental Scattering Theory</a:t>
            </a:r>
          </a:p>
          <a:p>
            <a:pPr marL="935128" lvl="1" eaLnBrk="1" hangingPunct="1">
              <a:buSzPct val="99000"/>
              <a:buFont typeface="Wingdings 2" pitchFamily="-112" charset="2"/>
              <a:buAutoNum type="arabicPeriod"/>
            </a:pPr>
            <a:r>
              <a:rPr lang="en-US" sz="2300" dirty="0" smtClean="0"/>
              <a:t>Small </a:t>
            </a:r>
            <a:r>
              <a:rPr lang="en-US" sz="2300" dirty="0" smtClean="0"/>
              <a:t>Angle Neutron </a:t>
            </a:r>
            <a:r>
              <a:rPr lang="en-US" sz="2300" dirty="0" smtClean="0"/>
              <a:t>Scattering</a:t>
            </a:r>
            <a:r>
              <a:rPr lang="en-US" sz="2300" dirty="0" smtClean="0"/>
              <a:t> </a:t>
            </a:r>
            <a:r>
              <a:rPr lang="en-US" sz="2300" dirty="0" smtClean="0"/>
              <a:t>(SANS</a:t>
            </a:r>
            <a:r>
              <a:rPr lang="en-US" sz="2300" dirty="0" smtClean="0"/>
              <a:t>)</a:t>
            </a:r>
          </a:p>
          <a:p>
            <a:pPr marL="935128" lvl="1" eaLnBrk="1" hangingPunct="1">
              <a:buSzPct val="99000"/>
              <a:buFont typeface="Wingdings 2" pitchFamily="-112" charset="2"/>
              <a:buAutoNum type="arabicPeriod"/>
            </a:pPr>
            <a:r>
              <a:rPr lang="en-US" sz="2300" dirty="0"/>
              <a:t>Reflection of Neutrons at small angles (NR</a:t>
            </a:r>
            <a:r>
              <a:rPr lang="en-US" sz="2300" dirty="0" smtClean="0"/>
              <a:t>)</a:t>
            </a:r>
            <a:endParaRPr lang="en-US" sz="2300" dirty="0" smtClean="0"/>
          </a:p>
          <a:p>
            <a:pPr marL="935128" lvl="1" eaLnBrk="1" hangingPunct="1">
              <a:buSzPct val="99000"/>
              <a:buFont typeface="Wingdings 2" pitchFamily="-112" charset="2"/>
              <a:buAutoNum type="arabicPeriod"/>
            </a:pPr>
            <a:r>
              <a:rPr lang="en-US" sz="2300" dirty="0" smtClean="0"/>
              <a:t>NR Instrumentation and Data Reduction</a:t>
            </a:r>
          </a:p>
          <a:p>
            <a:pPr marL="935128" lvl="1" eaLnBrk="1" hangingPunct="1">
              <a:buSzPct val="99000"/>
              <a:buFont typeface="Wingdings 2" pitchFamily="-112" charset="2"/>
              <a:buAutoNum type="arabicPeriod"/>
            </a:pPr>
            <a:r>
              <a:rPr lang="en-US" sz="2300" dirty="0" smtClean="0"/>
              <a:t>NR Data </a:t>
            </a:r>
            <a:r>
              <a:rPr lang="en-US" sz="2300" dirty="0" smtClean="0"/>
              <a:t>analysis + Practical </a:t>
            </a:r>
            <a:r>
              <a:rPr lang="en-US" sz="2300" smtClean="0"/>
              <a:t>(start at 13:30)</a:t>
            </a:r>
            <a:endParaRPr lang="en-US" sz="2300" dirty="0" smtClean="0"/>
          </a:p>
        </p:txBody>
      </p:sp>
      <p:sp>
        <p:nvSpPr>
          <p:cNvPr id="969731" name="Rectangle 1"/>
          <p:cNvSpPr>
            <a:spLocks noGrp="1" noChangeArrowheads="1"/>
          </p:cNvSpPr>
          <p:nvPr>
            <p:ph type="title"/>
          </p:nvPr>
        </p:nvSpPr>
        <p:spPr>
          <a:xfrm>
            <a:off x="258966" y="312544"/>
            <a:ext cx="8304609" cy="759023"/>
          </a:xfrm>
        </p:spPr>
        <p:txBody>
          <a:bodyPr/>
          <a:lstStyle/>
          <a:p>
            <a:pPr eaLnBrk="1" hangingPunct="1"/>
            <a:r>
              <a:rPr lang="en-US" sz="5000" dirty="0" smtClean="0"/>
              <a:t>Outline</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555875" y="1997075"/>
            <a:ext cx="4225925" cy="4429125"/>
            <a:chOff x="1610" y="1258"/>
            <a:chExt cx="2662" cy="2790"/>
          </a:xfrm>
        </p:grpSpPr>
        <p:sp>
          <p:nvSpPr>
            <p:cNvPr id="47109" name="Line 5"/>
            <p:cNvSpPr>
              <a:spLocks noChangeShapeType="1"/>
            </p:cNvSpPr>
            <p:nvPr/>
          </p:nvSpPr>
          <p:spPr bwMode="auto">
            <a:xfrm>
              <a:off x="2925" y="1258"/>
              <a:ext cx="0" cy="1764"/>
            </a:xfrm>
            <a:prstGeom prst="line">
              <a:avLst/>
            </a:prstGeom>
            <a:noFill/>
            <a:ln w="28575">
              <a:solidFill>
                <a:schemeClr val="accent2"/>
              </a:solidFill>
              <a:round/>
              <a:headEnd/>
              <a:tailEnd type="triangle" w="med" len="med"/>
            </a:ln>
            <a:effectLst/>
          </p:spPr>
          <p:txBody>
            <a:bodyPr wrap="none" anchor="ctr">
              <a:prstTxWarp prst="textNoShape">
                <a:avLst/>
              </a:prstTxWarp>
            </a:bodyPr>
            <a:lstStyle/>
            <a:p>
              <a:pPr defTabSz="457082"/>
              <a:endParaRPr lang="en-US">
                <a:solidFill>
                  <a:srgbClr val="000000"/>
                </a:solidFill>
              </a:endParaRPr>
            </a:p>
          </p:txBody>
        </p:sp>
        <p:grpSp>
          <p:nvGrpSpPr>
            <p:cNvPr id="3" name="Group 6"/>
            <p:cNvGrpSpPr>
              <a:grpSpLocks/>
            </p:cNvGrpSpPr>
            <p:nvPr/>
          </p:nvGrpSpPr>
          <p:grpSpPr bwMode="auto">
            <a:xfrm>
              <a:off x="1610" y="3067"/>
              <a:ext cx="2662" cy="981"/>
              <a:chOff x="1577" y="3199"/>
              <a:chExt cx="2884" cy="981"/>
            </a:xfrm>
          </p:grpSpPr>
          <p:sp>
            <p:nvSpPr>
              <p:cNvPr id="47111" name="Rectangle 7"/>
              <p:cNvSpPr>
                <a:spLocks noChangeArrowheads="1"/>
              </p:cNvSpPr>
              <p:nvPr/>
            </p:nvSpPr>
            <p:spPr bwMode="auto">
              <a:xfrm>
                <a:off x="1577" y="3199"/>
                <a:ext cx="2884" cy="981"/>
              </a:xfrm>
              <a:prstGeom prst="rect">
                <a:avLst/>
              </a:prstGeom>
              <a:solidFill>
                <a:srgbClr val="CCECFF"/>
              </a:solidFill>
              <a:ln w="9525">
                <a:solidFill>
                  <a:srgbClr val="CCECFF"/>
                </a:solidFill>
                <a:miter lim="800000"/>
                <a:headEnd/>
                <a:tailEnd/>
              </a:ln>
              <a:effectLst/>
            </p:spPr>
            <p:txBody>
              <a:bodyPr wrap="none" anchor="ctr">
                <a:prstTxWarp prst="textNoShape">
                  <a:avLst/>
                </a:prstTxWarp>
              </a:bodyPr>
              <a:lstStyle/>
              <a:p>
                <a:pPr defTabSz="457082"/>
                <a:endParaRPr lang="en-US">
                  <a:solidFill>
                    <a:srgbClr val="000000"/>
                  </a:solidFill>
                </a:endParaRPr>
              </a:p>
            </p:txBody>
          </p:sp>
          <p:sp>
            <p:nvSpPr>
              <p:cNvPr id="47112" name="Text Box 8"/>
              <p:cNvSpPr txBox="1">
                <a:spLocks noChangeArrowheads="1"/>
              </p:cNvSpPr>
              <p:nvPr/>
            </p:nvSpPr>
            <p:spPr bwMode="auto">
              <a:xfrm>
                <a:off x="2066" y="3246"/>
                <a:ext cx="1903" cy="368"/>
              </a:xfrm>
              <a:prstGeom prst="rect">
                <a:avLst/>
              </a:prstGeom>
              <a:noFill/>
              <a:ln w="9525">
                <a:noFill/>
                <a:miter lim="800000"/>
                <a:headEnd/>
                <a:tailEnd/>
              </a:ln>
              <a:effectLst/>
            </p:spPr>
            <p:txBody>
              <a:bodyPr wrap="none">
                <a:prstTxWarp prst="textNoShape">
                  <a:avLst/>
                </a:prstTxWarp>
                <a:spAutoFit/>
              </a:bodyPr>
              <a:lstStyle/>
              <a:p>
                <a:pPr algn="ctr" defTabSz="457082" eaLnBrk="0" hangingPunct="0"/>
                <a:r>
                  <a:rPr lang="en-US" sz="1600" b="1" dirty="0" err="1">
                    <a:solidFill>
                      <a:srgbClr val="000000"/>
                    </a:solidFill>
                  </a:rPr>
                  <a:t>Polydispersity</a:t>
                </a:r>
                <a:r>
                  <a:rPr lang="en-US" sz="1600" b="1" dirty="0">
                    <a:solidFill>
                      <a:srgbClr val="000000"/>
                    </a:solidFill>
                  </a:rPr>
                  <a:t> in size </a:t>
                </a:r>
              </a:p>
              <a:p>
                <a:pPr algn="ctr" defTabSz="457082" eaLnBrk="0" hangingPunct="0"/>
                <a:r>
                  <a:rPr lang="en-US" sz="1600" b="1" dirty="0">
                    <a:solidFill>
                      <a:srgbClr val="000000"/>
                    </a:solidFill>
                  </a:rPr>
                  <a:t>(log-normal distribution)</a:t>
                </a:r>
              </a:p>
            </p:txBody>
          </p:sp>
          <p:graphicFrame>
            <p:nvGraphicFramePr>
              <p:cNvPr id="47113" name="Object 9"/>
              <p:cNvGraphicFramePr>
                <a:graphicFrameLocks noChangeAspect="1"/>
              </p:cNvGraphicFramePr>
              <p:nvPr/>
            </p:nvGraphicFramePr>
            <p:xfrm>
              <a:off x="1928" y="3633"/>
              <a:ext cx="2138" cy="447"/>
            </p:xfrm>
            <a:graphic>
              <a:graphicData uri="http://schemas.openxmlformats.org/presentationml/2006/ole">
                <mc:AlternateContent xmlns:mc="http://schemas.openxmlformats.org/markup-compatibility/2006">
                  <mc:Choice xmlns:v="urn:schemas-microsoft-com:vml" Requires="v">
                    <p:oleObj spid="_x0000_s342051" name="Equation" r:id="rId3" imgW="3403440" imgH="711000" progId="Equation.3">
                      <p:embed/>
                    </p:oleObj>
                  </mc:Choice>
                  <mc:Fallback>
                    <p:oleObj name="Equation" r:id="rId3" imgW="3403440" imgH="711000" progId="Equation.3">
                      <p:embed/>
                      <p:pic>
                        <p:nvPicPr>
                          <p:cNvPr id="47113"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8" y="3633"/>
                            <a:ext cx="2138" cy="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grpSp>
      <p:grpSp>
        <p:nvGrpSpPr>
          <p:cNvPr id="4" name="Group 10"/>
          <p:cNvGrpSpPr>
            <a:grpSpLocks/>
          </p:cNvGrpSpPr>
          <p:nvPr/>
        </p:nvGrpSpPr>
        <p:grpSpPr bwMode="auto">
          <a:xfrm>
            <a:off x="201614" y="1925640"/>
            <a:ext cx="3798887" cy="2447925"/>
            <a:chOff x="127" y="1213"/>
            <a:chExt cx="2393" cy="1542"/>
          </a:xfrm>
        </p:grpSpPr>
        <p:grpSp>
          <p:nvGrpSpPr>
            <p:cNvPr id="5" name="Group 11"/>
            <p:cNvGrpSpPr>
              <a:grpSpLocks/>
            </p:cNvGrpSpPr>
            <p:nvPr/>
          </p:nvGrpSpPr>
          <p:grpSpPr bwMode="auto">
            <a:xfrm>
              <a:off x="127" y="1485"/>
              <a:ext cx="2393" cy="1270"/>
              <a:chOff x="127" y="1888"/>
              <a:chExt cx="2393" cy="1270"/>
            </a:xfrm>
          </p:grpSpPr>
          <p:sp>
            <p:nvSpPr>
              <p:cNvPr id="47116" name="Rectangle 12"/>
              <p:cNvSpPr>
                <a:spLocks noChangeArrowheads="1"/>
              </p:cNvSpPr>
              <p:nvPr/>
            </p:nvSpPr>
            <p:spPr bwMode="auto">
              <a:xfrm>
                <a:off x="127" y="1888"/>
                <a:ext cx="2393" cy="1270"/>
              </a:xfrm>
              <a:prstGeom prst="rect">
                <a:avLst/>
              </a:prstGeom>
              <a:solidFill>
                <a:srgbClr val="CCFFCC"/>
              </a:solidFill>
              <a:ln w="9525">
                <a:solidFill>
                  <a:srgbClr val="CCFFCC"/>
                </a:solidFill>
                <a:miter lim="800000"/>
                <a:headEnd/>
                <a:tailEnd/>
              </a:ln>
              <a:effectLst/>
            </p:spPr>
            <p:txBody>
              <a:bodyPr wrap="none" anchor="ctr">
                <a:prstTxWarp prst="textNoShape">
                  <a:avLst/>
                </a:prstTxWarp>
              </a:bodyPr>
              <a:lstStyle/>
              <a:p>
                <a:pPr defTabSz="457082"/>
                <a:endParaRPr lang="en-US">
                  <a:solidFill>
                    <a:srgbClr val="000000"/>
                  </a:solidFill>
                </a:endParaRPr>
              </a:p>
            </p:txBody>
          </p:sp>
          <p:sp>
            <p:nvSpPr>
              <p:cNvPr id="47117" name="Text Box 13"/>
              <p:cNvSpPr txBox="1">
                <a:spLocks noChangeArrowheads="1"/>
              </p:cNvSpPr>
              <p:nvPr/>
            </p:nvSpPr>
            <p:spPr bwMode="auto">
              <a:xfrm>
                <a:off x="524" y="1927"/>
                <a:ext cx="1568" cy="213"/>
              </a:xfrm>
              <a:prstGeom prst="rect">
                <a:avLst/>
              </a:prstGeom>
              <a:noFill/>
              <a:ln w="9525">
                <a:noFill/>
                <a:miter lim="800000"/>
                <a:headEnd/>
                <a:tailEnd/>
              </a:ln>
              <a:effectLst/>
            </p:spPr>
            <p:txBody>
              <a:bodyPr wrap="none">
                <a:prstTxWarp prst="textNoShape">
                  <a:avLst/>
                </a:prstTxWarp>
                <a:spAutoFit/>
              </a:bodyPr>
              <a:lstStyle/>
              <a:p>
                <a:pPr algn="ctr" defTabSz="457082" eaLnBrk="0" hangingPunct="0"/>
                <a:r>
                  <a:rPr lang="en-US" sz="1600" b="1" dirty="0">
                    <a:solidFill>
                      <a:srgbClr val="000000"/>
                    </a:solidFill>
                  </a:rPr>
                  <a:t>Instrument resolution</a:t>
                </a:r>
                <a:endParaRPr lang="en-US" sz="1600" dirty="0">
                  <a:solidFill>
                    <a:srgbClr val="000000"/>
                  </a:solidFill>
                </a:endParaRPr>
              </a:p>
            </p:txBody>
          </p:sp>
          <p:graphicFrame>
            <p:nvGraphicFramePr>
              <p:cNvPr id="47118" name="Object 14"/>
              <p:cNvGraphicFramePr>
                <a:graphicFrameLocks noChangeAspect="1"/>
              </p:cNvGraphicFramePr>
              <p:nvPr/>
            </p:nvGraphicFramePr>
            <p:xfrm>
              <a:off x="189" y="2296"/>
              <a:ext cx="2090" cy="469"/>
            </p:xfrm>
            <a:graphic>
              <a:graphicData uri="http://schemas.openxmlformats.org/presentationml/2006/ole">
                <mc:AlternateContent xmlns:mc="http://schemas.openxmlformats.org/markup-compatibility/2006">
                  <mc:Choice xmlns:v="urn:schemas-microsoft-com:vml" Requires="v">
                    <p:oleObj spid="_x0000_s342052" name="Equation" r:id="rId5" imgW="2565360" imgH="533160" progId="Equation.3">
                      <p:embed/>
                    </p:oleObj>
                  </mc:Choice>
                  <mc:Fallback>
                    <p:oleObj name="Equation" r:id="rId5" imgW="2565360" imgH="533160" progId="Equation.3">
                      <p:embed/>
                      <p:pic>
                        <p:nvPicPr>
                          <p:cNvPr id="47118"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 y="2296"/>
                            <a:ext cx="2090" cy="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7119" name="Object 15"/>
              <p:cNvGraphicFramePr>
                <a:graphicFrameLocks noChangeAspect="1"/>
              </p:cNvGraphicFramePr>
              <p:nvPr/>
            </p:nvGraphicFramePr>
            <p:xfrm>
              <a:off x="425" y="2886"/>
              <a:ext cx="1675" cy="193"/>
            </p:xfrm>
            <a:graphic>
              <a:graphicData uri="http://schemas.openxmlformats.org/presentationml/2006/ole">
                <mc:AlternateContent xmlns:mc="http://schemas.openxmlformats.org/markup-compatibility/2006">
                  <mc:Choice xmlns:v="urn:schemas-microsoft-com:vml" Requires="v">
                    <p:oleObj spid="_x0000_s342053" name="Equation" r:id="rId7" imgW="2489040" imgH="279360" progId="Equation.3">
                      <p:embed/>
                    </p:oleObj>
                  </mc:Choice>
                  <mc:Fallback>
                    <p:oleObj name="Equation" r:id="rId7" imgW="2489040" imgH="279360" progId="Equation.3">
                      <p:embed/>
                      <p:pic>
                        <p:nvPicPr>
                          <p:cNvPr id="47119"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5" y="2886"/>
                            <a:ext cx="1675" cy="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47120" name="Line 16"/>
            <p:cNvSpPr>
              <a:spLocks noChangeShapeType="1"/>
            </p:cNvSpPr>
            <p:nvPr/>
          </p:nvSpPr>
          <p:spPr bwMode="auto">
            <a:xfrm flipH="1">
              <a:off x="1791" y="1213"/>
              <a:ext cx="395" cy="227"/>
            </a:xfrm>
            <a:prstGeom prst="line">
              <a:avLst/>
            </a:prstGeom>
            <a:noFill/>
            <a:ln w="28575">
              <a:solidFill>
                <a:srgbClr val="339966"/>
              </a:solidFill>
              <a:round/>
              <a:headEnd/>
              <a:tailEnd type="triangle" w="med" len="med"/>
            </a:ln>
            <a:effectLst/>
          </p:spPr>
          <p:txBody>
            <a:bodyPr wrap="none" anchor="ctr">
              <a:prstTxWarp prst="textNoShape">
                <a:avLst/>
              </a:prstTxWarp>
            </a:bodyPr>
            <a:lstStyle/>
            <a:p>
              <a:pPr defTabSz="457082"/>
              <a:endParaRPr lang="en-US">
                <a:solidFill>
                  <a:srgbClr val="000000"/>
                </a:solidFill>
              </a:endParaRPr>
            </a:p>
          </p:txBody>
        </p:sp>
      </p:grpSp>
      <p:sp>
        <p:nvSpPr>
          <p:cNvPr id="47121" name="Rectangle 17"/>
          <p:cNvSpPr>
            <a:spLocks noChangeArrowheads="1"/>
          </p:cNvSpPr>
          <p:nvPr/>
        </p:nvSpPr>
        <p:spPr bwMode="auto">
          <a:xfrm>
            <a:off x="4932363" y="2565400"/>
            <a:ext cx="3816350" cy="2016125"/>
          </a:xfrm>
          <a:prstGeom prst="rect">
            <a:avLst/>
          </a:prstGeom>
          <a:solidFill>
            <a:srgbClr val="FFFFCC"/>
          </a:solidFill>
          <a:ln w="9525">
            <a:solidFill>
              <a:srgbClr val="FFFFCC"/>
            </a:solidFill>
            <a:miter lim="800000"/>
            <a:headEnd/>
            <a:tailEnd/>
          </a:ln>
          <a:effectLst/>
        </p:spPr>
        <p:txBody>
          <a:bodyPr wrap="none" lIns="91430" tIns="45716" rIns="91430" bIns="45716" anchor="ctr">
            <a:prstTxWarp prst="textNoShape">
              <a:avLst/>
            </a:prstTxWarp>
          </a:bodyPr>
          <a:lstStyle/>
          <a:p>
            <a:pPr defTabSz="457082"/>
            <a:endParaRPr lang="en-US">
              <a:solidFill>
                <a:srgbClr val="000000"/>
              </a:solidFill>
            </a:endParaRPr>
          </a:p>
        </p:txBody>
      </p:sp>
      <p:sp>
        <p:nvSpPr>
          <p:cNvPr id="47122" name="Text Box 18"/>
          <p:cNvSpPr txBox="1">
            <a:spLocks noChangeArrowheads="1"/>
          </p:cNvSpPr>
          <p:nvPr/>
        </p:nvSpPr>
        <p:spPr bwMode="auto">
          <a:xfrm>
            <a:off x="5003802" y="2636840"/>
            <a:ext cx="3744913" cy="1846651"/>
          </a:xfrm>
          <a:prstGeom prst="rect">
            <a:avLst/>
          </a:prstGeom>
          <a:noFill/>
          <a:ln w="9525">
            <a:noFill/>
            <a:miter lim="800000"/>
            <a:headEnd/>
            <a:tailEnd/>
          </a:ln>
          <a:effectLst/>
        </p:spPr>
        <p:txBody>
          <a:bodyPr lIns="91430" tIns="45716" rIns="91430" bIns="45716">
            <a:prstTxWarp prst="textNoShape">
              <a:avLst/>
            </a:prstTxWarp>
            <a:spAutoFit/>
          </a:bodyPr>
          <a:lstStyle/>
          <a:p>
            <a:pPr algn="ctr" defTabSz="457082" eaLnBrk="0" hangingPunct="0"/>
            <a:r>
              <a:rPr lang="en-US" sz="1600" b="1" dirty="0">
                <a:solidFill>
                  <a:srgbClr val="000000"/>
                </a:solidFill>
              </a:rPr>
              <a:t>Form Factor</a:t>
            </a:r>
          </a:p>
          <a:p>
            <a:pPr defTabSz="457082" eaLnBrk="0" hangingPunct="0"/>
            <a:r>
              <a:rPr lang="en-US" sz="1600" dirty="0">
                <a:solidFill>
                  <a:srgbClr val="000000"/>
                </a:solidFill>
              </a:rPr>
              <a:t>Pedersen (</a:t>
            </a:r>
            <a:r>
              <a:rPr lang="en-GB" sz="1400" i="1" dirty="0">
                <a:solidFill>
                  <a:srgbClr val="000000"/>
                </a:solidFill>
              </a:rPr>
              <a:t>Adv. Colloid Interface Sci.</a:t>
            </a:r>
            <a:r>
              <a:rPr lang="en-GB" sz="1400" dirty="0">
                <a:solidFill>
                  <a:srgbClr val="000000"/>
                </a:solidFill>
              </a:rPr>
              <a:t> </a:t>
            </a:r>
            <a:r>
              <a:rPr lang="en-GB" sz="1400" b="1" dirty="0">
                <a:solidFill>
                  <a:srgbClr val="000000"/>
                </a:solidFill>
              </a:rPr>
              <a:t>1997</a:t>
            </a:r>
            <a:r>
              <a:rPr lang="en-GB" sz="1400" dirty="0">
                <a:solidFill>
                  <a:srgbClr val="000000"/>
                </a:solidFill>
              </a:rPr>
              <a:t>,</a:t>
            </a:r>
            <a:r>
              <a:rPr lang="en-GB" sz="1400" b="1" dirty="0">
                <a:solidFill>
                  <a:srgbClr val="000000"/>
                </a:solidFill>
              </a:rPr>
              <a:t> </a:t>
            </a:r>
            <a:r>
              <a:rPr lang="en-GB" sz="1400" dirty="0">
                <a:solidFill>
                  <a:srgbClr val="000000"/>
                </a:solidFill>
              </a:rPr>
              <a:t>70, 171)</a:t>
            </a:r>
            <a:endParaRPr lang="en-US" sz="1400" dirty="0">
              <a:solidFill>
                <a:srgbClr val="000000"/>
              </a:solidFill>
            </a:endParaRPr>
          </a:p>
          <a:p>
            <a:pPr defTabSz="457082" eaLnBrk="0" hangingPunct="0"/>
            <a:r>
              <a:rPr lang="en-US" sz="1600" dirty="0" err="1">
                <a:solidFill>
                  <a:srgbClr val="000000"/>
                </a:solidFill>
              </a:rPr>
              <a:t>Nallet</a:t>
            </a:r>
            <a:r>
              <a:rPr lang="en-US" sz="1600" dirty="0">
                <a:solidFill>
                  <a:srgbClr val="000000"/>
                </a:solidFill>
              </a:rPr>
              <a:t> et al.( </a:t>
            </a:r>
            <a:r>
              <a:rPr lang="fr-FR" sz="1400" dirty="0">
                <a:solidFill>
                  <a:srgbClr val="000000"/>
                </a:solidFill>
              </a:rPr>
              <a:t>J. Phys. II France, 1993, 3, 487)</a:t>
            </a:r>
          </a:p>
          <a:p>
            <a:pPr algn="ctr" defTabSz="457082" eaLnBrk="0" hangingPunct="0"/>
            <a:r>
              <a:rPr lang="en-US" sz="1600" b="1" dirty="0">
                <a:solidFill>
                  <a:srgbClr val="000000"/>
                </a:solidFill>
              </a:rPr>
              <a:t>Structure Factor</a:t>
            </a:r>
          </a:p>
          <a:p>
            <a:pPr defTabSz="457082" eaLnBrk="0" hangingPunct="0"/>
            <a:r>
              <a:rPr lang="en-US" sz="1600" dirty="0" err="1">
                <a:solidFill>
                  <a:srgbClr val="000000"/>
                </a:solidFill>
              </a:rPr>
              <a:t>Percus-Yevick</a:t>
            </a:r>
            <a:r>
              <a:rPr lang="en-US" sz="1600" dirty="0">
                <a:solidFill>
                  <a:srgbClr val="000000"/>
                </a:solidFill>
              </a:rPr>
              <a:t> (</a:t>
            </a:r>
            <a:r>
              <a:rPr lang="en-GB" sz="1400" i="1" dirty="0">
                <a:solidFill>
                  <a:srgbClr val="000000"/>
                </a:solidFill>
              </a:rPr>
              <a:t>Phys. Rev.</a:t>
            </a:r>
            <a:r>
              <a:rPr lang="en-GB" sz="1400" dirty="0">
                <a:solidFill>
                  <a:srgbClr val="000000"/>
                </a:solidFill>
              </a:rPr>
              <a:t> 1958, </a:t>
            </a:r>
            <a:r>
              <a:rPr lang="en-GB" sz="1400" i="1" dirty="0">
                <a:solidFill>
                  <a:srgbClr val="000000"/>
                </a:solidFill>
              </a:rPr>
              <a:t>110</a:t>
            </a:r>
            <a:r>
              <a:rPr lang="en-GB" sz="1400" dirty="0">
                <a:solidFill>
                  <a:srgbClr val="000000"/>
                </a:solidFill>
              </a:rPr>
              <a:t>, 1</a:t>
            </a:r>
            <a:r>
              <a:rPr lang="fr-FR" sz="1400" dirty="0">
                <a:solidFill>
                  <a:srgbClr val="000000"/>
                </a:solidFill>
              </a:rPr>
              <a:t> )</a:t>
            </a:r>
          </a:p>
          <a:p>
            <a:pPr defTabSz="457082" eaLnBrk="0" hangingPunct="0"/>
            <a:r>
              <a:rPr lang="en-US" sz="1600" dirty="0" err="1">
                <a:solidFill>
                  <a:srgbClr val="000000"/>
                </a:solidFill>
              </a:rPr>
              <a:t>Hayter-Penfold</a:t>
            </a:r>
            <a:r>
              <a:rPr lang="en-US" sz="1600" dirty="0">
                <a:solidFill>
                  <a:srgbClr val="000000"/>
                </a:solidFill>
              </a:rPr>
              <a:t> (</a:t>
            </a:r>
            <a:r>
              <a:rPr lang="en-GB" sz="1400" i="1" dirty="0">
                <a:solidFill>
                  <a:srgbClr val="000000"/>
                </a:solidFill>
              </a:rPr>
              <a:t>Mol. Phys.</a:t>
            </a:r>
            <a:r>
              <a:rPr lang="en-GB" sz="1400" dirty="0">
                <a:solidFill>
                  <a:srgbClr val="000000"/>
                </a:solidFill>
              </a:rPr>
              <a:t> 1981 42,109</a:t>
            </a:r>
            <a:r>
              <a:rPr lang="en-GB" sz="1200" dirty="0">
                <a:solidFill>
                  <a:srgbClr val="000000"/>
                </a:solidFill>
              </a:rPr>
              <a:t>)</a:t>
            </a:r>
            <a:endParaRPr lang="en-US" sz="1600" dirty="0">
              <a:solidFill>
                <a:srgbClr val="000000"/>
              </a:solidFill>
            </a:endParaRPr>
          </a:p>
        </p:txBody>
      </p:sp>
      <p:sp>
        <p:nvSpPr>
          <p:cNvPr id="47123" name="Line 19"/>
          <p:cNvSpPr>
            <a:spLocks noChangeShapeType="1"/>
          </p:cNvSpPr>
          <p:nvPr/>
        </p:nvSpPr>
        <p:spPr bwMode="auto">
          <a:xfrm>
            <a:off x="6300789" y="1997075"/>
            <a:ext cx="863600" cy="649288"/>
          </a:xfrm>
          <a:prstGeom prst="line">
            <a:avLst/>
          </a:prstGeom>
          <a:noFill/>
          <a:ln w="28575">
            <a:solidFill>
              <a:srgbClr val="FFFF00"/>
            </a:solidFill>
            <a:round/>
            <a:headEnd/>
            <a:tailEnd type="triangle" w="med" len="med"/>
          </a:ln>
          <a:effectLst/>
        </p:spPr>
        <p:txBody>
          <a:bodyPr wrap="none" lIns="91430" tIns="45716" rIns="91430" bIns="45716" anchor="ctr">
            <a:prstTxWarp prst="textNoShape">
              <a:avLst/>
            </a:prstTxWarp>
          </a:bodyPr>
          <a:lstStyle/>
          <a:p>
            <a:pPr defTabSz="457082"/>
            <a:endParaRPr lang="en-US">
              <a:solidFill>
                <a:srgbClr val="000000"/>
              </a:solidFill>
            </a:endParaRPr>
          </a:p>
        </p:txBody>
      </p:sp>
      <p:grpSp>
        <p:nvGrpSpPr>
          <p:cNvPr id="6" name="Group 20"/>
          <p:cNvGrpSpPr>
            <a:grpSpLocks/>
          </p:cNvGrpSpPr>
          <p:nvPr/>
        </p:nvGrpSpPr>
        <p:grpSpPr bwMode="auto">
          <a:xfrm>
            <a:off x="1439863" y="1204914"/>
            <a:ext cx="5961062" cy="784225"/>
            <a:chOff x="907" y="759"/>
            <a:chExt cx="3755" cy="494"/>
          </a:xfrm>
        </p:grpSpPr>
        <p:sp>
          <p:nvSpPr>
            <p:cNvPr id="47125" name="Rectangle 21"/>
            <p:cNvSpPr>
              <a:spLocks noChangeArrowheads="1"/>
            </p:cNvSpPr>
            <p:nvPr/>
          </p:nvSpPr>
          <p:spPr bwMode="auto">
            <a:xfrm>
              <a:off x="1680" y="759"/>
              <a:ext cx="1016" cy="485"/>
            </a:xfrm>
            <a:prstGeom prst="rect">
              <a:avLst/>
            </a:prstGeom>
            <a:solidFill>
              <a:srgbClr val="CCFFCC"/>
            </a:solidFill>
            <a:ln w="9525">
              <a:solidFill>
                <a:srgbClr val="CCFFCC"/>
              </a:solidFill>
              <a:miter lim="800000"/>
              <a:headEnd/>
              <a:tailEnd/>
            </a:ln>
            <a:effectLst/>
          </p:spPr>
          <p:txBody>
            <a:bodyPr wrap="none" anchor="ctr">
              <a:prstTxWarp prst="textNoShape">
                <a:avLst/>
              </a:prstTxWarp>
            </a:bodyPr>
            <a:lstStyle/>
            <a:p>
              <a:pPr defTabSz="457082"/>
              <a:endParaRPr lang="en-US">
                <a:solidFill>
                  <a:srgbClr val="000000"/>
                </a:solidFill>
              </a:endParaRPr>
            </a:p>
          </p:txBody>
        </p:sp>
        <p:sp>
          <p:nvSpPr>
            <p:cNvPr id="47126" name="Rectangle 22"/>
            <p:cNvSpPr>
              <a:spLocks noChangeArrowheads="1"/>
            </p:cNvSpPr>
            <p:nvPr/>
          </p:nvSpPr>
          <p:spPr bwMode="auto">
            <a:xfrm>
              <a:off x="2696" y="759"/>
              <a:ext cx="911" cy="485"/>
            </a:xfrm>
            <a:prstGeom prst="rect">
              <a:avLst/>
            </a:prstGeom>
            <a:solidFill>
              <a:srgbClr val="CCECFF"/>
            </a:solidFill>
            <a:ln w="9525">
              <a:solidFill>
                <a:srgbClr val="CCECFF"/>
              </a:solidFill>
              <a:miter lim="800000"/>
              <a:headEnd/>
              <a:tailEnd/>
            </a:ln>
            <a:effectLst/>
          </p:spPr>
          <p:txBody>
            <a:bodyPr wrap="none" anchor="ctr">
              <a:prstTxWarp prst="textNoShape">
                <a:avLst/>
              </a:prstTxWarp>
            </a:bodyPr>
            <a:lstStyle/>
            <a:p>
              <a:pPr defTabSz="457082"/>
              <a:endParaRPr lang="en-US">
                <a:solidFill>
                  <a:srgbClr val="000000"/>
                </a:solidFill>
              </a:endParaRPr>
            </a:p>
          </p:txBody>
        </p:sp>
        <p:sp>
          <p:nvSpPr>
            <p:cNvPr id="47127" name="Rectangle 23"/>
            <p:cNvSpPr>
              <a:spLocks noChangeArrowheads="1"/>
            </p:cNvSpPr>
            <p:nvPr/>
          </p:nvSpPr>
          <p:spPr bwMode="auto">
            <a:xfrm>
              <a:off x="3574" y="759"/>
              <a:ext cx="894" cy="494"/>
            </a:xfrm>
            <a:prstGeom prst="rect">
              <a:avLst/>
            </a:prstGeom>
            <a:solidFill>
              <a:srgbClr val="FFFFCC"/>
            </a:solidFill>
            <a:ln w="9525">
              <a:solidFill>
                <a:srgbClr val="FFFFCC"/>
              </a:solidFill>
              <a:miter lim="800000"/>
              <a:headEnd/>
              <a:tailEnd/>
            </a:ln>
            <a:effectLst/>
          </p:spPr>
          <p:txBody>
            <a:bodyPr wrap="none" anchor="ctr">
              <a:prstTxWarp prst="textNoShape">
                <a:avLst/>
              </a:prstTxWarp>
            </a:bodyPr>
            <a:lstStyle/>
            <a:p>
              <a:pPr defTabSz="457082"/>
              <a:endParaRPr lang="en-US">
                <a:solidFill>
                  <a:srgbClr val="000000"/>
                </a:solidFill>
              </a:endParaRPr>
            </a:p>
          </p:txBody>
        </p:sp>
        <p:sp>
          <p:nvSpPr>
            <p:cNvPr id="47128" name="Rectangle 24"/>
            <p:cNvSpPr>
              <a:spLocks noChangeArrowheads="1"/>
            </p:cNvSpPr>
            <p:nvPr/>
          </p:nvSpPr>
          <p:spPr bwMode="auto">
            <a:xfrm>
              <a:off x="4468" y="759"/>
              <a:ext cx="194" cy="485"/>
            </a:xfrm>
            <a:prstGeom prst="rect">
              <a:avLst/>
            </a:prstGeom>
            <a:solidFill>
              <a:srgbClr val="CCFFCC"/>
            </a:solidFill>
            <a:ln w="9525">
              <a:solidFill>
                <a:srgbClr val="CCFFCC"/>
              </a:solidFill>
              <a:miter lim="800000"/>
              <a:headEnd/>
              <a:tailEnd/>
            </a:ln>
            <a:effectLst/>
          </p:spPr>
          <p:txBody>
            <a:bodyPr wrap="none" anchor="ctr">
              <a:prstTxWarp prst="textNoShape">
                <a:avLst/>
              </a:prstTxWarp>
            </a:bodyPr>
            <a:lstStyle/>
            <a:p>
              <a:pPr defTabSz="457082"/>
              <a:endParaRPr lang="en-US">
                <a:solidFill>
                  <a:srgbClr val="000000"/>
                </a:solidFill>
              </a:endParaRPr>
            </a:p>
          </p:txBody>
        </p:sp>
        <p:grpSp>
          <p:nvGrpSpPr>
            <p:cNvPr id="7" name="Group 25"/>
            <p:cNvGrpSpPr>
              <a:grpSpLocks/>
            </p:cNvGrpSpPr>
            <p:nvPr/>
          </p:nvGrpSpPr>
          <p:grpSpPr bwMode="auto">
            <a:xfrm>
              <a:off x="907" y="777"/>
              <a:ext cx="3715" cy="385"/>
              <a:chOff x="302" y="569"/>
              <a:chExt cx="3715" cy="385"/>
            </a:xfrm>
          </p:grpSpPr>
          <p:sp>
            <p:nvSpPr>
              <p:cNvPr id="47130" name="Rectangle 26"/>
              <p:cNvSpPr>
                <a:spLocks noChangeArrowheads="1"/>
              </p:cNvSpPr>
              <p:nvPr/>
            </p:nvSpPr>
            <p:spPr bwMode="auto">
              <a:xfrm>
                <a:off x="564" y="602"/>
                <a:ext cx="62" cy="225"/>
              </a:xfrm>
              <a:prstGeom prst="rect">
                <a:avLst/>
              </a:prstGeom>
              <a:noFill/>
              <a:ln w="9525">
                <a:noFill/>
                <a:miter lim="800000"/>
                <a:headEnd/>
                <a:tailEnd/>
              </a:ln>
            </p:spPr>
            <p:txBody>
              <a:bodyPr wrap="none" lIns="0" tIns="0" rIns="0" bIns="0">
                <a:prstTxWarp prst="textNoShape">
                  <a:avLst/>
                </a:prstTxWarp>
                <a:spAutoFit/>
              </a:bodyPr>
              <a:lstStyle/>
              <a:p>
                <a:pPr defTabSz="457082"/>
                <a:r>
                  <a:rPr lang="fr-FR" sz="2300" dirty="0">
                    <a:solidFill>
                      <a:srgbClr val="000000"/>
                    </a:solidFill>
                    <a:latin typeface="Symbol" pitchFamily="-105" charset="2"/>
                  </a:rPr>
                  <a:t>(</a:t>
                </a:r>
                <a:endParaRPr lang="fr-FR" dirty="0">
                  <a:solidFill>
                    <a:srgbClr val="000000"/>
                  </a:solidFill>
                  <a:latin typeface="Arial" pitchFamily="-105" charset="0"/>
                </a:endParaRPr>
              </a:p>
            </p:txBody>
          </p:sp>
          <p:sp>
            <p:nvSpPr>
              <p:cNvPr id="47131" name="Rectangle 27"/>
              <p:cNvSpPr>
                <a:spLocks noChangeArrowheads="1"/>
              </p:cNvSpPr>
              <p:nvPr/>
            </p:nvSpPr>
            <p:spPr bwMode="auto">
              <a:xfrm>
                <a:off x="958" y="602"/>
                <a:ext cx="62" cy="225"/>
              </a:xfrm>
              <a:prstGeom prst="rect">
                <a:avLst/>
              </a:prstGeom>
              <a:noFill/>
              <a:ln w="9525">
                <a:noFill/>
                <a:miter lim="800000"/>
                <a:headEnd/>
                <a:tailEnd/>
              </a:ln>
            </p:spPr>
            <p:txBody>
              <a:bodyPr wrap="none" lIns="0" tIns="0" rIns="0" bIns="0">
                <a:prstTxWarp prst="textNoShape">
                  <a:avLst/>
                </a:prstTxWarp>
                <a:spAutoFit/>
              </a:bodyPr>
              <a:lstStyle/>
              <a:p>
                <a:pPr defTabSz="457082"/>
                <a:r>
                  <a:rPr lang="fr-FR" sz="2300" dirty="0">
                    <a:solidFill>
                      <a:srgbClr val="000000"/>
                    </a:solidFill>
                    <a:latin typeface="Symbol" pitchFamily="-105" charset="2"/>
                  </a:rPr>
                  <a:t>)</a:t>
                </a:r>
                <a:endParaRPr lang="fr-FR" dirty="0">
                  <a:solidFill>
                    <a:srgbClr val="000000"/>
                  </a:solidFill>
                  <a:latin typeface="Arial" pitchFamily="-105" charset="0"/>
                </a:endParaRPr>
              </a:p>
            </p:txBody>
          </p:sp>
          <p:sp>
            <p:nvSpPr>
              <p:cNvPr id="47132" name="Rectangle 28"/>
              <p:cNvSpPr>
                <a:spLocks noChangeArrowheads="1"/>
              </p:cNvSpPr>
              <p:nvPr/>
            </p:nvSpPr>
            <p:spPr bwMode="auto">
              <a:xfrm>
                <a:off x="1385" y="602"/>
                <a:ext cx="62" cy="225"/>
              </a:xfrm>
              <a:prstGeom prst="rect">
                <a:avLst/>
              </a:prstGeom>
              <a:noFill/>
              <a:ln w="9525">
                <a:noFill/>
                <a:miter lim="800000"/>
                <a:headEnd/>
                <a:tailEnd/>
              </a:ln>
            </p:spPr>
            <p:txBody>
              <a:bodyPr wrap="none" lIns="0" tIns="0" rIns="0" bIns="0">
                <a:prstTxWarp prst="textNoShape">
                  <a:avLst/>
                </a:prstTxWarp>
                <a:spAutoFit/>
              </a:bodyPr>
              <a:lstStyle/>
              <a:p>
                <a:pPr defTabSz="457082"/>
                <a:r>
                  <a:rPr lang="fr-FR" sz="2300" dirty="0">
                    <a:solidFill>
                      <a:srgbClr val="000000"/>
                    </a:solidFill>
                    <a:latin typeface="Symbol" pitchFamily="-105" charset="2"/>
                  </a:rPr>
                  <a:t>(</a:t>
                </a:r>
                <a:endParaRPr lang="fr-FR" dirty="0">
                  <a:solidFill>
                    <a:srgbClr val="000000"/>
                  </a:solidFill>
                  <a:latin typeface="Arial" pitchFamily="-105" charset="0"/>
                </a:endParaRPr>
              </a:p>
            </p:txBody>
          </p:sp>
          <p:sp>
            <p:nvSpPr>
              <p:cNvPr id="47133" name="Rectangle 29"/>
              <p:cNvSpPr>
                <a:spLocks noChangeArrowheads="1"/>
              </p:cNvSpPr>
              <p:nvPr/>
            </p:nvSpPr>
            <p:spPr bwMode="auto">
              <a:xfrm>
                <a:off x="2039" y="602"/>
                <a:ext cx="62" cy="225"/>
              </a:xfrm>
              <a:prstGeom prst="rect">
                <a:avLst/>
              </a:prstGeom>
              <a:noFill/>
              <a:ln w="9525">
                <a:noFill/>
                <a:miter lim="800000"/>
                <a:headEnd/>
                <a:tailEnd/>
              </a:ln>
            </p:spPr>
            <p:txBody>
              <a:bodyPr wrap="none" lIns="0" tIns="0" rIns="0" bIns="0">
                <a:prstTxWarp prst="textNoShape">
                  <a:avLst/>
                </a:prstTxWarp>
                <a:spAutoFit/>
              </a:bodyPr>
              <a:lstStyle/>
              <a:p>
                <a:pPr defTabSz="457082"/>
                <a:r>
                  <a:rPr lang="fr-FR" sz="2300" dirty="0">
                    <a:solidFill>
                      <a:srgbClr val="000000"/>
                    </a:solidFill>
                    <a:latin typeface="Symbol" pitchFamily="-105" charset="2"/>
                  </a:rPr>
                  <a:t>)</a:t>
                </a:r>
                <a:endParaRPr lang="fr-FR" dirty="0">
                  <a:solidFill>
                    <a:srgbClr val="000000"/>
                  </a:solidFill>
                  <a:latin typeface="Arial" pitchFamily="-105" charset="0"/>
                </a:endParaRPr>
              </a:p>
            </p:txBody>
          </p:sp>
          <p:sp>
            <p:nvSpPr>
              <p:cNvPr id="47134" name="Rectangle 30"/>
              <p:cNvSpPr>
                <a:spLocks noChangeArrowheads="1"/>
              </p:cNvSpPr>
              <p:nvPr/>
            </p:nvSpPr>
            <p:spPr bwMode="auto">
              <a:xfrm>
                <a:off x="2447" y="602"/>
                <a:ext cx="62" cy="225"/>
              </a:xfrm>
              <a:prstGeom prst="rect">
                <a:avLst/>
              </a:prstGeom>
              <a:noFill/>
              <a:ln w="9525">
                <a:noFill/>
                <a:miter lim="800000"/>
                <a:headEnd/>
                <a:tailEnd/>
              </a:ln>
            </p:spPr>
            <p:txBody>
              <a:bodyPr wrap="none" lIns="0" tIns="0" rIns="0" bIns="0">
                <a:prstTxWarp prst="textNoShape">
                  <a:avLst/>
                </a:prstTxWarp>
                <a:spAutoFit/>
              </a:bodyPr>
              <a:lstStyle/>
              <a:p>
                <a:pPr defTabSz="457082"/>
                <a:r>
                  <a:rPr lang="fr-FR" sz="2300" dirty="0">
                    <a:solidFill>
                      <a:srgbClr val="000000"/>
                    </a:solidFill>
                    <a:latin typeface="Symbol" pitchFamily="-105" charset="2"/>
                  </a:rPr>
                  <a:t>(</a:t>
                </a:r>
                <a:endParaRPr lang="fr-FR" dirty="0">
                  <a:solidFill>
                    <a:srgbClr val="000000"/>
                  </a:solidFill>
                  <a:latin typeface="Arial" pitchFamily="-105" charset="0"/>
                </a:endParaRPr>
              </a:p>
            </p:txBody>
          </p:sp>
          <p:sp>
            <p:nvSpPr>
              <p:cNvPr id="47135" name="Rectangle 31"/>
              <p:cNvSpPr>
                <a:spLocks noChangeArrowheads="1"/>
              </p:cNvSpPr>
              <p:nvPr/>
            </p:nvSpPr>
            <p:spPr bwMode="auto">
              <a:xfrm>
                <a:off x="2913" y="602"/>
                <a:ext cx="62" cy="225"/>
              </a:xfrm>
              <a:prstGeom prst="rect">
                <a:avLst/>
              </a:prstGeom>
              <a:noFill/>
              <a:ln w="9525">
                <a:noFill/>
                <a:miter lim="800000"/>
                <a:headEnd/>
                <a:tailEnd/>
              </a:ln>
            </p:spPr>
            <p:txBody>
              <a:bodyPr wrap="none" lIns="0" tIns="0" rIns="0" bIns="0">
                <a:prstTxWarp prst="textNoShape">
                  <a:avLst/>
                </a:prstTxWarp>
                <a:spAutoFit/>
              </a:bodyPr>
              <a:lstStyle/>
              <a:p>
                <a:pPr defTabSz="457082"/>
                <a:r>
                  <a:rPr lang="fr-FR" sz="2300" dirty="0">
                    <a:solidFill>
                      <a:srgbClr val="000000"/>
                    </a:solidFill>
                    <a:latin typeface="Symbol" pitchFamily="-105" charset="2"/>
                  </a:rPr>
                  <a:t>)</a:t>
                </a:r>
                <a:endParaRPr lang="fr-FR" dirty="0">
                  <a:solidFill>
                    <a:srgbClr val="000000"/>
                  </a:solidFill>
                  <a:latin typeface="Arial" pitchFamily="-105" charset="0"/>
                </a:endParaRPr>
              </a:p>
            </p:txBody>
          </p:sp>
          <p:sp>
            <p:nvSpPr>
              <p:cNvPr id="47136" name="Rectangle 32"/>
              <p:cNvSpPr>
                <a:spLocks noChangeArrowheads="1"/>
              </p:cNvSpPr>
              <p:nvPr/>
            </p:nvSpPr>
            <p:spPr bwMode="auto">
              <a:xfrm>
                <a:off x="3340" y="602"/>
                <a:ext cx="62" cy="225"/>
              </a:xfrm>
              <a:prstGeom prst="rect">
                <a:avLst/>
              </a:prstGeom>
              <a:noFill/>
              <a:ln w="9525">
                <a:noFill/>
                <a:miter lim="800000"/>
                <a:headEnd/>
                <a:tailEnd/>
              </a:ln>
            </p:spPr>
            <p:txBody>
              <a:bodyPr wrap="none" lIns="0" tIns="0" rIns="0" bIns="0">
                <a:prstTxWarp prst="textNoShape">
                  <a:avLst/>
                </a:prstTxWarp>
                <a:spAutoFit/>
              </a:bodyPr>
              <a:lstStyle/>
              <a:p>
                <a:pPr defTabSz="457082"/>
                <a:r>
                  <a:rPr lang="fr-FR" sz="2300" dirty="0">
                    <a:solidFill>
                      <a:srgbClr val="000000"/>
                    </a:solidFill>
                    <a:latin typeface="Symbol" pitchFamily="-105" charset="2"/>
                  </a:rPr>
                  <a:t>(</a:t>
                </a:r>
                <a:endParaRPr lang="fr-FR" dirty="0">
                  <a:solidFill>
                    <a:srgbClr val="000000"/>
                  </a:solidFill>
                  <a:latin typeface="Arial" pitchFamily="-105" charset="0"/>
                </a:endParaRPr>
              </a:p>
            </p:txBody>
          </p:sp>
          <p:sp>
            <p:nvSpPr>
              <p:cNvPr id="47137" name="Rectangle 33"/>
              <p:cNvSpPr>
                <a:spLocks noChangeArrowheads="1"/>
              </p:cNvSpPr>
              <p:nvPr/>
            </p:nvSpPr>
            <p:spPr bwMode="auto">
              <a:xfrm>
                <a:off x="3597" y="602"/>
                <a:ext cx="62" cy="225"/>
              </a:xfrm>
              <a:prstGeom prst="rect">
                <a:avLst/>
              </a:prstGeom>
              <a:noFill/>
              <a:ln w="9525">
                <a:noFill/>
                <a:miter lim="800000"/>
                <a:headEnd/>
                <a:tailEnd/>
              </a:ln>
            </p:spPr>
            <p:txBody>
              <a:bodyPr wrap="none" lIns="0" tIns="0" rIns="0" bIns="0">
                <a:prstTxWarp prst="textNoShape">
                  <a:avLst/>
                </a:prstTxWarp>
                <a:spAutoFit/>
              </a:bodyPr>
              <a:lstStyle/>
              <a:p>
                <a:pPr defTabSz="457082"/>
                <a:r>
                  <a:rPr lang="fr-FR" sz="2300" dirty="0">
                    <a:solidFill>
                      <a:srgbClr val="000000"/>
                    </a:solidFill>
                    <a:latin typeface="Symbol" pitchFamily="-105" charset="2"/>
                  </a:rPr>
                  <a:t>)</a:t>
                </a:r>
                <a:endParaRPr lang="fr-FR" dirty="0">
                  <a:solidFill>
                    <a:srgbClr val="000000"/>
                  </a:solidFill>
                  <a:latin typeface="Arial" pitchFamily="-105" charset="0"/>
                </a:endParaRPr>
              </a:p>
            </p:txBody>
          </p:sp>
          <p:sp>
            <p:nvSpPr>
              <p:cNvPr id="47138" name="Rectangle 34"/>
              <p:cNvSpPr>
                <a:spLocks noChangeArrowheads="1"/>
              </p:cNvSpPr>
              <p:nvPr/>
            </p:nvSpPr>
            <p:spPr bwMode="auto">
              <a:xfrm>
                <a:off x="3858" y="667"/>
                <a:ext cx="159" cy="177"/>
              </a:xfrm>
              <a:prstGeom prst="rect">
                <a:avLst/>
              </a:prstGeom>
              <a:noFill/>
              <a:ln w="9525">
                <a:noFill/>
                <a:miter lim="800000"/>
                <a:headEnd/>
                <a:tailEnd/>
              </a:ln>
            </p:spPr>
            <p:txBody>
              <a:bodyPr wrap="none" lIns="0" tIns="0" rIns="0" bIns="0">
                <a:prstTxWarp prst="textNoShape">
                  <a:avLst/>
                </a:prstTxWarp>
                <a:spAutoFit/>
              </a:bodyPr>
              <a:lstStyle/>
              <a:p>
                <a:pPr defTabSz="457082"/>
                <a:r>
                  <a:rPr lang="fr-FR" i="1">
                    <a:solidFill>
                      <a:srgbClr val="000000"/>
                    </a:solidFill>
                    <a:latin typeface="Times New Roman" pitchFamily="-105" charset="0"/>
                  </a:rPr>
                  <a:t>dq</a:t>
                </a:r>
                <a:endParaRPr lang="fr-FR">
                  <a:solidFill>
                    <a:srgbClr val="000000"/>
                  </a:solidFill>
                  <a:latin typeface="Arial" pitchFamily="-105" charset="0"/>
                </a:endParaRPr>
              </a:p>
            </p:txBody>
          </p:sp>
          <p:sp>
            <p:nvSpPr>
              <p:cNvPr id="47139" name="Rectangle 35"/>
              <p:cNvSpPr>
                <a:spLocks noChangeArrowheads="1"/>
              </p:cNvSpPr>
              <p:nvPr/>
            </p:nvSpPr>
            <p:spPr bwMode="auto">
              <a:xfrm>
                <a:off x="3640" y="667"/>
                <a:ext cx="143" cy="177"/>
              </a:xfrm>
              <a:prstGeom prst="rect">
                <a:avLst/>
              </a:prstGeom>
              <a:noFill/>
              <a:ln w="9525">
                <a:noFill/>
                <a:miter lim="800000"/>
                <a:headEnd/>
                <a:tailEnd/>
              </a:ln>
            </p:spPr>
            <p:txBody>
              <a:bodyPr wrap="none" lIns="0" tIns="0" rIns="0" bIns="0">
                <a:prstTxWarp prst="textNoShape">
                  <a:avLst/>
                </a:prstTxWarp>
                <a:spAutoFit/>
              </a:bodyPr>
              <a:lstStyle/>
              <a:p>
                <a:pPr defTabSz="457082"/>
                <a:r>
                  <a:rPr lang="fr-FR" i="1">
                    <a:solidFill>
                      <a:srgbClr val="000000"/>
                    </a:solidFill>
                    <a:latin typeface="Times New Roman" pitchFamily="-105" charset="0"/>
                  </a:rPr>
                  <a:t>dr</a:t>
                </a:r>
                <a:endParaRPr lang="fr-FR">
                  <a:solidFill>
                    <a:srgbClr val="000000"/>
                  </a:solidFill>
                  <a:latin typeface="Arial" pitchFamily="-105" charset="0"/>
                </a:endParaRPr>
              </a:p>
            </p:txBody>
          </p:sp>
          <p:sp>
            <p:nvSpPr>
              <p:cNvPr id="47140" name="Rectangle 36"/>
              <p:cNvSpPr>
                <a:spLocks noChangeArrowheads="1"/>
              </p:cNvSpPr>
              <p:nvPr/>
            </p:nvSpPr>
            <p:spPr bwMode="auto">
              <a:xfrm>
                <a:off x="3511" y="667"/>
                <a:ext cx="85" cy="177"/>
              </a:xfrm>
              <a:prstGeom prst="rect">
                <a:avLst/>
              </a:prstGeom>
              <a:noFill/>
              <a:ln w="9525">
                <a:noFill/>
                <a:miter lim="800000"/>
                <a:headEnd/>
                <a:tailEnd/>
              </a:ln>
            </p:spPr>
            <p:txBody>
              <a:bodyPr wrap="none" lIns="0" tIns="0" rIns="0" bIns="0">
                <a:prstTxWarp prst="textNoShape">
                  <a:avLst/>
                </a:prstTxWarp>
                <a:spAutoFit/>
              </a:bodyPr>
              <a:lstStyle/>
              <a:p>
                <a:pPr defTabSz="457082"/>
                <a:r>
                  <a:rPr lang="fr-FR" i="1">
                    <a:solidFill>
                      <a:srgbClr val="000000"/>
                    </a:solidFill>
                    <a:latin typeface="Times New Roman" pitchFamily="-105" charset="0"/>
                  </a:rPr>
                  <a:t>q</a:t>
                </a:r>
                <a:endParaRPr lang="fr-FR">
                  <a:solidFill>
                    <a:srgbClr val="000000"/>
                  </a:solidFill>
                  <a:latin typeface="Arial" pitchFamily="-105" charset="0"/>
                </a:endParaRPr>
              </a:p>
            </p:txBody>
          </p:sp>
          <p:sp>
            <p:nvSpPr>
              <p:cNvPr id="47141" name="Rectangle 37"/>
              <p:cNvSpPr>
                <a:spLocks noChangeArrowheads="1"/>
              </p:cNvSpPr>
              <p:nvPr/>
            </p:nvSpPr>
            <p:spPr bwMode="auto">
              <a:xfrm>
                <a:off x="3388" y="667"/>
                <a:ext cx="69" cy="177"/>
              </a:xfrm>
              <a:prstGeom prst="rect">
                <a:avLst/>
              </a:prstGeom>
              <a:noFill/>
              <a:ln w="9525">
                <a:noFill/>
                <a:miter lim="800000"/>
                <a:headEnd/>
                <a:tailEnd/>
              </a:ln>
            </p:spPr>
            <p:txBody>
              <a:bodyPr wrap="none" lIns="0" tIns="0" rIns="0" bIns="0">
                <a:prstTxWarp prst="textNoShape">
                  <a:avLst/>
                </a:prstTxWarp>
                <a:spAutoFit/>
              </a:bodyPr>
              <a:lstStyle/>
              <a:p>
                <a:pPr defTabSz="457082"/>
                <a:r>
                  <a:rPr lang="fr-FR" i="1">
                    <a:solidFill>
                      <a:srgbClr val="000000"/>
                    </a:solidFill>
                    <a:latin typeface="Times New Roman" pitchFamily="-105" charset="0"/>
                  </a:rPr>
                  <a:t>r</a:t>
                </a:r>
                <a:endParaRPr lang="fr-FR">
                  <a:solidFill>
                    <a:srgbClr val="000000"/>
                  </a:solidFill>
                  <a:latin typeface="Arial" pitchFamily="-105" charset="0"/>
                </a:endParaRPr>
              </a:p>
            </p:txBody>
          </p:sp>
          <p:sp>
            <p:nvSpPr>
              <p:cNvPr id="47142" name="Rectangle 38"/>
              <p:cNvSpPr>
                <a:spLocks noChangeArrowheads="1"/>
              </p:cNvSpPr>
              <p:nvPr/>
            </p:nvSpPr>
            <p:spPr bwMode="auto">
              <a:xfrm>
                <a:off x="3243" y="667"/>
                <a:ext cx="136" cy="174"/>
              </a:xfrm>
              <a:prstGeom prst="rect">
                <a:avLst/>
              </a:prstGeom>
              <a:noFill/>
              <a:ln w="9525">
                <a:noFill/>
                <a:miter lim="800000"/>
                <a:headEnd/>
                <a:tailEnd/>
              </a:ln>
            </p:spPr>
            <p:txBody>
              <a:bodyPr wrap="none" lIns="0" tIns="0" rIns="0" bIns="0">
                <a:prstTxWarp prst="textNoShape">
                  <a:avLst/>
                </a:prstTxWarp>
                <a:spAutoFit/>
              </a:bodyPr>
              <a:lstStyle/>
              <a:p>
                <a:pPr defTabSz="457082"/>
                <a:r>
                  <a:rPr lang="fr-FR" i="1">
                    <a:solidFill>
                      <a:srgbClr val="000000"/>
                    </a:solidFill>
                    <a:latin typeface="Times New Roman" pitchFamily="-105" charset="0"/>
                  </a:rPr>
                  <a:t>P</a:t>
                </a:r>
              </a:p>
            </p:txBody>
          </p:sp>
          <p:sp>
            <p:nvSpPr>
              <p:cNvPr id="47143" name="Rectangle 39"/>
              <p:cNvSpPr>
                <a:spLocks noChangeArrowheads="1"/>
              </p:cNvSpPr>
              <p:nvPr/>
            </p:nvSpPr>
            <p:spPr bwMode="auto">
              <a:xfrm>
                <a:off x="2677" y="667"/>
                <a:ext cx="69" cy="177"/>
              </a:xfrm>
              <a:prstGeom prst="rect">
                <a:avLst/>
              </a:prstGeom>
              <a:noFill/>
              <a:ln w="9525">
                <a:noFill/>
                <a:miter lim="800000"/>
                <a:headEnd/>
                <a:tailEnd/>
              </a:ln>
            </p:spPr>
            <p:txBody>
              <a:bodyPr wrap="none" lIns="0" tIns="0" rIns="0" bIns="0">
                <a:prstTxWarp prst="textNoShape">
                  <a:avLst/>
                </a:prstTxWarp>
                <a:spAutoFit/>
              </a:bodyPr>
              <a:lstStyle/>
              <a:p>
                <a:pPr defTabSz="457082"/>
                <a:r>
                  <a:rPr lang="fr-FR" i="1">
                    <a:solidFill>
                      <a:srgbClr val="000000"/>
                    </a:solidFill>
                    <a:latin typeface="Times New Roman" pitchFamily="-105" charset="0"/>
                  </a:rPr>
                  <a:t>r</a:t>
                </a:r>
                <a:endParaRPr lang="fr-FR">
                  <a:solidFill>
                    <a:srgbClr val="000000"/>
                  </a:solidFill>
                  <a:latin typeface="Arial" pitchFamily="-105" charset="0"/>
                </a:endParaRPr>
              </a:p>
            </p:txBody>
          </p:sp>
          <p:sp>
            <p:nvSpPr>
              <p:cNvPr id="47144" name="Rectangle 40"/>
              <p:cNvSpPr>
                <a:spLocks noChangeArrowheads="1"/>
              </p:cNvSpPr>
              <p:nvPr/>
            </p:nvSpPr>
            <p:spPr bwMode="auto">
              <a:xfrm>
                <a:off x="2495" y="667"/>
                <a:ext cx="69" cy="177"/>
              </a:xfrm>
              <a:prstGeom prst="rect">
                <a:avLst/>
              </a:prstGeom>
              <a:noFill/>
              <a:ln w="9525">
                <a:noFill/>
                <a:miter lim="800000"/>
                <a:headEnd/>
                <a:tailEnd/>
              </a:ln>
            </p:spPr>
            <p:txBody>
              <a:bodyPr wrap="none" lIns="0" tIns="0" rIns="0" bIns="0">
                <a:prstTxWarp prst="textNoShape">
                  <a:avLst/>
                </a:prstTxWarp>
                <a:spAutoFit/>
              </a:bodyPr>
              <a:lstStyle/>
              <a:p>
                <a:pPr defTabSz="457082"/>
                <a:r>
                  <a:rPr lang="fr-FR" i="1">
                    <a:solidFill>
                      <a:srgbClr val="000000"/>
                    </a:solidFill>
                    <a:latin typeface="Times New Roman" pitchFamily="-105" charset="0"/>
                  </a:rPr>
                  <a:t>r</a:t>
                </a:r>
                <a:endParaRPr lang="fr-FR">
                  <a:solidFill>
                    <a:srgbClr val="000000"/>
                  </a:solidFill>
                  <a:latin typeface="Arial" pitchFamily="-105" charset="0"/>
                </a:endParaRPr>
              </a:p>
            </p:txBody>
          </p:sp>
          <p:sp>
            <p:nvSpPr>
              <p:cNvPr id="47145" name="Rectangle 41"/>
              <p:cNvSpPr>
                <a:spLocks noChangeArrowheads="1"/>
              </p:cNvSpPr>
              <p:nvPr/>
            </p:nvSpPr>
            <p:spPr bwMode="auto">
              <a:xfrm>
                <a:off x="2329" y="667"/>
                <a:ext cx="120" cy="177"/>
              </a:xfrm>
              <a:prstGeom prst="rect">
                <a:avLst/>
              </a:prstGeom>
              <a:noFill/>
              <a:ln w="9525">
                <a:noFill/>
                <a:miter lim="800000"/>
                <a:headEnd/>
                <a:tailEnd/>
              </a:ln>
            </p:spPr>
            <p:txBody>
              <a:bodyPr wrap="none" lIns="0" tIns="0" rIns="0" bIns="0">
                <a:prstTxWarp prst="textNoShape">
                  <a:avLst/>
                </a:prstTxWarp>
                <a:spAutoFit/>
              </a:bodyPr>
              <a:lstStyle/>
              <a:p>
                <a:pPr defTabSz="457082"/>
                <a:r>
                  <a:rPr lang="fr-FR" i="1">
                    <a:solidFill>
                      <a:srgbClr val="000000"/>
                    </a:solidFill>
                    <a:latin typeface="Times New Roman" pitchFamily="-105" charset="0"/>
                  </a:rPr>
                  <a:t>G</a:t>
                </a:r>
                <a:endParaRPr lang="fr-FR">
                  <a:solidFill>
                    <a:srgbClr val="000000"/>
                  </a:solidFill>
                  <a:latin typeface="Arial" pitchFamily="-105" charset="0"/>
                </a:endParaRPr>
              </a:p>
            </p:txBody>
          </p:sp>
          <p:sp>
            <p:nvSpPr>
              <p:cNvPr id="47146" name="Rectangle 42"/>
              <p:cNvSpPr>
                <a:spLocks noChangeArrowheads="1"/>
              </p:cNvSpPr>
              <p:nvPr/>
            </p:nvSpPr>
            <p:spPr bwMode="auto">
              <a:xfrm>
                <a:off x="1874" y="667"/>
                <a:ext cx="85" cy="177"/>
              </a:xfrm>
              <a:prstGeom prst="rect">
                <a:avLst/>
              </a:prstGeom>
              <a:noFill/>
              <a:ln w="9525">
                <a:noFill/>
                <a:miter lim="800000"/>
                <a:headEnd/>
                <a:tailEnd/>
              </a:ln>
            </p:spPr>
            <p:txBody>
              <a:bodyPr wrap="none" lIns="0" tIns="0" rIns="0" bIns="0">
                <a:prstTxWarp prst="textNoShape">
                  <a:avLst/>
                </a:prstTxWarp>
                <a:spAutoFit/>
              </a:bodyPr>
              <a:lstStyle/>
              <a:p>
                <a:pPr defTabSz="457082"/>
                <a:r>
                  <a:rPr lang="fr-FR" i="1">
                    <a:solidFill>
                      <a:srgbClr val="000000"/>
                    </a:solidFill>
                    <a:latin typeface="Times New Roman" pitchFamily="-105" charset="0"/>
                  </a:rPr>
                  <a:t>q</a:t>
                </a:r>
                <a:endParaRPr lang="fr-FR">
                  <a:solidFill>
                    <a:srgbClr val="000000"/>
                  </a:solidFill>
                  <a:latin typeface="Arial" pitchFamily="-105" charset="0"/>
                </a:endParaRPr>
              </a:p>
            </p:txBody>
          </p:sp>
          <p:sp>
            <p:nvSpPr>
              <p:cNvPr id="47147" name="Rectangle 43"/>
              <p:cNvSpPr>
                <a:spLocks noChangeArrowheads="1"/>
              </p:cNvSpPr>
              <p:nvPr/>
            </p:nvSpPr>
            <p:spPr bwMode="auto">
              <a:xfrm>
                <a:off x="1646" y="667"/>
                <a:ext cx="85" cy="177"/>
              </a:xfrm>
              <a:prstGeom prst="rect">
                <a:avLst/>
              </a:prstGeom>
              <a:noFill/>
              <a:ln w="9525">
                <a:noFill/>
                <a:miter lim="800000"/>
                <a:headEnd/>
                <a:tailEnd/>
              </a:ln>
            </p:spPr>
            <p:txBody>
              <a:bodyPr wrap="none" lIns="0" tIns="0" rIns="0" bIns="0">
                <a:prstTxWarp prst="textNoShape">
                  <a:avLst/>
                </a:prstTxWarp>
                <a:spAutoFit/>
              </a:bodyPr>
              <a:lstStyle/>
              <a:p>
                <a:pPr defTabSz="457082"/>
                <a:r>
                  <a:rPr lang="fr-FR" i="1">
                    <a:solidFill>
                      <a:srgbClr val="000000"/>
                    </a:solidFill>
                    <a:latin typeface="Times New Roman" pitchFamily="-105" charset="0"/>
                  </a:rPr>
                  <a:t>q</a:t>
                </a:r>
                <a:endParaRPr lang="fr-FR">
                  <a:solidFill>
                    <a:srgbClr val="000000"/>
                  </a:solidFill>
                  <a:latin typeface="Arial" pitchFamily="-105" charset="0"/>
                </a:endParaRPr>
              </a:p>
            </p:txBody>
          </p:sp>
          <p:sp>
            <p:nvSpPr>
              <p:cNvPr id="47148" name="Rectangle 44"/>
              <p:cNvSpPr>
                <a:spLocks noChangeArrowheads="1"/>
              </p:cNvSpPr>
              <p:nvPr/>
            </p:nvSpPr>
            <p:spPr bwMode="auto">
              <a:xfrm>
                <a:off x="1433" y="667"/>
                <a:ext cx="85" cy="177"/>
              </a:xfrm>
              <a:prstGeom prst="rect">
                <a:avLst/>
              </a:prstGeom>
              <a:noFill/>
              <a:ln w="9525">
                <a:noFill/>
                <a:miter lim="800000"/>
                <a:headEnd/>
                <a:tailEnd/>
              </a:ln>
            </p:spPr>
            <p:txBody>
              <a:bodyPr wrap="none" lIns="0" tIns="0" rIns="0" bIns="0">
                <a:prstTxWarp prst="textNoShape">
                  <a:avLst/>
                </a:prstTxWarp>
                <a:spAutoFit/>
              </a:bodyPr>
              <a:lstStyle/>
              <a:p>
                <a:pPr defTabSz="457082"/>
                <a:r>
                  <a:rPr lang="fr-FR" i="1">
                    <a:solidFill>
                      <a:srgbClr val="000000"/>
                    </a:solidFill>
                    <a:latin typeface="Times New Roman" pitchFamily="-105" charset="0"/>
                  </a:rPr>
                  <a:t>q</a:t>
                </a:r>
                <a:endParaRPr lang="fr-FR">
                  <a:solidFill>
                    <a:srgbClr val="000000"/>
                  </a:solidFill>
                  <a:latin typeface="Arial" pitchFamily="-105" charset="0"/>
                </a:endParaRPr>
              </a:p>
            </p:txBody>
          </p:sp>
          <p:sp>
            <p:nvSpPr>
              <p:cNvPr id="47149" name="Rectangle 45"/>
              <p:cNvSpPr>
                <a:spLocks noChangeArrowheads="1"/>
              </p:cNvSpPr>
              <p:nvPr/>
            </p:nvSpPr>
            <p:spPr bwMode="auto">
              <a:xfrm>
                <a:off x="1286" y="667"/>
                <a:ext cx="102" cy="177"/>
              </a:xfrm>
              <a:prstGeom prst="rect">
                <a:avLst/>
              </a:prstGeom>
              <a:noFill/>
              <a:ln w="9525">
                <a:noFill/>
                <a:miter lim="800000"/>
                <a:headEnd/>
                <a:tailEnd/>
              </a:ln>
            </p:spPr>
            <p:txBody>
              <a:bodyPr wrap="none" lIns="0" tIns="0" rIns="0" bIns="0">
                <a:prstTxWarp prst="textNoShape">
                  <a:avLst/>
                </a:prstTxWarp>
                <a:spAutoFit/>
              </a:bodyPr>
              <a:lstStyle/>
              <a:p>
                <a:pPr defTabSz="457082"/>
                <a:r>
                  <a:rPr lang="fr-FR" i="1">
                    <a:solidFill>
                      <a:srgbClr val="000000"/>
                    </a:solidFill>
                    <a:latin typeface="Times New Roman" pitchFamily="-105" charset="0"/>
                  </a:rPr>
                  <a:t>R</a:t>
                </a:r>
                <a:endParaRPr lang="fr-FR">
                  <a:solidFill>
                    <a:srgbClr val="000000"/>
                  </a:solidFill>
                  <a:latin typeface="Arial" pitchFamily="-105" charset="0"/>
                </a:endParaRPr>
              </a:p>
            </p:txBody>
          </p:sp>
          <p:sp>
            <p:nvSpPr>
              <p:cNvPr id="47150" name="Rectangle 46"/>
              <p:cNvSpPr>
                <a:spLocks noChangeArrowheads="1"/>
              </p:cNvSpPr>
              <p:nvPr/>
            </p:nvSpPr>
            <p:spPr bwMode="auto">
              <a:xfrm>
                <a:off x="825" y="667"/>
                <a:ext cx="69" cy="177"/>
              </a:xfrm>
              <a:prstGeom prst="rect">
                <a:avLst/>
              </a:prstGeom>
              <a:noFill/>
              <a:ln w="9525">
                <a:noFill/>
                <a:miter lim="800000"/>
                <a:headEnd/>
                <a:tailEnd/>
              </a:ln>
            </p:spPr>
            <p:txBody>
              <a:bodyPr wrap="none" lIns="0" tIns="0" rIns="0" bIns="0">
                <a:prstTxWarp prst="textNoShape">
                  <a:avLst/>
                </a:prstTxWarp>
                <a:spAutoFit/>
              </a:bodyPr>
              <a:lstStyle/>
              <a:p>
                <a:pPr defTabSz="457082"/>
                <a:r>
                  <a:rPr lang="fr-FR" i="1">
                    <a:solidFill>
                      <a:srgbClr val="000000"/>
                    </a:solidFill>
                    <a:latin typeface="Times New Roman" pitchFamily="-105" charset="0"/>
                  </a:rPr>
                  <a:t>r</a:t>
                </a:r>
                <a:endParaRPr lang="fr-FR">
                  <a:solidFill>
                    <a:srgbClr val="000000"/>
                  </a:solidFill>
                  <a:latin typeface="Arial" pitchFamily="-105" charset="0"/>
                </a:endParaRPr>
              </a:p>
            </p:txBody>
          </p:sp>
          <p:sp>
            <p:nvSpPr>
              <p:cNvPr id="47151" name="Rectangle 47"/>
              <p:cNvSpPr>
                <a:spLocks noChangeArrowheads="1"/>
              </p:cNvSpPr>
              <p:nvPr/>
            </p:nvSpPr>
            <p:spPr bwMode="auto">
              <a:xfrm>
                <a:off x="612" y="667"/>
                <a:ext cx="85" cy="177"/>
              </a:xfrm>
              <a:prstGeom prst="rect">
                <a:avLst/>
              </a:prstGeom>
              <a:noFill/>
              <a:ln w="9525">
                <a:noFill/>
                <a:miter lim="800000"/>
                <a:headEnd/>
                <a:tailEnd/>
              </a:ln>
            </p:spPr>
            <p:txBody>
              <a:bodyPr wrap="none" lIns="0" tIns="0" rIns="0" bIns="0">
                <a:prstTxWarp prst="textNoShape">
                  <a:avLst/>
                </a:prstTxWarp>
                <a:spAutoFit/>
              </a:bodyPr>
              <a:lstStyle/>
              <a:p>
                <a:pPr defTabSz="457082"/>
                <a:r>
                  <a:rPr lang="fr-FR" i="1">
                    <a:solidFill>
                      <a:srgbClr val="000000"/>
                    </a:solidFill>
                    <a:latin typeface="Times New Roman" pitchFamily="-105" charset="0"/>
                  </a:rPr>
                  <a:t>q</a:t>
                </a:r>
                <a:endParaRPr lang="fr-FR">
                  <a:solidFill>
                    <a:srgbClr val="000000"/>
                  </a:solidFill>
                  <a:latin typeface="Arial" pitchFamily="-105" charset="0"/>
                </a:endParaRPr>
              </a:p>
            </p:txBody>
          </p:sp>
          <p:sp>
            <p:nvSpPr>
              <p:cNvPr id="47152" name="Rectangle 48"/>
              <p:cNvSpPr>
                <a:spLocks noChangeArrowheads="1"/>
              </p:cNvSpPr>
              <p:nvPr/>
            </p:nvSpPr>
            <p:spPr bwMode="auto">
              <a:xfrm>
                <a:off x="302" y="667"/>
                <a:ext cx="76" cy="174"/>
              </a:xfrm>
              <a:prstGeom prst="rect">
                <a:avLst/>
              </a:prstGeom>
              <a:noFill/>
              <a:ln w="9525">
                <a:noFill/>
                <a:miter lim="800000"/>
                <a:headEnd/>
                <a:tailEnd/>
              </a:ln>
            </p:spPr>
            <p:txBody>
              <a:bodyPr wrap="none" lIns="0" tIns="0" rIns="0" bIns="0">
                <a:prstTxWarp prst="textNoShape">
                  <a:avLst/>
                </a:prstTxWarp>
                <a:spAutoFit/>
              </a:bodyPr>
              <a:lstStyle/>
              <a:p>
                <a:pPr defTabSz="457082"/>
                <a:r>
                  <a:rPr lang="fr-FR" i="1">
                    <a:solidFill>
                      <a:srgbClr val="000000"/>
                    </a:solidFill>
                    <a:latin typeface="Times New Roman" pitchFamily="-105" charset="0"/>
                  </a:rPr>
                  <a:t>I</a:t>
                </a:r>
                <a:endParaRPr lang="fr-FR">
                  <a:solidFill>
                    <a:srgbClr val="000000"/>
                  </a:solidFill>
                  <a:latin typeface="Arial" pitchFamily="-105" charset="0"/>
                </a:endParaRPr>
              </a:p>
            </p:txBody>
          </p:sp>
          <p:sp>
            <p:nvSpPr>
              <p:cNvPr id="47153" name="Rectangle 49"/>
              <p:cNvSpPr>
                <a:spLocks noChangeArrowheads="1"/>
              </p:cNvSpPr>
              <p:nvPr/>
            </p:nvSpPr>
            <p:spPr bwMode="auto">
              <a:xfrm>
                <a:off x="2541" y="724"/>
                <a:ext cx="66" cy="136"/>
              </a:xfrm>
              <a:prstGeom prst="rect">
                <a:avLst/>
              </a:prstGeom>
              <a:noFill/>
              <a:ln w="9525">
                <a:noFill/>
                <a:miter lim="800000"/>
                <a:headEnd/>
                <a:tailEnd/>
              </a:ln>
            </p:spPr>
            <p:txBody>
              <a:bodyPr wrap="none" lIns="0" tIns="0" rIns="0" bIns="0">
                <a:prstTxWarp prst="textNoShape">
                  <a:avLst/>
                </a:prstTxWarp>
                <a:spAutoFit/>
              </a:bodyPr>
              <a:lstStyle/>
              <a:p>
                <a:pPr defTabSz="457082"/>
                <a:r>
                  <a:rPr lang="fr-FR" sz="1400" i="1" dirty="0">
                    <a:solidFill>
                      <a:srgbClr val="000000"/>
                    </a:solidFill>
                    <a:latin typeface="Times New Roman" pitchFamily="-105" charset="0"/>
                  </a:rPr>
                  <a:t>o</a:t>
                </a:r>
                <a:endParaRPr lang="fr-FR" dirty="0">
                  <a:solidFill>
                    <a:srgbClr val="000000"/>
                  </a:solidFill>
                  <a:latin typeface="Arial" pitchFamily="-105" charset="0"/>
                </a:endParaRPr>
              </a:p>
            </p:txBody>
          </p:sp>
          <p:sp>
            <p:nvSpPr>
              <p:cNvPr id="47154" name="Rectangle 50"/>
              <p:cNvSpPr>
                <a:spLocks noChangeArrowheads="1"/>
              </p:cNvSpPr>
              <p:nvPr/>
            </p:nvSpPr>
            <p:spPr bwMode="auto">
              <a:xfrm>
                <a:off x="1952" y="724"/>
                <a:ext cx="66" cy="136"/>
              </a:xfrm>
              <a:prstGeom prst="rect">
                <a:avLst/>
              </a:prstGeom>
              <a:noFill/>
              <a:ln w="9525">
                <a:noFill/>
                <a:miter lim="800000"/>
                <a:headEnd/>
                <a:tailEnd/>
              </a:ln>
            </p:spPr>
            <p:txBody>
              <a:bodyPr wrap="none" lIns="0" tIns="0" rIns="0" bIns="0">
                <a:prstTxWarp prst="textNoShape">
                  <a:avLst/>
                </a:prstTxWarp>
                <a:spAutoFit/>
              </a:bodyPr>
              <a:lstStyle/>
              <a:p>
                <a:pPr defTabSz="457082"/>
                <a:r>
                  <a:rPr lang="fr-FR" sz="1400" i="1" dirty="0">
                    <a:solidFill>
                      <a:srgbClr val="000000"/>
                    </a:solidFill>
                    <a:latin typeface="Times New Roman" pitchFamily="-105" charset="0"/>
                  </a:rPr>
                  <a:t>o</a:t>
                </a:r>
                <a:endParaRPr lang="fr-FR" dirty="0">
                  <a:solidFill>
                    <a:srgbClr val="000000"/>
                  </a:solidFill>
                  <a:latin typeface="Arial" pitchFamily="-105" charset="0"/>
                </a:endParaRPr>
              </a:p>
            </p:txBody>
          </p:sp>
          <p:sp>
            <p:nvSpPr>
              <p:cNvPr id="47155" name="Rectangle 51"/>
              <p:cNvSpPr>
                <a:spLocks noChangeArrowheads="1"/>
              </p:cNvSpPr>
              <p:nvPr/>
            </p:nvSpPr>
            <p:spPr bwMode="auto">
              <a:xfrm>
                <a:off x="1510" y="724"/>
                <a:ext cx="66" cy="136"/>
              </a:xfrm>
              <a:prstGeom prst="rect">
                <a:avLst/>
              </a:prstGeom>
              <a:noFill/>
              <a:ln w="9525">
                <a:noFill/>
                <a:miter lim="800000"/>
                <a:headEnd/>
                <a:tailEnd/>
              </a:ln>
            </p:spPr>
            <p:txBody>
              <a:bodyPr wrap="none" lIns="0" tIns="0" rIns="0" bIns="0">
                <a:prstTxWarp prst="textNoShape">
                  <a:avLst/>
                </a:prstTxWarp>
                <a:spAutoFit/>
              </a:bodyPr>
              <a:lstStyle/>
              <a:p>
                <a:pPr defTabSz="457082"/>
                <a:r>
                  <a:rPr lang="fr-FR" sz="1400" i="1" dirty="0">
                    <a:solidFill>
                      <a:srgbClr val="000000"/>
                    </a:solidFill>
                    <a:latin typeface="Times New Roman" pitchFamily="-105" charset="0"/>
                  </a:rPr>
                  <a:t>o</a:t>
                </a:r>
                <a:endParaRPr lang="fr-FR" dirty="0">
                  <a:solidFill>
                    <a:srgbClr val="000000"/>
                  </a:solidFill>
                  <a:latin typeface="Arial" pitchFamily="-105" charset="0"/>
                </a:endParaRPr>
              </a:p>
            </p:txBody>
          </p:sp>
          <p:sp>
            <p:nvSpPr>
              <p:cNvPr id="47156" name="Rectangle 52"/>
              <p:cNvSpPr>
                <a:spLocks noChangeArrowheads="1"/>
              </p:cNvSpPr>
              <p:nvPr/>
            </p:nvSpPr>
            <p:spPr bwMode="auto">
              <a:xfrm>
                <a:off x="871" y="724"/>
                <a:ext cx="66" cy="136"/>
              </a:xfrm>
              <a:prstGeom prst="rect">
                <a:avLst/>
              </a:prstGeom>
              <a:noFill/>
              <a:ln w="9525">
                <a:noFill/>
                <a:miter lim="800000"/>
                <a:headEnd/>
                <a:tailEnd/>
              </a:ln>
            </p:spPr>
            <p:txBody>
              <a:bodyPr wrap="none" lIns="0" tIns="0" rIns="0" bIns="0">
                <a:prstTxWarp prst="textNoShape">
                  <a:avLst/>
                </a:prstTxWarp>
                <a:spAutoFit/>
              </a:bodyPr>
              <a:lstStyle/>
              <a:p>
                <a:pPr defTabSz="457082"/>
                <a:r>
                  <a:rPr lang="fr-FR" sz="1400" i="1" dirty="0">
                    <a:solidFill>
                      <a:srgbClr val="000000"/>
                    </a:solidFill>
                    <a:latin typeface="Times New Roman" pitchFamily="-105" charset="0"/>
                  </a:rPr>
                  <a:t>o</a:t>
                </a:r>
                <a:endParaRPr lang="fr-FR" dirty="0">
                  <a:solidFill>
                    <a:srgbClr val="000000"/>
                  </a:solidFill>
                  <a:latin typeface="Arial" pitchFamily="-105" charset="0"/>
                </a:endParaRPr>
              </a:p>
            </p:txBody>
          </p:sp>
          <p:sp>
            <p:nvSpPr>
              <p:cNvPr id="47157" name="Rectangle 53"/>
              <p:cNvSpPr>
                <a:spLocks noChangeArrowheads="1"/>
              </p:cNvSpPr>
              <p:nvPr/>
            </p:nvSpPr>
            <p:spPr bwMode="auto">
              <a:xfrm>
                <a:off x="689" y="724"/>
                <a:ext cx="66" cy="136"/>
              </a:xfrm>
              <a:prstGeom prst="rect">
                <a:avLst/>
              </a:prstGeom>
              <a:noFill/>
              <a:ln w="9525">
                <a:noFill/>
                <a:miter lim="800000"/>
                <a:headEnd/>
                <a:tailEnd/>
              </a:ln>
            </p:spPr>
            <p:txBody>
              <a:bodyPr wrap="none" lIns="0" tIns="0" rIns="0" bIns="0">
                <a:prstTxWarp prst="textNoShape">
                  <a:avLst/>
                </a:prstTxWarp>
                <a:spAutoFit/>
              </a:bodyPr>
              <a:lstStyle/>
              <a:p>
                <a:pPr defTabSz="457082"/>
                <a:r>
                  <a:rPr lang="fr-FR" sz="1400" i="1" dirty="0">
                    <a:solidFill>
                      <a:srgbClr val="000000"/>
                    </a:solidFill>
                    <a:latin typeface="Times New Roman" pitchFamily="-105" charset="0"/>
                  </a:rPr>
                  <a:t>o</a:t>
                </a:r>
                <a:endParaRPr lang="fr-FR" dirty="0">
                  <a:solidFill>
                    <a:srgbClr val="000000"/>
                  </a:solidFill>
                  <a:latin typeface="Arial" pitchFamily="-105" charset="0"/>
                </a:endParaRPr>
              </a:p>
            </p:txBody>
          </p:sp>
          <p:sp>
            <p:nvSpPr>
              <p:cNvPr id="47158" name="Rectangle 54"/>
              <p:cNvSpPr>
                <a:spLocks noChangeArrowheads="1"/>
              </p:cNvSpPr>
              <p:nvPr/>
            </p:nvSpPr>
            <p:spPr bwMode="auto">
              <a:xfrm>
                <a:off x="3790" y="706"/>
                <a:ext cx="57" cy="177"/>
              </a:xfrm>
              <a:prstGeom prst="rect">
                <a:avLst/>
              </a:prstGeom>
              <a:noFill/>
              <a:ln w="9525">
                <a:noFill/>
                <a:miter lim="800000"/>
                <a:headEnd/>
                <a:tailEnd/>
              </a:ln>
            </p:spPr>
            <p:txBody>
              <a:bodyPr wrap="none" lIns="0" tIns="0" rIns="0" bIns="0">
                <a:prstTxWarp prst="textNoShape">
                  <a:avLst/>
                </a:prstTxWarp>
                <a:spAutoFit/>
              </a:bodyPr>
              <a:lstStyle/>
              <a:p>
                <a:pPr defTabSz="457082"/>
                <a:r>
                  <a:rPr lang="fr-FR">
                    <a:solidFill>
                      <a:srgbClr val="000000"/>
                    </a:solidFill>
                    <a:latin typeface="Symbol" pitchFamily="-105" charset="2"/>
                  </a:rPr>
                  <a:t>ú</a:t>
                </a:r>
                <a:endParaRPr lang="fr-FR">
                  <a:solidFill>
                    <a:srgbClr val="000000"/>
                  </a:solidFill>
                  <a:latin typeface="Arial" pitchFamily="-105" charset="0"/>
                </a:endParaRPr>
              </a:p>
            </p:txBody>
          </p:sp>
          <p:sp>
            <p:nvSpPr>
              <p:cNvPr id="47159" name="Rectangle 55"/>
              <p:cNvSpPr>
                <a:spLocks noChangeArrowheads="1"/>
              </p:cNvSpPr>
              <p:nvPr/>
            </p:nvSpPr>
            <p:spPr bwMode="auto">
              <a:xfrm>
                <a:off x="3790" y="777"/>
                <a:ext cx="57" cy="177"/>
              </a:xfrm>
              <a:prstGeom prst="rect">
                <a:avLst/>
              </a:prstGeom>
              <a:noFill/>
              <a:ln w="9525">
                <a:noFill/>
                <a:miter lim="800000"/>
                <a:headEnd/>
                <a:tailEnd/>
              </a:ln>
            </p:spPr>
            <p:txBody>
              <a:bodyPr wrap="none" lIns="0" tIns="0" rIns="0" bIns="0">
                <a:prstTxWarp prst="textNoShape">
                  <a:avLst/>
                </a:prstTxWarp>
                <a:spAutoFit/>
              </a:bodyPr>
              <a:lstStyle/>
              <a:p>
                <a:pPr defTabSz="457082"/>
                <a:r>
                  <a:rPr lang="fr-FR">
                    <a:solidFill>
                      <a:srgbClr val="000000"/>
                    </a:solidFill>
                    <a:latin typeface="Symbol" pitchFamily="-105" charset="2"/>
                  </a:rPr>
                  <a:t>û</a:t>
                </a:r>
                <a:endParaRPr lang="fr-FR">
                  <a:solidFill>
                    <a:srgbClr val="000000"/>
                  </a:solidFill>
                  <a:latin typeface="Arial" pitchFamily="-105" charset="0"/>
                </a:endParaRPr>
              </a:p>
            </p:txBody>
          </p:sp>
          <p:sp>
            <p:nvSpPr>
              <p:cNvPr id="47160" name="Rectangle 56"/>
              <p:cNvSpPr>
                <a:spLocks noChangeArrowheads="1"/>
              </p:cNvSpPr>
              <p:nvPr/>
            </p:nvSpPr>
            <p:spPr bwMode="auto">
              <a:xfrm>
                <a:off x="3790" y="573"/>
                <a:ext cx="57" cy="177"/>
              </a:xfrm>
              <a:prstGeom prst="rect">
                <a:avLst/>
              </a:prstGeom>
              <a:noFill/>
              <a:ln w="9525">
                <a:noFill/>
                <a:miter lim="800000"/>
                <a:headEnd/>
                <a:tailEnd/>
              </a:ln>
            </p:spPr>
            <p:txBody>
              <a:bodyPr wrap="none" lIns="0" tIns="0" rIns="0" bIns="0">
                <a:prstTxWarp prst="textNoShape">
                  <a:avLst/>
                </a:prstTxWarp>
                <a:spAutoFit/>
              </a:bodyPr>
              <a:lstStyle/>
              <a:p>
                <a:pPr defTabSz="457082"/>
                <a:r>
                  <a:rPr lang="fr-FR">
                    <a:solidFill>
                      <a:srgbClr val="000000"/>
                    </a:solidFill>
                    <a:latin typeface="Symbol" pitchFamily="-105" charset="2"/>
                  </a:rPr>
                  <a:t>ù</a:t>
                </a:r>
                <a:endParaRPr lang="fr-FR">
                  <a:solidFill>
                    <a:srgbClr val="000000"/>
                  </a:solidFill>
                  <a:latin typeface="Arial" pitchFamily="-105" charset="0"/>
                </a:endParaRPr>
              </a:p>
            </p:txBody>
          </p:sp>
          <p:sp>
            <p:nvSpPr>
              <p:cNvPr id="47161" name="Rectangle 57"/>
              <p:cNvSpPr>
                <a:spLocks noChangeArrowheads="1"/>
              </p:cNvSpPr>
              <p:nvPr/>
            </p:nvSpPr>
            <p:spPr bwMode="auto">
              <a:xfrm>
                <a:off x="2084" y="706"/>
                <a:ext cx="57" cy="177"/>
              </a:xfrm>
              <a:prstGeom prst="rect">
                <a:avLst/>
              </a:prstGeom>
              <a:noFill/>
              <a:ln w="9525">
                <a:noFill/>
                <a:miter lim="800000"/>
                <a:headEnd/>
                <a:tailEnd/>
              </a:ln>
            </p:spPr>
            <p:txBody>
              <a:bodyPr wrap="none" lIns="0" tIns="0" rIns="0" bIns="0">
                <a:prstTxWarp prst="textNoShape">
                  <a:avLst/>
                </a:prstTxWarp>
                <a:spAutoFit/>
              </a:bodyPr>
              <a:lstStyle/>
              <a:p>
                <a:pPr defTabSz="457082"/>
                <a:r>
                  <a:rPr lang="fr-FR">
                    <a:solidFill>
                      <a:srgbClr val="000000"/>
                    </a:solidFill>
                    <a:latin typeface="Symbol" pitchFamily="-105" charset="2"/>
                  </a:rPr>
                  <a:t>ê</a:t>
                </a:r>
                <a:endParaRPr lang="fr-FR">
                  <a:solidFill>
                    <a:srgbClr val="000000"/>
                  </a:solidFill>
                  <a:latin typeface="Arial" pitchFamily="-105" charset="0"/>
                </a:endParaRPr>
              </a:p>
            </p:txBody>
          </p:sp>
          <p:sp>
            <p:nvSpPr>
              <p:cNvPr id="47162" name="Rectangle 58"/>
              <p:cNvSpPr>
                <a:spLocks noChangeArrowheads="1"/>
              </p:cNvSpPr>
              <p:nvPr/>
            </p:nvSpPr>
            <p:spPr bwMode="auto">
              <a:xfrm>
                <a:off x="2084" y="777"/>
                <a:ext cx="57" cy="177"/>
              </a:xfrm>
              <a:prstGeom prst="rect">
                <a:avLst/>
              </a:prstGeom>
              <a:noFill/>
              <a:ln w="9525">
                <a:noFill/>
                <a:miter lim="800000"/>
                <a:headEnd/>
                <a:tailEnd/>
              </a:ln>
            </p:spPr>
            <p:txBody>
              <a:bodyPr wrap="none" lIns="0" tIns="0" rIns="0" bIns="0">
                <a:prstTxWarp prst="textNoShape">
                  <a:avLst/>
                </a:prstTxWarp>
                <a:spAutoFit/>
              </a:bodyPr>
              <a:lstStyle/>
              <a:p>
                <a:pPr defTabSz="457082"/>
                <a:r>
                  <a:rPr lang="fr-FR">
                    <a:solidFill>
                      <a:srgbClr val="000000"/>
                    </a:solidFill>
                    <a:latin typeface="Symbol" pitchFamily="-105" charset="2"/>
                  </a:rPr>
                  <a:t>ë</a:t>
                </a:r>
                <a:endParaRPr lang="fr-FR">
                  <a:solidFill>
                    <a:srgbClr val="000000"/>
                  </a:solidFill>
                  <a:latin typeface="Arial" pitchFamily="-105" charset="0"/>
                </a:endParaRPr>
              </a:p>
            </p:txBody>
          </p:sp>
          <p:sp>
            <p:nvSpPr>
              <p:cNvPr id="47163" name="Rectangle 59"/>
              <p:cNvSpPr>
                <a:spLocks noChangeArrowheads="1"/>
              </p:cNvSpPr>
              <p:nvPr/>
            </p:nvSpPr>
            <p:spPr bwMode="auto">
              <a:xfrm>
                <a:off x="2084" y="573"/>
                <a:ext cx="57" cy="177"/>
              </a:xfrm>
              <a:prstGeom prst="rect">
                <a:avLst/>
              </a:prstGeom>
              <a:noFill/>
              <a:ln w="9525">
                <a:noFill/>
                <a:miter lim="800000"/>
                <a:headEnd/>
                <a:tailEnd/>
              </a:ln>
            </p:spPr>
            <p:txBody>
              <a:bodyPr wrap="none" lIns="0" tIns="0" rIns="0" bIns="0">
                <a:prstTxWarp prst="textNoShape">
                  <a:avLst/>
                </a:prstTxWarp>
                <a:spAutoFit/>
              </a:bodyPr>
              <a:lstStyle/>
              <a:p>
                <a:pPr defTabSz="457082"/>
                <a:r>
                  <a:rPr lang="fr-FR">
                    <a:solidFill>
                      <a:srgbClr val="000000"/>
                    </a:solidFill>
                    <a:latin typeface="Symbol" pitchFamily="-105" charset="2"/>
                  </a:rPr>
                  <a:t>é</a:t>
                </a:r>
                <a:endParaRPr lang="fr-FR">
                  <a:solidFill>
                    <a:srgbClr val="000000"/>
                  </a:solidFill>
                  <a:latin typeface="Arial" pitchFamily="-105" charset="0"/>
                </a:endParaRPr>
              </a:p>
            </p:txBody>
          </p:sp>
          <p:sp>
            <p:nvSpPr>
              <p:cNvPr id="47164" name="Rectangle 60"/>
              <p:cNvSpPr>
                <a:spLocks noChangeArrowheads="1"/>
              </p:cNvSpPr>
              <p:nvPr/>
            </p:nvSpPr>
            <p:spPr bwMode="auto">
              <a:xfrm>
                <a:off x="1781" y="651"/>
                <a:ext cx="91" cy="177"/>
              </a:xfrm>
              <a:prstGeom prst="rect">
                <a:avLst/>
              </a:prstGeom>
              <a:noFill/>
              <a:ln w="9525">
                <a:noFill/>
                <a:miter lim="800000"/>
                <a:headEnd/>
                <a:tailEnd/>
              </a:ln>
            </p:spPr>
            <p:txBody>
              <a:bodyPr wrap="none" lIns="0" tIns="0" rIns="0" bIns="0">
                <a:prstTxWarp prst="textNoShape">
                  <a:avLst/>
                </a:prstTxWarp>
                <a:spAutoFit/>
              </a:bodyPr>
              <a:lstStyle/>
              <a:p>
                <a:pPr defTabSz="457082"/>
                <a:r>
                  <a:rPr lang="fr-FR">
                    <a:solidFill>
                      <a:srgbClr val="000000"/>
                    </a:solidFill>
                    <a:latin typeface="Symbol" pitchFamily="-105" charset="2"/>
                  </a:rPr>
                  <a:t>D</a:t>
                </a:r>
                <a:endParaRPr lang="fr-FR">
                  <a:solidFill>
                    <a:srgbClr val="000000"/>
                  </a:solidFill>
                  <a:latin typeface="Arial" pitchFamily="-105" charset="0"/>
                </a:endParaRPr>
              </a:p>
            </p:txBody>
          </p:sp>
          <p:sp>
            <p:nvSpPr>
              <p:cNvPr id="47165" name="Rectangle 61"/>
              <p:cNvSpPr>
                <a:spLocks noChangeArrowheads="1"/>
              </p:cNvSpPr>
              <p:nvPr/>
            </p:nvSpPr>
            <p:spPr bwMode="auto">
              <a:xfrm>
                <a:off x="1031" y="651"/>
                <a:ext cx="81" cy="177"/>
              </a:xfrm>
              <a:prstGeom prst="rect">
                <a:avLst/>
              </a:prstGeom>
              <a:noFill/>
              <a:ln w="9525">
                <a:noFill/>
                <a:miter lim="800000"/>
                <a:headEnd/>
                <a:tailEnd/>
              </a:ln>
            </p:spPr>
            <p:txBody>
              <a:bodyPr wrap="none" lIns="0" tIns="0" rIns="0" bIns="0">
                <a:prstTxWarp prst="textNoShape">
                  <a:avLst/>
                </a:prstTxWarp>
                <a:spAutoFit/>
              </a:bodyPr>
              <a:lstStyle/>
              <a:p>
                <a:pPr defTabSz="457082"/>
                <a:r>
                  <a:rPr lang="fr-FR">
                    <a:solidFill>
                      <a:srgbClr val="000000"/>
                    </a:solidFill>
                    <a:latin typeface="Symbol" pitchFamily="-105" charset="2"/>
                  </a:rPr>
                  <a:t>=</a:t>
                </a:r>
                <a:endParaRPr lang="fr-FR">
                  <a:solidFill>
                    <a:srgbClr val="000000"/>
                  </a:solidFill>
                  <a:latin typeface="Arial" pitchFamily="-105" charset="0"/>
                </a:endParaRPr>
              </a:p>
            </p:txBody>
          </p:sp>
          <p:sp>
            <p:nvSpPr>
              <p:cNvPr id="47166" name="Rectangle 62"/>
              <p:cNvSpPr>
                <a:spLocks noChangeArrowheads="1"/>
              </p:cNvSpPr>
              <p:nvPr/>
            </p:nvSpPr>
            <p:spPr bwMode="auto">
              <a:xfrm>
                <a:off x="2149" y="619"/>
                <a:ext cx="105" cy="281"/>
              </a:xfrm>
              <a:prstGeom prst="rect">
                <a:avLst/>
              </a:prstGeom>
              <a:noFill/>
              <a:ln w="9525">
                <a:noFill/>
                <a:miter lim="800000"/>
                <a:headEnd/>
                <a:tailEnd/>
              </a:ln>
            </p:spPr>
            <p:txBody>
              <a:bodyPr wrap="none" lIns="0" tIns="0" rIns="0" bIns="0">
                <a:prstTxWarp prst="textNoShape">
                  <a:avLst/>
                </a:prstTxWarp>
                <a:spAutoFit/>
              </a:bodyPr>
              <a:lstStyle/>
              <a:p>
                <a:pPr defTabSz="457082"/>
                <a:r>
                  <a:rPr lang="fr-FR" sz="2900" dirty="0" err="1">
                    <a:solidFill>
                      <a:srgbClr val="000000"/>
                    </a:solidFill>
                    <a:latin typeface="Symbol" pitchFamily="-105" charset="2"/>
                  </a:rPr>
                  <a:t>ò</a:t>
                </a:r>
                <a:endParaRPr lang="fr-FR" dirty="0">
                  <a:solidFill>
                    <a:srgbClr val="000000"/>
                  </a:solidFill>
                  <a:latin typeface="Arial" pitchFamily="-105" charset="0"/>
                </a:endParaRPr>
              </a:p>
            </p:txBody>
          </p:sp>
          <p:sp>
            <p:nvSpPr>
              <p:cNvPr id="47167" name="Rectangle 63"/>
              <p:cNvSpPr>
                <a:spLocks noChangeArrowheads="1"/>
              </p:cNvSpPr>
              <p:nvPr/>
            </p:nvSpPr>
            <p:spPr bwMode="auto">
              <a:xfrm>
                <a:off x="1152" y="619"/>
                <a:ext cx="105" cy="281"/>
              </a:xfrm>
              <a:prstGeom prst="rect">
                <a:avLst/>
              </a:prstGeom>
              <a:noFill/>
              <a:ln w="9525">
                <a:noFill/>
                <a:miter lim="800000"/>
                <a:headEnd/>
                <a:tailEnd/>
              </a:ln>
            </p:spPr>
            <p:txBody>
              <a:bodyPr wrap="none" lIns="0" tIns="0" rIns="0" bIns="0">
                <a:prstTxWarp prst="textNoShape">
                  <a:avLst/>
                </a:prstTxWarp>
                <a:spAutoFit/>
              </a:bodyPr>
              <a:lstStyle/>
              <a:p>
                <a:pPr defTabSz="457082"/>
                <a:r>
                  <a:rPr lang="fr-FR" sz="2900" dirty="0" err="1">
                    <a:solidFill>
                      <a:srgbClr val="000000"/>
                    </a:solidFill>
                    <a:latin typeface="Symbol" pitchFamily="-105" charset="2"/>
                  </a:rPr>
                  <a:t>ò</a:t>
                </a:r>
                <a:endParaRPr lang="fr-FR" dirty="0">
                  <a:solidFill>
                    <a:srgbClr val="000000"/>
                  </a:solidFill>
                  <a:latin typeface="Arial" pitchFamily="-105" charset="0"/>
                </a:endParaRPr>
              </a:p>
            </p:txBody>
          </p:sp>
          <p:sp>
            <p:nvSpPr>
              <p:cNvPr id="47168" name="Rectangle 64"/>
              <p:cNvSpPr>
                <a:spLocks noChangeArrowheads="1"/>
              </p:cNvSpPr>
              <p:nvPr/>
            </p:nvSpPr>
            <p:spPr bwMode="auto">
              <a:xfrm>
                <a:off x="2223" y="569"/>
                <a:ext cx="81" cy="136"/>
              </a:xfrm>
              <a:prstGeom prst="rect">
                <a:avLst/>
              </a:prstGeom>
              <a:noFill/>
              <a:ln w="9525">
                <a:noFill/>
                <a:miter lim="800000"/>
                <a:headEnd/>
                <a:tailEnd/>
              </a:ln>
            </p:spPr>
            <p:txBody>
              <a:bodyPr wrap="none" lIns="0" tIns="0" rIns="0" bIns="0">
                <a:prstTxWarp prst="textNoShape">
                  <a:avLst/>
                </a:prstTxWarp>
                <a:spAutoFit/>
              </a:bodyPr>
              <a:lstStyle/>
              <a:p>
                <a:pPr defTabSz="457082"/>
                <a:r>
                  <a:rPr lang="fr-FR" sz="1400" dirty="0">
                    <a:solidFill>
                      <a:srgbClr val="000000"/>
                    </a:solidFill>
                    <a:latin typeface="Symbol" pitchFamily="-105" charset="2"/>
                  </a:rPr>
                  <a:t>¥</a:t>
                </a:r>
                <a:endParaRPr lang="fr-FR" dirty="0">
                  <a:solidFill>
                    <a:srgbClr val="000000"/>
                  </a:solidFill>
                  <a:latin typeface="Arial" pitchFamily="-105" charset="0"/>
                </a:endParaRPr>
              </a:p>
            </p:txBody>
          </p:sp>
          <p:sp>
            <p:nvSpPr>
              <p:cNvPr id="47169" name="Rectangle 65"/>
              <p:cNvSpPr>
                <a:spLocks noChangeArrowheads="1"/>
              </p:cNvSpPr>
              <p:nvPr/>
            </p:nvSpPr>
            <p:spPr bwMode="auto">
              <a:xfrm>
                <a:off x="1226" y="569"/>
                <a:ext cx="81" cy="136"/>
              </a:xfrm>
              <a:prstGeom prst="rect">
                <a:avLst/>
              </a:prstGeom>
              <a:noFill/>
              <a:ln w="9525">
                <a:noFill/>
                <a:miter lim="800000"/>
                <a:headEnd/>
                <a:tailEnd/>
              </a:ln>
            </p:spPr>
            <p:txBody>
              <a:bodyPr wrap="none" lIns="0" tIns="0" rIns="0" bIns="0">
                <a:prstTxWarp prst="textNoShape">
                  <a:avLst/>
                </a:prstTxWarp>
                <a:spAutoFit/>
              </a:bodyPr>
              <a:lstStyle/>
              <a:p>
                <a:pPr defTabSz="457082"/>
                <a:r>
                  <a:rPr lang="fr-FR" sz="1400" dirty="0">
                    <a:solidFill>
                      <a:srgbClr val="000000"/>
                    </a:solidFill>
                    <a:latin typeface="Symbol" pitchFamily="-105" charset="2"/>
                  </a:rPr>
                  <a:t>¥</a:t>
                </a:r>
                <a:endParaRPr lang="fr-FR" dirty="0">
                  <a:solidFill>
                    <a:srgbClr val="000000"/>
                  </a:solidFill>
                  <a:latin typeface="Arial" pitchFamily="-105" charset="0"/>
                </a:endParaRPr>
              </a:p>
            </p:txBody>
          </p:sp>
          <p:sp>
            <p:nvSpPr>
              <p:cNvPr id="47170" name="Rectangle 66"/>
              <p:cNvSpPr>
                <a:spLocks noChangeArrowheads="1"/>
              </p:cNvSpPr>
              <p:nvPr/>
            </p:nvSpPr>
            <p:spPr bwMode="auto">
              <a:xfrm>
                <a:off x="2198" y="783"/>
                <a:ext cx="57" cy="136"/>
              </a:xfrm>
              <a:prstGeom prst="rect">
                <a:avLst/>
              </a:prstGeom>
              <a:noFill/>
              <a:ln w="9525">
                <a:noFill/>
                <a:miter lim="800000"/>
                <a:headEnd/>
                <a:tailEnd/>
              </a:ln>
            </p:spPr>
            <p:txBody>
              <a:bodyPr wrap="none" lIns="0" tIns="0" rIns="0" bIns="0">
                <a:prstTxWarp prst="textNoShape">
                  <a:avLst/>
                </a:prstTxWarp>
                <a:spAutoFit/>
              </a:bodyPr>
              <a:lstStyle/>
              <a:p>
                <a:pPr defTabSz="457082"/>
                <a:r>
                  <a:rPr lang="fr-FR" sz="1400" dirty="0">
                    <a:solidFill>
                      <a:srgbClr val="000000"/>
                    </a:solidFill>
                    <a:latin typeface="Times New Roman" pitchFamily="-105" charset="0"/>
                  </a:rPr>
                  <a:t>0</a:t>
                </a:r>
                <a:endParaRPr lang="fr-FR" dirty="0">
                  <a:solidFill>
                    <a:srgbClr val="000000"/>
                  </a:solidFill>
                  <a:latin typeface="Arial" pitchFamily="-105" charset="0"/>
                </a:endParaRPr>
              </a:p>
            </p:txBody>
          </p:sp>
          <p:sp>
            <p:nvSpPr>
              <p:cNvPr id="47171" name="Rectangle 67"/>
              <p:cNvSpPr>
                <a:spLocks noChangeArrowheads="1"/>
              </p:cNvSpPr>
              <p:nvPr/>
            </p:nvSpPr>
            <p:spPr bwMode="auto">
              <a:xfrm>
                <a:off x="3260" y="626"/>
                <a:ext cx="0" cy="177"/>
              </a:xfrm>
              <a:prstGeom prst="rect">
                <a:avLst/>
              </a:prstGeom>
              <a:noFill/>
              <a:ln w="9525">
                <a:noFill/>
                <a:miter lim="800000"/>
                <a:headEnd/>
                <a:tailEnd/>
              </a:ln>
            </p:spPr>
            <p:txBody>
              <a:bodyPr wrap="none" lIns="0" tIns="0" rIns="0" bIns="0">
                <a:prstTxWarp prst="textNoShape">
                  <a:avLst/>
                </a:prstTxWarp>
                <a:spAutoFit/>
              </a:bodyPr>
              <a:lstStyle/>
              <a:p>
                <a:pPr defTabSz="457082"/>
                <a:endParaRPr lang="en-US">
                  <a:solidFill>
                    <a:srgbClr val="000000"/>
                  </a:solidFill>
                  <a:latin typeface="Arial" pitchFamily="-105" charset="0"/>
                </a:endParaRPr>
              </a:p>
            </p:txBody>
          </p:sp>
          <p:sp>
            <p:nvSpPr>
              <p:cNvPr id="47172" name="Rectangle 68"/>
              <p:cNvSpPr>
                <a:spLocks noChangeArrowheads="1"/>
              </p:cNvSpPr>
              <p:nvPr/>
            </p:nvSpPr>
            <p:spPr bwMode="auto">
              <a:xfrm>
                <a:off x="1201" y="783"/>
                <a:ext cx="57" cy="136"/>
              </a:xfrm>
              <a:prstGeom prst="rect">
                <a:avLst/>
              </a:prstGeom>
              <a:noFill/>
              <a:ln w="9525">
                <a:noFill/>
                <a:miter lim="800000"/>
                <a:headEnd/>
                <a:tailEnd/>
              </a:ln>
            </p:spPr>
            <p:txBody>
              <a:bodyPr wrap="none" lIns="0" tIns="0" rIns="0" bIns="0">
                <a:prstTxWarp prst="textNoShape">
                  <a:avLst/>
                </a:prstTxWarp>
                <a:spAutoFit/>
              </a:bodyPr>
              <a:lstStyle/>
              <a:p>
                <a:pPr defTabSz="457082"/>
                <a:r>
                  <a:rPr lang="fr-FR" sz="1400" dirty="0">
                    <a:solidFill>
                      <a:srgbClr val="000000"/>
                    </a:solidFill>
                    <a:latin typeface="Times New Roman" pitchFamily="-105" charset="0"/>
                  </a:rPr>
                  <a:t>0</a:t>
                </a:r>
                <a:endParaRPr lang="fr-FR" dirty="0">
                  <a:solidFill>
                    <a:srgbClr val="000000"/>
                  </a:solidFill>
                  <a:latin typeface="Arial" pitchFamily="-105" charset="0"/>
                </a:endParaRPr>
              </a:p>
            </p:txBody>
          </p:sp>
          <p:sp>
            <p:nvSpPr>
              <p:cNvPr id="47173" name="Rectangle 69"/>
              <p:cNvSpPr>
                <a:spLocks noChangeArrowheads="1"/>
              </p:cNvSpPr>
              <p:nvPr/>
            </p:nvSpPr>
            <p:spPr bwMode="auto">
              <a:xfrm>
                <a:off x="364" y="724"/>
                <a:ext cx="164" cy="136"/>
              </a:xfrm>
              <a:prstGeom prst="rect">
                <a:avLst/>
              </a:prstGeom>
              <a:noFill/>
              <a:ln w="9525">
                <a:noFill/>
                <a:miter lim="800000"/>
                <a:headEnd/>
                <a:tailEnd/>
              </a:ln>
            </p:spPr>
            <p:txBody>
              <a:bodyPr wrap="none" lIns="0" tIns="0" rIns="0" bIns="0">
                <a:prstTxWarp prst="textNoShape">
                  <a:avLst/>
                </a:prstTxWarp>
                <a:spAutoFit/>
              </a:bodyPr>
              <a:lstStyle/>
              <a:p>
                <a:pPr defTabSz="457082"/>
                <a:r>
                  <a:rPr lang="fr-FR" sz="1400" dirty="0" err="1">
                    <a:solidFill>
                      <a:srgbClr val="000000"/>
                    </a:solidFill>
                    <a:latin typeface="Times New Roman" pitchFamily="-105" charset="0"/>
                  </a:rPr>
                  <a:t>exp</a:t>
                </a:r>
                <a:endParaRPr lang="fr-FR" dirty="0">
                  <a:solidFill>
                    <a:srgbClr val="000000"/>
                  </a:solidFill>
                  <a:latin typeface="Arial" pitchFamily="-105" charset="0"/>
                </a:endParaRPr>
              </a:p>
            </p:txBody>
          </p:sp>
          <p:sp>
            <p:nvSpPr>
              <p:cNvPr id="47174" name="Rectangle 70"/>
              <p:cNvSpPr>
                <a:spLocks noChangeArrowheads="1"/>
              </p:cNvSpPr>
              <p:nvPr/>
            </p:nvSpPr>
            <p:spPr bwMode="auto">
              <a:xfrm>
                <a:off x="3455" y="667"/>
                <a:ext cx="37" cy="177"/>
              </a:xfrm>
              <a:prstGeom prst="rect">
                <a:avLst/>
              </a:prstGeom>
              <a:noFill/>
              <a:ln w="9525">
                <a:noFill/>
                <a:miter lim="800000"/>
                <a:headEnd/>
                <a:tailEnd/>
              </a:ln>
            </p:spPr>
            <p:txBody>
              <a:bodyPr wrap="none" lIns="0" tIns="0" rIns="0" bIns="0">
                <a:prstTxWarp prst="textNoShape">
                  <a:avLst/>
                </a:prstTxWarp>
                <a:spAutoFit/>
              </a:bodyPr>
              <a:lstStyle/>
              <a:p>
                <a:pPr defTabSz="457082"/>
                <a:r>
                  <a:rPr lang="fr-FR">
                    <a:solidFill>
                      <a:srgbClr val="000000"/>
                    </a:solidFill>
                    <a:latin typeface="Times New Roman" pitchFamily="-105" charset="0"/>
                  </a:rPr>
                  <a:t>,</a:t>
                </a:r>
                <a:endParaRPr lang="fr-FR">
                  <a:solidFill>
                    <a:srgbClr val="000000"/>
                  </a:solidFill>
                  <a:latin typeface="Arial" pitchFamily="-105" charset="0"/>
                </a:endParaRPr>
              </a:p>
            </p:txBody>
          </p:sp>
          <p:sp>
            <p:nvSpPr>
              <p:cNvPr id="47175" name="Rectangle 71"/>
              <p:cNvSpPr>
                <a:spLocks noChangeArrowheads="1"/>
              </p:cNvSpPr>
              <p:nvPr/>
            </p:nvSpPr>
            <p:spPr bwMode="auto">
              <a:xfrm>
                <a:off x="2745" y="667"/>
                <a:ext cx="37" cy="177"/>
              </a:xfrm>
              <a:prstGeom prst="rect">
                <a:avLst/>
              </a:prstGeom>
              <a:noFill/>
              <a:ln w="9525">
                <a:noFill/>
                <a:miter lim="800000"/>
                <a:headEnd/>
                <a:tailEnd/>
              </a:ln>
            </p:spPr>
            <p:txBody>
              <a:bodyPr wrap="none" lIns="0" tIns="0" rIns="0" bIns="0">
                <a:prstTxWarp prst="textNoShape">
                  <a:avLst/>
                </a:prstTxWarp>
                <a:spAutoFit/>
              </a:bodyPr>
              <a:lstStyle/>
              <a:p>
                <a:pPr defTabSz="457082"/>
                <a:r>
                  <a:rPr lang="fr-FR">
                    <a:solidFill>
                      <a:srgbClr val="000000"/>
                    </a:solidFill>
                    <a:latin typeface="Times New Roman" pitchFamily="-105" charset="0"/>
                  </a:rPr>
                  <a:t>,</a:t>
                </a:r>
                <a:endParaRPr lang="fr-FR">
                  <a:solidFill>
                    <a:srgbClr val="000000"/>
                  </a:solidFill>
                  <a:latin typeface="Arial" pitchFamily="-105" charset="0"/>
                </a:endParaRPr>
              </a:p>
            </p:txBody>
          </p:sp>
          <p:sp>
            <p:nvSpPr>
              <p:cNvPr id="47176" name="Rectangle 72"/>
              <p:cNvSpPr>
                <a:spLocks noChangeArrowheads="1"/>
              </p:cNvSpPr>
              <p:nvPr/>
            </p:nvSpPr>
            <p:spPr bwMode="auto">
              <a:xfrm>
                <a:off x="2621" y="667"/>
                <a:ext cx="37" cy="177"/>
              </a:xfrm>
              <a:prstGeom prst="rect">
                <a:avLst/>
              </a:prstGeom>
              <a:noFill/>
              <a:ln w="9525">
                <a:noFill/>
                <a:miter lim="800000"/>
                <a:headEnd/>
                <a:tailEnd/>
              </a:ln>
            </p:spPr>
            <p:txBody>
              <a:bodyPr wrap="none" lIns="0" tIns="0" rIns="0" bIns="0">
                <a:prstTxWarp prst="textNoShape">
                  <a:avLst/>
                </a:prstTxWarp>
                <a:spAutoFit/>
              </a:bodyPr>
              <a:lstStyle/>
              <a:p>
                <a:pPr defTabSz="457082"/>
                <a:r>
                  <a:rPr lang="fr-FR">
                    <a:solidFill>
                      <a:srgbClr val="000000"/>
                    </a:solidFill>
                    <a:latin typeface="Times New Roman" pitchFamily="-105" charset="0"/>
                  </a:rPr>
                  <a:t>,</a:t>
                </a:r>
                <a:endParaRPr lang="fr-FR">
                  <a:solidFill>
                    <a:srgbClr val="000000"/>
                  </a:solidFill>
                  <a:latin typeface="Arial" pitchFamily="-105" charset="0"/>
                </a:endParaRPr>
              </a:p>
            </p:txBody>
          </p:sp>
          <p:sp>
            <p:nvSpPr>
              <p:cNvPr id="47177" name="Rectangle 73"/>
              <p:cNvSpPr>
                <a:spLocks noChangeArrowheads="1"/>
              </p:cNvSpPr>
              <p:nvPr/>
            </p:nvSpPr>
            <p:spPr bwMode="auto">
              <a:xfrm>
                <a:off x="1725" y="667"/>
                <a:ext cx="37" cy="177"/>
              </a:xfrm>
              <a:prstGeom prst="rect">
                <a:avLst/>
              </a:prstGeom>
              <a:noFill/>
              <a:ln w="9525">
                <a:noFill/>
                <a:miter lim="800000"/>
                <a:headEnd/>
                <a:tailEnd/>
              </a:ln>
            </p:spPr>
            <p:txBody>
              <a:bodyPr wrap="none" lIns="0" tIns="0" rIns="0" bIns="0">
                <a:prstTxWarp prst="textNoShape">
                  <a:avLst/>
                </a:prstTxWarp>
                <a:spAutoFit/>
              </a:bodyPr>
              <a:lstStyle/>
              <a:p>
                <a:pPr defTabSz="457082"/>
                <a:r>
                  <a:rPr lang="fr-FR">
                    <a:solidFill>
                      <a:srgbClr val="000000"/>
                    </a:solidFill>
                    <a:latin typeface="Times New Roman" pitchFamily="-105" charset="0"/>
                  </a:rPr>
                  <a:t>,</a:t>
                </a:r>
                <a:endParaRPr lang="fr-FR">
                  <a:solidFill>
                    <a:srgbClr val="000000"/>
                  </a:solidFill>
                  <a:latin typeface="Arial" pitchFamily="-105" charset="0"/>
                </a:endParaRPr>
              </a:p>
            </p:txBody>
          </p:sp>
          <p:sp>
            <p:nvSpPr>
              <p:cNvPr id="47178" name="Rectangle 74"/>
              <p:cNvSpPr>
                <a:spLocks noChangeArrowheads="1"/>
              </p:cNvSpPr>
              <p:nvPr/>
            </p:nvSpPr>
            <p:spPr bwMode="auto">
              <a:xfrm>
                <a:off x="1590" y="667"/>
                <a:ext cx="37" cy="177"/>
              </a:xfrm>
              <a:prstGeom prst="rect">
                <a:avLst/>
              </a:prstGeom>
              <a:noFill/>
              <a:ln w="9525">
                <a:noFill/>
                <a:miter lim="800000"/>
                <a:headEnd/>
                <a:tailEnd/>
              </a:ln>
            </p:spPr>
            <p:txBody>
              <a:bodyPr wrap="none" lIns="0" tIns="0" rIns="0" bIns="0">
                <a:prstTxWarp prst="textNoShape">
                  <a:avLst/>
                </a:prstTxWarp>
                <a:spAutoFit/>
              </a:bodyPr>
              <a:lstStyle/>
              <a:p>
                <a:pPr defTabSz="457082"/>
                <a:r>
                  <a:rPr lang="fr-FR">
                    <a:solidFill>
                      <a:srgbClr val="000000"/>
                    </a:solidFill>
                    <a:latin typeface="Times New Roman" pitchFamily="-105" charset="0"/>
                  </a:rPr>
                  <a:t>,</a:t>
                </a:r>
                <a:endParaRPr lang="fr-FR">
                  <a:solidFill>
                    <a:srgbClr val="000000"/>
                  </a:solidFill>
                  <a:latin typeface="Arial" pitchFamily="-105" charset="0"/>
                </a:endParaRPr>
              </a:p>
            </p:txBody>
          </p:sp>
          <p:sp>
            <p:nvSpPr>
              <p:cNvPr id="47179" name="Rectangle 75"/>
              <p:cNvSpPr>
                <a:spLocks noChangeArrowheads="1"/>
              </p:cNvSpPr>
              <p:nvPr/>
            </p:nvSpPr>
            <p:spPr bwMode="auto">
              <a:xfrm>
                <a:off x="769" y="667"/>
                <a:ext cx="37" cy="177"/>
              </a:xfrm>
              <a:prstGeom prst="rect">
                <a:avLst/>
              </a:prstGeom>
              <a:noFill/>
              <a:ln w="9525">
                <a:noFill/>
                <a:miter lim="800000"/>
                <a:headEnd/>
                <a:tailEnd/>
              </a:ln>
            </p:spPr>
            <p:txBody>
              <a:bodyPr wrap="none" lIns="0" tIns="0" rIns="0" bIns="0">
                <a:prstTxWarp prst="textNoShape">
                  <a:avLst/>
                </a:prstTxWarp>
                <a:spAutoFit/>
              </a:bodyPr>
              <a:lstStyle/>
              <a:p>
                <a:pPr defTabSz="457082"/>
                <a:r>
                  <a:rPr lang="fr-FR">
                    <a:solidFill>
                      <a:srgbClr val="000000"/>
                    </a:solidFill>
                    <a:latin typeface="Times New Roman" pitchFamily="-105" charset="0"/>
                  </a:rPr>
                  <a:t>,</a:t>
                </a:r>
                <a:endParaRPr lang="fr-FR">
                  <a:solidFill>
                    <a:srgbClr val="000000"/>
                  </a:solidFill>
                  <a:latin typeface="Arial" pitchFamily="-105" charset="0"/>
                </a:endParaRPr>
              </a:p>
            </p:txBody>
          </p:sp>
          <p:sp>
            <p:nvSpPr>
              <p:cNvPr id="47180" name="Rectangle 76"/>
              <p:cNvSpPr>
                <a:spLocks noChangeArrowheads="1"/>
              </p:cNvSpPr>
              <p:nvPr/>
            </p:nvSpPr>
            <p:spPr bwMode="auto">
              <a:xfrm>
                <a:off x="2787" y="651"/>
                <a:ext cx="119" cy="177"/>
              </a:xfrm>
              <a:prstGeom prst="rect">
                <a:avLst/>
              </a:prstGeom>
              <a:noFill/>
              <a:ln w="9525">
                <a:noFill/>
                <a:miter lim="800000"/>
                <a:headEnd/>
                <a:tailEnd/>
              </a:ln>
            </p:spPr>
            <p:txBody>
              <a:bodyPr wrap="none" lIns="0" tIns="0" rIns="0" bIns="0">
                <a:prstTxWarp prst="textNoShape">
                  <a:avLst/>
                </a:prstTxWarp>
                <a:spAutoFit/>
              </a:bodyPr>
              <a:lstStyle/>
              <a:p>
                <a:pPr defTabSz="457082"/>
                <a:r>
                  <a:rPr lang="fr-FR" i="1">
                    <a:solidFill>
                      <a:srgbClr val="000000"/>
                    </a:solidFill>
                    <a:latin typeface="Symbol" pitchFamily="-105" charset="2"/>
                  </a:rPr>
                  <a:t>s</a:t>
                </a:r>
                <a:endParaRPr lang="fr-FR">
                  <a:solidFill>
                    <a:srgbClr val="000000"/>
                  </a:solidFill>
                  <a:latin typeface="Arial" pitchFamily="-105" charset="0"/>
                </a:endParaRPr>
              </a:p>
            </p:txBody>
          </p:sp>
          <p:sp>
            <p:nvSpPr>
              <p:cNvPr id="47181" name="Text Box 77"/>
              <p:cNvSpPr txBox="1">
                <a:spLocks noChangeArrowheads="1"/>
              </p:cNvSpPr>
              <p:nvPr/>
            </p:nvSpPr>
            <p:spPr bwMode="auto">
              <a:xfrm>
                <a:off x="2925" y="636"/>
                <a:ext cx="407" cy="233"/>
              </a:xfrm>
              <a:prstGeom prst="rect">
                <a:avLst/>
              </a:prstGeom>
              <a:noFill/>
              <a:ln w="9525">
                <a:noFill/>
                <a:miter lim="800000"/>
                <a:headEnd/>
                <a:tailEnd/>
              </a:ln>
              <a:effectLst/>
            </p:spPr>
            <p:txBody>
              <a:bodyPr wrap="none">
                <a:prstTxWarp prst="textNoShape">
                  <a:avLst/>
                </a:prstTxWarp>
                <a:spAutoFit/>
              </a:bodyPr>
              <a:lstStyle/>
              <a:p>
                <a:pPr defTabSz="457082"/>
                <a:r>
                  <a:rPr lang="fr-FR" i="1">
                    <a:solidFill>
                      <a:srgbClr val="000000"/>
                    </a:solidFill>
                    <a:latin typeface="Times New Roman" pitchFamily="-105" charset="0"/>
                  </a:rPr>
                  <a:t>S </a:t>
                </a:r>
                <a:r>
                  <a:rPr lang="fr-FR">
                    <a:solidFill>
                      <a:srgbClr val="000000"/>
                    </a:solidFill>
                    <a:latin typeface="Times New Roman" pitchFamily="-105" charset="0"/>
                  </a:rPr>
                  <a:t>(</a:t>
                </a:r>
                <a:r>
                  <a:rPr lang="fr-FR" i="1">
                    <a:solidFill>
                      <a:srgbClr val="000000"/>
                    </a:solidFill>
                    <a:latin typeface="Times New Roman" pitchFamily="-105" charset="0"/>
                  </a:rPr>
                  <a:t>q</a:t>
                </a:r>
                <a:r>
                  <a:rPr lang="fr-FR">
                    <a:solidFill>
                      <a:srgbClr val="000000"/>
                    </a:solidFill>
                    <a:latin typeface="Times New Roman" pitchFamily="-105" charset="0"/>
                  </a:rPr>
                  <a:t>)</a:t>
                </a:r>
              </a:p>
            </p:txBody>
          </p:sp>
        </p:grpSp>
      </p:grpSp>
      <p:sp>
        <p:nvSpPr>
          <p:cNvPr id="47184" name="Text Box 80"/>
          <p:cNvSpPr txBox="1">
            <a:spLocks noChangeArrowheads="1"/>
          </p:cNvSpPr>
          <p:nvPr/>
        </p:nvSpPr>
        <p:spPr bwMode="auto">
          <a:xfrm>
            <a:off x="3743325" y="152401"/>
            <a:ext cx="1740160" cy="584767"/>
          </a:xfrm>
          <a:prstGeom prst="rect">
            <a:avLst/>
          </a:prstGeom>
          <a:noFill/>
          <a:ln w="9525">
            <a:noFill/>
            <a:miter lim="800000"/>
            <a:headEnd/>
            <a:tailEnd/>
          </a:ln>
          <a:effectLst/>
        </p:spPr>
        <p:txBody>
          <a:bodyPr wrap="none" lIns="91430" tIns="45716" rIns="91430" bIns="45716">
            <a:prstTxWarp prst="textNoShape">
              <a:avLst/>
            </a:prstTxWarp>
            <a:spAutoFit/>
          </a:bodyPr>
          <a:lstStyle/>
          <a:p>
            <a:pPr defTabSz="457082"/>
            <a:r>
              <a:rPr lang="fr-FR" sz="3200" dirty="0" err="1">
                <a:solidFill>
                  <a:srgbClr val="000000"/>
                </a:solidFill>
              </a:rPr>
              <a:t>Summary</a:t>
            </a:r>
            <a:endParaRPr lang="fr-FR" sz="3200" dirty="0">
              <a:solidFill>
                <a:srgbClr val="000000"/>
              </a:solidFill>
            </a:endParaRPr>
          </a:p>
        </p:txBody>
      </p:sp>
    </p:spTree>
    <p:extLst>
      <p:ext uri="{BB962C8B-B14F-4D97-AF65-F5344CB8AC3E}">
        <p14:creationId xmlns:p14="http://schemas.microsoft.com/office/powerpoint/2010/main" val="26913470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a:r>
            <a:br>
              <a:rPr lang="en-US" dirty="0" smtClean="0"/>
            </a:br>
            <a:r>
              <a:rPr lang="en-US" dirty="0" smtClean="0"/>
              <a:t>Break 15 min</a:t>
            </a:r>
            <a:endParaRPr lang="en-US" dirty="0"/>
          </a:p>
        </p:txBody>
      </p:sp>
    </p:spTree>
    <p:extLst>
      <p:ext uri="{BB962C8B-B14F-4D97-AF65-F5344CB8AC3E}">
        <p14:creationId xmlns:p14="http://schemas.microsoft.com/office/powerpoint/2010/main" val="131937584"/>
      </p:ext>
    </p:extLst>
  </p:cSld>
  <p:clrMapOvr>
    <a:masterClrMapping/>
  </p:clrMapOvr>
  <p:transition>
    <p:dissolv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2" name="Rectangle 1"/>
          <p:cNvSpPr>
            <a:spLocks noGrp="1" noChangeArrowheads="1"/>
          </p:cNvSpPr>
          <p:nvPr>
            <p:ph type="title"/>
          </p:nvPr>
        </p:nvSpPr>
        <p:spPr>
          <a:xfrm>
            <a:off x="73581" y="2607826"/>
            <a:ext cx="9170789" cy="1937742"/>
          </a:xfrm>
        </p:spPr>
        <p:txBody>
          <a:bodyPr/>
          <a:lstStyle/>
          <a:p>
            <a:pPr eaLnBrk="1" hangingPunct="1"/>
            <a:r>
              <a:rPr lang="en-US" sz="5000" dirty="0">
                <a:solidFill>
                  <a:schemeClr val="bg2">
                    <a:lumMod val="60000"/>
                    <a:lumOff val="40000"/>
                  </a:schemeClr>
                </a:solidFill>
              </a:rPr>
              <a:t>2</a:t>
            </a:r>
            <a:r>
              <a:rPr lang="en-US" sz="5000" dirty="0" smtClean="0">
                <a:solidFill>
                  <a:schemeClr val="bg2">
                    <a:lumMod val="60000"/>
                    <a:lumOff val="40000"/>
                  </a:schemeClr>
                </a:solidFill>
              </a:rPr>
              <a:t>. </a:t>
            </a:r>
            <a:r>
              <a:rPr lang="en-US" sz="5000" dirty="0" smtClean="0">
                <a:solidFill>
                  <a:schemeClr val="bg2">
                    <a:lumMod val="60000"/>
                    <a:lumOff val="40000"/>
                  </a:schemeClr>
                </a:solidFill>
              </a:rPr>
              <a:t>Small Angle Neutron Scattering (SANS</a:t>
            </a:r>
            <a:r>
              <a:rPr lang="en-US" sz="5000" dirty="0" smtClean="0">
                <a:solidFill>
                  <a:schemeClr val="bg2">
                    <a:lumMod val="60000"/>
                    <a:lumOff val="40000"/>
                  </a:schemeClr>
                </a:solidFill>
              </a:rPr>
              <a:t>)</a:t>
            </a:r>
            <a:r>
              <a:rPr lang="en-US" sz="5000" dirty="0" smtClean="0"/>
              <a:t/>
            </a:r>
            <a:br>
              <a:rPr lang="en-US" sz="5000" dirty="0" smtClean="0"/>
            </a:br>
            <a:r>
              <a:rPr lang="en-US" sz="5000" dirty="0" smtClean="0"/>
              <a:t/>
            </a:r>
            <a:br>
              <a:rPr lang="en-US" sz="5000" dirty="0" smtClean="0"/>
            </a:br>
            <a:r>
              <a:rPr lang="en-US" sz="5000" dirty="0"/>
              <a:t/>
            </a:r>
            <a:br>
              <a:rPr lang="en-US" sz="5000" dirty="0"/>
            </a:br>
            <a:r>
              <a:rPr lang="en-US" sz="5000" dirty="0" smtClean="0"/>
              <a:t>Applications</a:t>
            </a:r>
            <a:r>
              <a:rPr lang="en-US" sz="5000" dirty="0"/>
              <a:t/>
            </a:r>
            <a:br>
              <a:rPr lang="en-US" sz="5000" dirty="0"/>
            </a:br>
            <a:endParaRPr lang="en-US" sz="5000" dirty="0" smtClean="0"/>
          </a:p>
        </p:txBody>
      </p:sp>
    </p:spTree>
    <p:extLst>
      <p:ext uri="{BB962C8B-B14F-4D97-AF65-F5344CB8AC3E}">
        <p14:creationId xmlns:p14="http://schemas.microsoft.com/office/powerpoint/2010/main" val="2023849499"/>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ChangeArrowheads="1"/>
          </p:cNvSpPr>
          <p:nvPr/>
        </p:nvSpPr>
        <p:spPr bwMode="auto">
          <a:xfrm>
            <a:off x="3470275" y="115888"/>
            <a:ext cx="2487613" cy="457200"/>
          </a:xfrm>
          <a:prstGeom prst="rect">
            <a:avLst/>
          </a:prstGeom>
          <a:noFill/>
          <a:ln w="9525">
            <a:noFill/>
            <a:miter lim="800000"/>
            <a:headEnd/>
            <a:tailEnd/>
          </a:ln>
          <a:effectLst/>
        </p:spPr>
        <p:txBody>
          <a:bodyPr wrap="none" anchor="ctr">
            <a:prstTxWarp prst="textNoShape">
              <a:avLst/>
            </a:prstTxWarp>
            <a:spAutoFit/>
          </a:bodyPr>
          <a:lstStyle/>
          <a:p>
            <a:pPr algn="ctr" eaLnBrk="0" hangingPunct="0"/>
            <a:r>
              <a:rPr lang="en-US" sz="2400" b="1" i="1">
                <a:solidFill>
                  <a:prstClr val="black"/>
                </a:solidFill>
              </a:rPr>
              <a:t>SAS techniques</a:t>
            </a:r>
          </a:p>
        </p:txBody>
      </p:sp>
      <p:sp>
        <p:nvSpPr>
          <p:cNvPr id="27654" name="Text Box 6"/>
          <p:cNvSpPr txBox="1">
            <a:spLocks noChangeArrowheads="1"/>
          </p:cNvSpPr>
          <p:nvPr/>
        </p:nvSpPr>
        <p:spPr bwMode="auto">
          <a:xfrm>
            <a:off x="266700" y="5148263"/>
            <a:ext cx="7456488" cy="976312"/>
          </a:xfrm>
          <a:prstGeom prst="rect">
            <a:avLst/>
          </a:prstGeom>
          <a:noFill/>
          <a:ln w="0">
            <a:noFill/>
            <a:miter lim="800000"/>
            <a:headEnd/>
            <a:tailEnd/>
          </a:ln>
          <a:effectLst/>
        </p:spPr>
        <p:txBody>
          <a:bodyPr wrap="none">
            <a:prstTxWarp prst="textNoShape">
              <a:avLst/>
            </a:prstTxWarp>
            <a:spAutoFit/>
          </a:bodyPr>
          <a:lstStyle/>
          <a:p>
            <a:pPr eaLnBrk="0" hangingPunct="0"/>
            <a:r>
              <a:rPr lang="en-US" sz="2200">
                <a:solidFill>
                  <a:srgbClr val="C0504D"/>
                </a:solidFill>
              </a:rPr>
              <a:t>Small angle neutron scattering</a:t>
            </a:r>
            <a:r>
              <a:rPr lang="en-US" sz="2200">
                <a:solidFill>
                  <a:prstClr val="black"/>
                </a:solidFill>
              </a:rPr>
              <a:t> </a:t>
            </a:r>
          </a:p>
          <a:p>
            <a:pPr eaLnBrk="0" hangingPunct="0"/>
            <a:r>
              <a:rPr lang="en-US">
                <a:solidFill>
                  <a:prstClr val="black"/>
                </a:solidFill>
              </a:rPr>
              <a:t>PAXY, Laboratoire Léon Brillouin, Saclay </a:t>
            </a:r>
          </a:p>
          <a:p>
            <a:pPr eaLnBrk="0" hangingPunct="0"/>
            <a:r>
              <a:rPr lang="en-US">
                <a:solidFill>
                  <a:prstClr val="black"/>
                </a:solidFill>
                <a:latin typeface="Symbol" pitchFamily="-105" charset="2"/>
              </a:rPr>
              <a:t>l</a:t>
            </a:r>
            <a:r>
              <a:rPr lang="en-US">
                <a:solidFill>
                  <a:prstClr val="black"/>
                </a:solidFill>
              </a:rPr>
              <a:t> = 12 Å, D = 5 m  </a:t>
            </a:r>
            <a:r>
              <a:rPr lang="en-US">
                <a:solidFill>
                  <a:prstClr val="black"/>
                </a:solidFill>
                <a:latin typeface="Symbol" pitchFamily="-105" charset="2"/>
              </a:rPr>
              <a:t>l </a:t>
            </a:r>
            <a:r>
              <a:rPr lang="en-US">
                <a:solidFill>
                  <a:prstClr val="black"/>
                </a:solidFill>
              </a:rPr>
              <a:t>= 4 Å,   D = 5 m  and  1 m  0.0047 &lt; q (Å</a:t>
            </a:r>
            <a:r>
              <a:rPr lang="en-US" baseline="30000">
                <a:solidFill>
                  <a:prstClr val="black"/>
                </a:solidFill>
              </a:rPr>
              <a:t>-1</a:t>
            </a:r>
            <a:r>
              <a:rPr lang="en-US">
                <a:solidFill>
                  <a:prstClr val="black"/>
                </a:solidFill>
              </a:rPr>
              <a:t>) &lt; 0.45 </a:t>
            </a:r>
          </a:p>
        </p:txBody>
      </p:sp>
      <p:sp>
        <p:nvSpPr>
          <p:cNvPr id="27655" name="Text Box 7"/>
          <p:cNvSpPr txBox="1">
            <a:spLocks noChangeArrowheads="1"/>
          </p:cNvSpPr>
          <p:nvPr/>
        </p:nvSpPr>
        <p:spPr bwMode="auto">
          <a:xfrm>
            <a:off x="1268413" y="6246813"/>
            <a:ext cx="6473825" cy="427037"/>
          </a:xfrm>
          <a:prstGeom prst="rect">
            <a:avLst/>
          </a:prstGeom>
          <a:noFill/>
          <a:ln w="0">
            <a:noFill/>
            <a:miter lim="800000"/>
            <a:headEnd/>
            <a:tailEnd/>
          </a:ln>
          <a:effectLst/>
        </p:spPr>
        <p:txBody>
          <a:bodyPr wrap="none">
            <a:prstTxWarp prst="textNoShape">
              <a:avLst/>
            </a:prstTxWarp>
            <a:spAutoFit/>
          </a:bodyPr>
          <a:lstStyle/>
          <a:p>
            <a:pPr algn="ctr" eaLnBrk="0" hangingPunct="0"/>
            <a:r>
              <a:rPr lang="en-US" sz="2200" b="1">
                <a:solidFill>
                  <a:srgbClr val="008000"/>
                </a:solidFill>
              </a:rPr>
              <a:t>Probe the size and polydispersity of liposomes</a:t>
            </a:r>
          </a:p>
        </p:txBody>
      </p:sp>
      <p:sp>
        <p:nvSpPr>
          <p:cNvPr id="27657" name="Rectangle 9"/>
          <p:cNvSpPr>
            <a:spLocks noChangeArrowheads="1"/>
          </p:cNvSpPr>
          <p:nvPr/>
        </p:nvSpPr>
        <p:spPr bwMode="auto">
          <a:xfrm>
            <a:off x="36513" y="692150"/>
            <a:ext cx="8496300" cy="71438"/>
          </a:xfrm>
          <a:prstGeom prst="rect">
            <a:avLst/>
          </a:prstGeom>
          <a:gradFill rotWithShape="1">
            <a:gsLst>
              <a:gs pos="0">
                <a:schemeClr val="accent2"/>
              </a:gs>
              <a:gs pos="100000">
                <a:srgbClr val="FFCC66"/>
              </a:gs>
            </a:gsLst>
            <a:lin ang="5400000" scaled="1"/>
          </a:gradFill>
          <a:ln w="9525">
            <a:noFill/>
            <a:miter lim="800000"/>
            <a:headEnd/>
            <a:tailEnd/>
          </a:ln>
          <a:effectLst/>
        </p:spPr>
        <p:txBody>
          <a:bodyPr wrap="none" anchor="ctr">
            <a:prstTxWarp prst="textNoShape">
              <a:avLst/>
            </a:prstTxWarp>
          </a:bodyPr>
          <a:lstStyle/>
          <a:p>
            <a:endParaRPr lang="en-US">
              <a:solidFill>
                <a:prstClr val="black"/>
              </a:solidFill>
            </a:endParaRPr>
          </a:p>
        </p:txBody>
      </p:sp>
      <p:pic>
        <p:nvPicPr>
          <p:cNvPr id="27656" name="Picture 8"/>
          <p:cNvPicPr>
            <a:picLocks noChangeAspect="1" noChangeArrowheads="1"/>
          </p:cNvPicPr>
          <p:nvPr/>
        </p:nvPicPr>
        <p:blipFill>
          <a:blip r:embed="rId2"/>
          <a:srcRect/>
          <a:stretch>
            <a:fillRect/>
          </a:stretch>
        </p:blipFill>
        <p:spPr bwMode="auto">
          <a:xfrm>
            <a:off x="1982788" y="652463"/>
            <a:ext cx="4959350" cy="3352800"/>
          </a:xfrm>
          <a:prstGeom prst="rect">
            <a:avLst/>
          </a:prstGeom>
          <a:noFill/>
          <a:ln w="0">
            <a:noFill/>
            <a:miter lim="800000"/>
            <a:headEnd/>
            <a:tailEnd/>
          </a:ln>
          <a:effectLst/>
        </p:spPr>
      </p:pic>
    </p:spTree>
    <p:extLst>
      <p:ext uri="{BB962C8B-B14F-4D97-AF65-F5344CB8AC3E}">
        <p14:creationId xmlns:p14="http://schemas.microsoft.com/office/powerpoint/2010/main" val="1976048866"/>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ChangeArrowheads="1"/>
          </p:cNvSpPr>
          <p:nvPr/>
        </p:nvSpPr>
        <p:spPr bwMode="auto">
          <a:xfrm>
            <a:off x="2154238" y="68263"/>
            <a:ext cx="5102225" cy="457200"/>
          </a:xfrm>
          <a:prstGeom prst="rect">
            <a:avLst/>
          </a:prstGeom>
          <a:noFill/>
          <a:ln w="9525">
            <a:noFill/>
            <a:miter lim="800000"/>
            <a:headEnd/>
            <a:tailEnd/>
          </a:ln>
          <a:effectLst/>
        </p:spPr>
        <p:txBody>
          <a:bodyPr wrap="none" anchor="ctr">
            <a:prstTxWarp prst="textNoShape">
              <a:avLst/>
            </a:prstTxWarp>
            <a:spAutoFit/>
          </a:bodyPr>
          <a:lstStyle/>
          <a:p>
            <a:pPr algn="ctr" eaLnBrk="0" hangingPunct="0"/>
            <a:r>
              <a:rPr lang="en-US" sz="2400" b="1" i="1">
                <a:solidFill>
                  <a:prstClr val="black"/>
                </a:solidFill>
              </a:rPr>
              <a:t> Size and shape of the liposomes</a:t>
            </a:r>
          </a:p>
        </p:txBody>
      </p:sp>
      <p:grpSp>
        <p:nvGrpSpPr>
          <p:cNvPr id="2" name="Group 4"/>
          <p:cNvGrpSpPr>
            <a:grpSpLocks noChangeAspect="1"/>
          </p:cNvGrpSpPr>
          <p:nvPr/>
        </p:nvGrpSpPr>
        <p:grpSpPr bwMode="auto">
          <a:xfrm>
            <a:off x="109538" y="1735138"/>
            <a:ext cx="3883025" cy="2852737"/>
            <a:chOff x="1452" y="1236"/>
            <a:chExt cx="2718" cy="1997"/>
          </a:xfrm>
        </p:grpSpPr>
        <p:sp>
          <p:nvSpPr>
            <p:cNvPr id="30725" name="Rectangle 5"/>
            <p:cNvSpPr>
              <a:spLocks noChangeAspect="1" noChangeArrowheads="1"/>
            </p:cNvSpPr>
            <p:nvPr/>
          </p:nvSpPr>
          <p:spPr bwMode="auto">
            <a:xfrm>
              <a:off x="1982" y="1290"/>
              <a:ext cx="2148" cy="1596"/>
            </a:xfrm>
            <a:prstGeom prst="rect">
              <a:avLst/>
            </a:prstGeom>
            <a:noFill/>
            <a:ln w="9525">
              <a:noFill/>
              <a:miter lim="800000"/>
              <a:headEnd/>
              <a:tailEnd/>
            </a:ln>
          </p:spPr>
          <p:txBody>
            <a:bodyPr>
              <a:prstTxWarp prst="textNoShape">
                <a:avLst/>
              </a:prstTxWarp>
            </a:bodyPr>
            <a:lstStyle/>
            <a:p>
              <a:endParaRPr lang="en-US">
                <a:solidFill>
                  <a:prstClr val="black"/>
                </a:solidFill>
              </a:endParaRPr>
            </a:p>
          </p:txBody>
        </p:sp>
        <p:sp>
          <p:nvSpPr>
            <p:cNvPr id="30726" name="Rectangle 6"/>
            <p:cNvSpPr>
              <a:spLocks noChangeAspect="1" noChangeArrowheads="1"/>
            </p:cNvSpPr>
            <p:nvPr/>
          </p:nvSpPr>
          <p:spPr bwMode="auto">
            <a:xfrm>
              <a:off x="1982" y="1284"/>
              <a:ext cx="2148" cy="1596"/>
            </a:xfrm>
            <a:prstGeom prst="rect">
              <a:avLst/>
            </a:prstGeom>
            <a:noFill/>
            <a:ln w="0">
              <a:solidFill>
                <a:srgbClr val="000000"/>
              </a:solidFill>
              <a:miter lim="800000"/>
              <a:headEnd/>
              <a:tailEnd/>
            </a:ln>
          </p:spPr>
          <p:txBody>
            <a:bodyPr>
              <a:prstTxWarp prst="textNoShape">
                <a:avLst/>
              </a:prstTxWarp>
            </a:bodyPr>
            <a:lstStyle/>
            <a:p>
              <a:endParaRPr lang="en-US">
                <a:solidFill>
                  <a:prstClr val="black"/>
                </a:solidFill>
              </a:endParaRPr>
            </a:p>
          </p:txBody>
        </p:sp>
        <p:sp>
          <p:nvSpPr>
            <p:cNvPr id="30727" name="Line 7"/>
            <p:cNvSpPr>
              <a:spLocks noChangeAspect="1" noChangeShapeType="1"/>
            </p:cNvSpPr>
            <p:nvPr/>
          </p:nvSpPr>
          <p:spPr bwMode="auto">
            <a:xfrm>
              <a:off x="1952" y="2886"/>
              <a:ext cx="30" cy="1"/>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28" name="Line 8"/>
            <p:cNvSpPr>
              <a:spLocks noChangeAspect="1" noChangeShapeType="1"/>
            </p:cNvSpPr>
            <p:nvPr/>
          </p:nvSpPr>
          <p:spPr bwMode="auto">
            <a:xfrm>
              <a:off x="1952" y="2490"/>
              <a:ext cx="30" cy="1"/>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29" name="Line 9"/>
            <p:cNvSpPr>
              <a:spLocks noChangeAspect="1" noChangeShapeType="1"/>
            </p:cNvSpPr>
            <p:nvPr/>
          </p:nvSpPr>
          <p:spPr bwMode="auto">
            <a:xfrm>
              <a:off x="1952" y="2088"/>
              <a:ext cx="30" cy="1"/>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30" name="Line 10"/>
            <p:cNvSpPr>
              <a:spLocks noChangeAspect="1" noChangeShapeType="1"/>
            </p:cNvSpPr>
            <p:nvPr/>
          </p:nvSpPr>
          <p:spPr bwMode="auto">
            <a:xfrm>
              <a:off x="1952" y="1692"/>
              <a:ext cx="30" cy="1"/>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31" name="Line 11"/>
            <p:cNvSpPr>
              <a:spLocks noChangeAspect="1" noChangeShapeType="1"/>
            </p:cNvSpPr>
            <p:nvPr/>
          </p:nvSpPr>
          <p:spPr bwMode="auto">
            <a:xfrm>
              <a:off x="1952" y="1290"/>
              <a:ext cx="30" cy="1"/>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32" name="Line 12"/>
            <p:cNvSpPr>
              <a:spLocks noChangeAspect="1" noChangeShapeType="1"/>
            </p:cNvSpPr>
            <p:nvPr/>
          </p:nvSpPr>
          <p:spPr bwMode="auto">
            <a:xfrm flipV="1">
              <a:off x="1982" y="2862"/>
              <a:ext cx="1" cy="24"/>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33" name="Line 13"/>
            <p:cNvSpPr>
              <a:spLocks noChangeAspect="1" noChangeShapeType="1"/>
            </p:cNvSpPr>
            <p:nvPr/>
          </p:nvSpPr>
          <p:spPr bwMode="auto">
            <a:xfrm flipV="1">
              <a:off x="2198" y="2862"/>
              <a:ext cx="1" cy="24"/>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34" name="Line 14"/>
            <p:cNvSpPr>
              <a:spLocks noChangeAspect="1" noChangeShapeType="1"/>
            </p:cNvSpPr>
            <p:nvPr/>
          </p:nvSpPr>
          <p:spPr bwMode="auto">
            <a:xfrm flipV="1">
              <a:off x="2324" y="2862"/>
              <a:ext cx="1" cy="24"/>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35" name="Line 15"/>
            <p:cNvSpPr>
              <a:spLocks noChangeAspect="1" noChangeShapeType="1"/>
            </p:cNvSpPr>
            <p:nvPr/>
          </p:nvSpPr>
          <p:spPr bwMode="auto">
            <a:xfrm flipV="1">
              <a:off x="2414" y="2862"/>
              <a:ext cx="1" cy="24"/>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36" name="Line 16"/>
            <p:cNvSpPr>
              <a:spLocks noChangeAspect="1" noChangeShapeType="1"/>
            </p:cNvSpPr>
            <p:nvPr/>
          </p:nvSpPr>
          <p:spPr bwMode="auto">
            <a:xfrm flipV="1">
              <a:off x="2480" y="2862"/>
              <a:ext cx="1" cy="24"/>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37" name="Line 17"/>
            <p:cNvSpPr>
              <a:spLocks noChangeAspect="1" noChangeShapeType="1"/>
            </p:cNvSpPr>
            <p:nvPr/>
          </p:nvSpPr>
          <p:spPr bwMode="auto">
            <a:xfrm flipV="1">
              <a:off x="2540" y="2862"/>
              <a:ext cx="1" cy="24"/>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38" name="Line 18"/>
            <p:cNvSpPr>
              <a:spLocks noChangeAspect="1" noChangeShapeType="1"/>
            </p:cNvSpPr>
            <p:nvPr/>
          </p:nvSpPr>
          <p:spPr bwMode="auto">
            <a:xfrm flipV="1">
              <a:off x="2588" y="2862"/>
              <a:ext cx="1" cy="24"/>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39" name="Line 19"/>
            <p:cNvSpPr>
              <a:spLocks noChangeAspect="1" noChangeShapeType="1"/>
            </p:cNvSpPr>
            <p:nvPr/>
          </p:nvSpPr>
          <p:spPr bwMode="auto">
            <a:xfrm flipV="1">
              <a:off x="2630" y="2862"/>
              <a:ext cx="1" cy="24"/>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40" name="Line 20"/>
            <p:cNvSpPr>
              <a:spLocks noChangeAspect="1" noChangeShapeType="1"/>
            </p:cNvSpPr>
            <p:nvPr/>
          </p:nvSpPr>
          <p:spPr bwMode="auto">
            <a:xfrm flipV="1">
              <a:off x="2666" y="2862"/>
              <a:ext cx="1" cy="24"/>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41" name="Line 21"/>
            <p:cNvSpPr>
              <a:spLocks noChangeAspect="1" noChangeShapeType="1"/>
            </p:cNvSpPr>
            <p:nvPr/>
          </p:nvSpPr>
          <p:spPr bwMode="auto">
            <a:xfrm flipV="1">
              <a:off x="2696" y="2862"/>
              <a:ext cx="1" cy="24"/>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42" name="Line 22"/>
            <p:cNvSpPr>
              <a:spLocks noChangeAspect="1" noChangeShapeType="1"/>
            </p:cNvSpPr>
            <p:nvPr/>
          </p:nvSpPr>
          <p:spPr bwMode="auto">
            <a:xfrm flipV="1">
              <a:off x="2912" y="2862"/>
              <a:ext cx="1" cy="24"/>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43" name="Line 23"/>
            <p:cNvSpPr>
              <a:spLocks noChangeAspect="1" noChangeShapeType="1"/>
            </p:cNvSpPr>
            <p:nvPr/>
          </p:nvSpPr>
          <p:spPr bwMode="auto">
            <a:xfrm flipV="1">
              <a:off x="3038" y="2862"/>
              <a:ext cx="1" cy="24"/>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44" name="Line 24"/>
            <p:cNvSpPr>
              <a:spLocks noChangeAspect="1" noChangeShapeType="1"/>
            </p:cNvSpPr>
            <p:nvPr/>
          </p:nvSpPr>
          <p:spPr bwMode="auto">
            <a:xfrm flipV="1">
              <a:off x="3128" y="2862"/>
              <a:ext cx="1" cy="24"/>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45" name="Line 25"/>
            <p:cNvSpPr>
              <a:spLocks noChangeAspect="1" noChangeShapeType="1"/>
            </p:cNvSpPr>
            <p:nvPr/>
          </p:nvSpPr>
          <p:spPr bwMode="auto">
            <a:xfrm flipV="1">
              <a:off x="3200" y="2862"/>
              <a:ext cx="1" cy="24"/>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46" name="Line 26"/>
            <p:cNvSpPr>
              <a:spLocks noChangeAspect="1" noChangeShapeType="1"/>
            </p:cNvSpPr>
            <p:nvPr/>
          </p:nvSpPr>
          <p:spPr bwMode="auto">
            <a:xfrm flipV="1">
              <a:off x="3254" y="2862"/>
              <a:ext cx="1" cy="24"/>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47" name="Line 27"/>
            <p:cNvSpPr>
              <a:spLocks noChangeAspect="1" noChangeShapeType="1"/>
            </p:cNvSpPr>
            <p:nvPr/>
          </p:nvSpPr>
          <p:spPr bwMode="auto">
            <a:xfrm flipV="1">
              <a:off x="3302" y="2862"/>
              <a:ext cx="1" cy="24"/>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48" name="Line 28"/>
            <p:cNvSpPr>
              <a:spLocks noChangeAspect="1" noChangeShapeType="1"/>
            </p:cNvSpPr>
            <p:nvPr/>
          </p:nvSpPr>
          <p:spPr bwMode="auto">
            <a:xfrm flipV="1">
              <a:off x="3344" y="2862"/>
              <a:ext cx="1" cy="24"/>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49" name="Line 29"/>
            <p:cNvSpPr>
              <a:spLocks noChangeAspect="1" noChangeShapeType="1"/>
            </p:cNvSpPr>
            <p:nvPr/>
          </p:nvSpPr>
          <p:spPr bwMode="auto">
            <a:xfrm flipV="1">
              <a:off x="3380" y="2862"/>
              <a:ext cx="1" cy="24"/>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50" name="Line 30"/>
            <p:cNvSpPr>
              <a:spLocks noChangeAspect="1" noChangeShapeType="1"/>
            </p:cNvSpPr>
            <p:nvPr/>
          </p:nvSpPr>
          <p:spPr bwMode="auto">
            <a:xfrm flipV="1">
              <a:off x="3416" y="2862"/>
              <a:ext cx="1" cy="24"/>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51" name="Line 31"/>
            <p:cNvSpPr>
              <a:spLocks noChangeAspect="1" noChangeShapeType="1"/>
            </p:cNvSpPr>
            <p:nvPr/>
          </p:nvSpPr>
          <p:spPr bwMode="auto">
            <a:xfrm flipV="1">
              <a:off x="3632" y="2862"/>
              <a:ext cx="1" cy="24"/>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52" name="Line 32"/>
            <p:cNvSpPr>
              <a:spLocks noChangeAspect="1" noChangeShapeType="1"/>
            </p:cNvSpPr>
            <p:nvPr/>
          </p:nvSpPr>
          <p:spPr bwMode="auto">
            <a:xfrm flipV="1">
              <a:off x="3758" y="2862"/>
              <a:ext cx="1" cy="24"/>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53" name="Line 33"/>
            <p:cNvSpPr>
              <a:spLocks noChangeAspect="1" noChangeShapeType="1"/>
            </p:cNvSpPr>
            <p:nvPr/>
          </p:nvSpPr>
          <p:spPr bwMode="auto">
            <a:xfrm flipV="1">
              <a:off x="3848" y="2862"/>
              <a:ext cx="1" cy="24"/>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54" name="Line 34"/>
            <p:cNvSpPr>
              <a:spLocks noChangeAspect="1" noChangeShapeType="1"/>
            </p:cNvSpPr>
            <p:nvPr/>
          </p:nvSpPr>
          <p:spPr bwMode="auto">
            <a:xfrm flipV="1">
              <a:off x="3914" y="2862"/>
              <a:ext cx="1" cy="24"/>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55" name="Line 35"/>
            <p:cNvSpPr>
              <a:spLocks noChangeAspect="1" noChangeShapeType="1"/>
            </p:cNvSpPr>
            <p:nvPr/>
          </p:nvSpPr>
          <p:spPr bwMode="auto">
            <a:xfrm flipV="1">
              <a:off x="3974" y="2862"/>
              <a:ext cx="1" cy="24"/>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56" name="Line 36"/>
            <p:cNvSpPr>
              <a:spLocks noChangeAspect="1" noChangeShapeType="1"/>
            </p:cNvSpPr>
            <p:nvPr/>
          </p:nvSpPr>
          <p:spPr bwMode="auto">
            <a:xfrm flipV="1">
              <a:off x="4022" y="2862"/>
              <a:ext cx="1" cy="24"/>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57" name="Line 37"/>
            <p:cNvSpPr>
              <a:spLocks noChangeAspect="1" noChangeShapeType="1"/>
            </p:cNvSpPr>
            <p:nvPr/>
          </p:nvSpPr>
          <p:spPr bwMode="auto">
            <a:xfrm flipV="1">
              <a:off x="4058" y="2862"/>
              <a:ext cx="1" cy="24"/>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58" name="Line 38"/>
            <p:cNvSpPr>
              <a:spLocks noChangeAspect="1" noChangeShapeType="1"/>
            </p:cNvSpPr>
            <p:nvPr/>
          </p:nvSpPr>
          <p:spPr bwMode="auto">
            <a:xfrm flipV="1">
              <a:off x="4100" y="2862"/>
              <a:ext cx="1" cy="24"/>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59" name="Line 39"/>
            <p:cNvSpPr>
              <a:spLocks noChangeAspect="1" noChangeShapeType="1"/>
            </p:cNvSpPr>
            <p:nvPr/>
          </p:nvSpPr>
          <p:spPr bwMode="auto">
            <a:xfrm flipV="1">
              <a:off x="4130" y="2862"/>
              <a:ext cx="1" cy="24"/>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60" name="Line 40"/>
            <p:cNvSpPr>
              <a:spLocks noChangeAspect="1" noChangeShapeType="1"/>
            </p:cNvSpPr>
            <p:nvPr/>
          </p:nvSpPr>
          <p:spPr bwMode="auto">
            <a:xfrm flipV="1">
              <a:off x="1982" y="2886"/>
              <a:ext cx="1" cy="30"/>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61" name="Line 41"/>
            <p:cNvSpPr>
              <a:spLocks noChangeAspect="1" noChangeShapeType="1"/>
            </p:cNvSpPr>
            <p:nvPr/>
          </p:nvSpPr>
          <p:spPr bwMode="auto">
            <a:xfrm flipV="1">
              <a:off x="2696" y="2886"/>
              <a:ext cx="1" cy="30"/>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62" name="Line 42"/>
            <p:cNvSpPr>
              <a:spLocks noChangeAspect="1" noChangeShapeType="1"/>
            </p:cNvSpPr>
            <p:nvPr/>
          </p:nvSpPr>
          <p:spPr bwMode="auto">
            <a:xfrm flipV="1">
              <a:off x="3416" y="2886"/>
              <a:ext cx="1" cy="30"/>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63" name="Line 43"/>
            <p:cNvSpPr>
              <a:spLocks noChangeAspect="1" noChangeShapeType="1"/>
            </p:cNvSpPr>
            <p:nvPr/>
          </p:nvSpPr>
          <p:spPr bwMode="auto">
            <a:xfrm flipV="1">
              <a:off x="4130" y="2886"/>
              <a:ext cx="1" cy="30"/>
            </a:xfrm>
            <a:prstGeom prst="line">
              <a:avLst/>
            </a:prstGeom>
            <a:noFill/>
            <a:ln w="0">
              <a:solidFill>
                <a:srgbClr val="000000"/>
              </a:solidFill>
              <a:round/>
              <a:headEnd/>
              <a:tailEnd/>
            </a:ln>
          </p:spPr>
          <p:txBody>
            <a:bodyPr>
              <a:prstTxWarp prst="textNoShape">
                <a:avLst/>
              </a:prstTxWarp>
            </a:bodyPr>
            <a:lstStyle/>
            <a:p>
              <a:endParaRPr lang="en-US">
                <a:solidFill>
                  <a:prstClr val="black"/>
                </a:solidFill>
              </a:endParaRPr>
            </a:p>
          </p:txBody>
        </p:sp>
        <p:sp>
          <p:nvSpPr>
            <p:cNvPr id="30764" name="Line 44"/>
            <p:cNvSpPr>
              <a:spLocks noChangeAspect="1" noChangeShapeType="1"/>
            </p:cNvSpPr>
            <p:nvPr/>
          </p:nvSpPr>
          <p:spPr bwMode="auto">
            <a:xfrm>
              <a:off x="1797" y="1290"/>
              <a:ext cx="36"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65" name="Line 45"/>
            <p:cNvSpPr>
              <a:spLocks noChangeAspect="1" noChangeShapeType="1"/>
            </p:cNvSpPr>
            <p:nvPr/>
          </p:nvSpPr>
          <p:spPr bwMode="auto">
            <a:xfrm>
              <a:off x="1964" y="1290"/>
              <a:ext cx="1"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66" name="Line 46"/>
            <p:cNvSpPr>
              <a:spLocks noChangeAspect="1" noChangeShapeType="1"/>
            </p:cNvSpPr>
            <p:nvPr/>
          </p:nvSpPr>
          <p:spPr bwMode="auto">
            <a:xfrm>
              <a:off x="1964" y="1290"/>
              <a:ext cx="30"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67" name="Line 47"/>
            <p:cNvSpPr>
              <a:spLocks noChangeAspect="1" noChangeShapeType="1"/>
            </p:cNvSpPr>
            <p:nvPr/>
          </p:nvSpPr>
          <p:spPr bwMode="auto">
            <a:xfrm>
              <a:off x="1994" y="1296"/>
              <a:ext cx="30"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68" name="Line 48"/>
            <p:cNvSpPr>
              <a:spLocks noChangeAspect="1" noChangeShapeType="1"/>
            </p:cNvSpPr>
            <p:nvPr/>
          </p:nvSpPr>
          <p:spPr bwMode="auto">
            <a:xfrm>
              <a:off x="2024" y="1296"/>
              <a:ext cx="24"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69" name="Line 49"/>
            <p:cNvSpPr>
              <a:spLocks noChangeAspect="1" noChangeShapeType="1"/>
            </p:cNvSpPr>
            <p:nvPr/>
          </p:nvSpPr>
          <p:spPr bwMode="auto">
            <a:xfrm>
              <a:off x="2048" y="1296"/>
              <a:ext cx="24"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70" name="Line 50"/>
            <p:cNvSpPr>
              <a:spLocks noChangeAspect="1" noChangeShapeType="1"/>
            </p:cNvSpPr>
            <p:nvPr/>
          </p:nvSpPr>
          <p:spPr bwMode="auto">
            <a:xfrm>
              <a:off x="2072" y="1302"/>
              <a:ext cx="24"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71" name="Line 51"/>
            <p:cNvSpPr>
              <a:spLocks noChangeAspect="1" noChangeShapeType="1"/>
            </p:cNvSpPr>
            <p:nvPr/>
          </p:nvSpPr>
          <p:spPr bwMode="auto">
            <a:xfrm>
              <a:off x="2096" y="1302"/>
              <a:ext cx="24"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72" name="Line 52"/>
            <p:cNvSpPr>
              <a:spLocks noChangeAspect="1" noChangeShapeType="1"/>
            </p:cNvSpPr>
            <p:nvPr/>
          </p:nvSpPr>
          <p:spPr bwMode="auto">
            <a:xfrm>
              <a:off x="2120" y="1302"/>
              <a:ext cx="18"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73" name="Line 53"/>
            <p:cNvSpPr>
              <a:spLocks noChangeAspect="1" noChangeShapeType="1"/>
            </p:cNvSpPr>
            <p:nvPr/>
          </p:nvSpPr>
          <p:spPr bwMode="auto">
            <a:xfrm>
              <a:off x="2138" y="1308"/>
              <a:ext cx="18"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74" name="Line 54"/>
            <p:cNvSpPr>
              <a:spLocks noChangeAspect="1" noChangeShapeType="1"/>
            </p:cNvSpPr>
            <p:nvPr/>
          </p:nvSpPr>
          <p:spPr bwMode="auto">
            <a:xfrm>
              <a:off x="2156" y="1308"/>
              <a:ext cx="18"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75" name="Line 55"/>
            <p:cNvSpPr>
              <a:spLocks noChangeAspect="1" noChangeShapeType="1"/>
            </p:cNvSpPr>
            <p:nvPr/>
          </p:nvSpPr>
          <p:spPr bwMode="auto">
            <a:xfrm>
              <a:off x="2174" y="1314"/>
              <a:ext cx="12"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76" name="Line 56"/>
            <p:cNvSpPr>
              <a:spLocks noChangeAspect="1" noChangeShapeType="1"/>
            </p:cNvSpPr>
            <p:nvPr/>
          </p:nvSpPr>
          <p:spPr bwMode="auto">
            <a:xfrm>
              <a:off x="2186" y="1314"/>
              <a:ext cx="18"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77" name="Line 57"/>
            <p:cNvSpPr>
              <a:spLocks noChangeAspect="1" noChangeShapeType="1"/>
            </p:cNvSpPr>
            <p:nvPr/>
          </p:nvSpPr>
          <p:spPr bwMode="auto">
            <a:xfrm>
              <a:off x="2204" y="1314"/>
              <a:ext cx="18"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78" name="Line 58"/>
            <p:cNvSpPr>
              <a:spLocks noChangeAspect="1" noChangeShapeType="1"/>
            </p:cNvSpPr>
            <p:nvPr/>
          </p:nvSpPr>
          <p:spPr bwMode="auto">
            <a:xfrm>
              <a:off x="2222" y="1320"/>
              <a:ext cx="12"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79" name="Line 59"/>
            <p:cNvSpPr>
              <a:spLocks noChangeAspect="1" noChangeShapeType="1"/>
            </p:cNvSpPr>
            <p:nvPr/>
          </p:nvSpPr>
          <p:spPr bwMode="auto">
            <a:xfrm>
              <a:off x="2234" y="1320"/>
              <a:ext cx="12"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80" name="Line 60"/>
            <p:cNvSpPr>
              <a:spLocks noChangeAspect="1" noChangeShapeType="1"/>
            </p:cNvSpPr>
            <p:nvPr/>
          </p:nvSpPr>
          <p:spPr bwMode="auto">
            <a:xfrm>
              <a:off x="2246" y="1326"/>
              <a:ext cx="12"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81" name="Line 61"/>
            <p:cNvSpPr>
              <a:spLocks noChangeAspect="1" noChangeShapeType="1"/>
            </p:cNvSpPr>
            <p:nvPr/>
          </p:nvSpPr>
          <p:spPr bwMode="auto">
            <a:xfrm>
              <a:off x="2258" y="1326"/>
              <a:ext cx="12"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82" name="Line 62"/>
            <p:cNvSpPr>
              <a:spLocks noChangeAspect="1" noChangeShapeType="1"/>
            </p:cNvSpPr>
            <p:nvPr/>
          </p:nvSpPr>
          <p:spPr bwMode="auto">
            <a:xfrm>
              <a:off x="2270" y="1332"/>
              <a:ext cx="12"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83" name="Line 63"/>
            <p:cNvSpPr>
              <a:spLocks noChangeAspect="1" noChangeShapeType="1"/>
            </p:cNvSpPr>
            <p:nvPr/>
          </p:nvSpPr>
          <p:spPr bwMode="auto">
            <a:xfrm>
              <a:off x="2282" y="1332"/>
              <a:ext cx="12"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84" name="Line 64"/>
            <p:cNvSpPr>
              <a:spLocks noChangeAspect="1" noChangeShapeType="1"/>
            </p:cNvSpPr>
            <p:nvPr/>
          </p:nvSpPr>
          <p:spPr bwMode="auto">
            <a:xfrm>
              <a:off x="2294" y="1338"/>
              <a:ext cx="12"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85" name="Line 65"/>
            <p:cNvSpPr>
              <a:spLocks noChangeAspect="1" noChangeShapeType="1"/>
            </p:cNvSpPr>
            <p:nvPr/>
          </p:nvSpPr>
          <p:spPr bwMode="auto">
            <a:xfrm>
              <a:off x="2306" y="1338"/>
              <a:ext cx="12"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86" name="Line 66"/>
            <p:cNvSpPr>
              <a:spLocks noChangeAspect="1" noChangeShapeType="1"/>
            </p:cNvSpPr>
            <p:nvPr/>
          </p:nvSpPr>
          <p:spPr bwMode="auto">
            <a:xfrm>
              <a:off x="2318" y="1344"/>
              <a:ext cx="12"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87" name="Line 67"/>
            <p:cNvSpPr>
              <a:spLocks noChangeAspect="1" noChangeShapeType="1"/>
            </p:cNvSpPr>
            <p:nvPr/>
          </p:nvSpPr>
          <p:spPr bwMode="auto">
            <a:xfrm>
              <a:off x="2330" y="1344"/>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88" name="Line 68"/>
            <p:cNvSpPr>
              <a:spLocks noChangeAspect="1" noChangeShapeType="1"/>
            </p:cNvSpPr>
            <p:nvPr/>
          </p:nvSpPr>
          <p:spPr bwMode="auto">
            <a:xfrm>
              <a:off x="2336" y="1350"/>
              <a:ext cx="12"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89" name="Line 69"/>
            <p:cNvSpPr>
              <a:spLocks noChangeAspect="1" noChangeShapeType="1"/>
            </p:cNvSpPr>
            <p:nvPr/>
          </p:nvSpPr>
          <p:spPr bwMode="auto">
            <a:xfrm>
              <a:off x="2348" y="1356"/>
              <a:ext cx="12"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90" name="Line 70"/>
            <p:cNvSpPr>
              <a:spLocks noChangeAspect="1" noChangeShapeType="1"/>
            </p:cNvSpPr>
            <p:nvPr/>
          </p:nvSpPr>
          <p:spPr bwMode="auto">
            <a:xfrm>
              <a:off x="2360" y="1356"/>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91" name="Line 71"/>
            <p:cNvSpPr>
              <a:spLocks noChangeAspect="1" noChangeShapeType="1"/>
            </p:cNvSpPr>
            <p:nvPr/>
          </p:nvSpPr>
          <p:spPr bwMode="auto">
            <a:xfrm>
              <a:off x="2366" y="1362"/>
              <a:ext cx="12"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92" name="Line 72"/>
            <p:cNvSpPr>
              <a:spLocks noChangeAspect="1" noChangeShapeType="1"/>
            </p:cNvSpPr>
            <p:nvPr/>
          </p:nvSpPr>
          <p:spPr bwMode="auto">
            <a:xfrm>
              <a:off x="2378" y="1368"/>
              <a:ext cx="6"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93" name="Line 73"/>
            <p:cNvSpPr>
              <a:spLocks noChangeAspect="1" noChangeShapeType="1"/>
            </p:cNvSpPr>
            <p:nvPr/>
          </p:nvSpPr>
          <p:spPr bwMode="auto">
            <a:xfrm>
              <a:off x="2384" y="1368"/>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94" name="Line 74"/>
            <p:cNvSpPr>
              <a:spLocks noChangeAspect="1" noChangeShapeType="1"/>
            </p:cNvSpPr>
            <p:nvPr/>
          </p:nvSpPr>
          <p:spPr bwMode="auto">
            <a:xfrm>
              <a:off x="2390" y="1374"/>
              <a:ext cx="12"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95" name="Line 75"/>
            <p:cNvSpPr>
              <a:spLocks noChangeAspect="1" noChangeShapeType="1"/>
            </p:cNvSpPr>
            <p:nvPr/>
          </p:nvSpPr>
          <p:spPr bwMode="auto">
            <a:xfrm>
              <a:off x="2402" y="1380"/>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96" name="Line 76"/>
            <p:cNvSpPr>
              <a:spLocks noChangeAspect="1" noChangeShapeType="1"/>
            </p:cNvSpPr>
            <p:nvPr/>
          </p:nvSpPr>
          <p:spPr bwMode="auto">
            <a:xfrm>
              <a:off x="2408" y="1386"/>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97" name="Line 77"/>
            <p:cNvSpPr>
              <a:spLocks noChangeAspect="1" noChangeShapeType="1"/>
            </p:cNvSpPr>
            <p:nvPr/>
          </p:nvSpPr>
          <p:spPr bwMode="auto">
            <a:xfrm>
              <a:off x="2414" y="1392"/>
              <a:ext cx="12"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98" name="Line 78"/>
            <p:cNvSpPr>
              <a:spLocks noChangeAspect="1" noChangeShapeType="1"/>
            </p:cNvSpPr>
            <p:nvPr/>
          </p:nvSpPr>
          <p:spPr bwMode="auto">
            <a:xfrm>
              <a:off x="2426" y="1392"/>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799" name="Line 79"/>
            <p:cNvSpPr>
              <a:spLocks noChangeAspect="1" noChangeShapeType="1"/>
            </p:cNvSpPr>
            <p:nvPr/>
          </p:nvSpPr>
          <p:spPr bwMode="auto">
            <a:xfrm>
              <a:off x="2432" y="1398"/>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00" name="Line 80"/>
            <p:cNvSpPr>
              <a:spLocks noChangeAspect="1" noChangeShapeType="1"/>
            </p:cNvSpPr>
            <p:nvPr/>
          </p:nvSpPr>
          <p:spPr bwMode="auto">
            <a:xfrm>
              <a:off x="2438" y="1404"/>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01" name="Line 81"/>
            <p:cNvSpPr>
              <a:spLocks noChangeAspect="1" noChangeShapeType="1"/>
            </p:cNvSpPr>
            <p:nvPr/>
          </p:nvSpPr>
          <p:spPr bwMode="auto">
            <a:xfrm>
              <a:off x="2444" y="1410"/>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02" name="Line 82"/>
            <p:cNvSpPr>
              <a:spLocks noChangeAspect="1" noChangeShapeType="1"/>
            </p:cNvSpPr>
            <p:nvPr/>
          </p:nvSpPr>
          <p:spPr bwMode="auto">
            <a:xfrm>
              <a:off x="2450" y="1416"/>
              <a:ext cx="12"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03" name="Line 83"/>
            <p:cNvSpPr>
              <a:spLocks noChangeAspect="1" noChangeShapeType="1"/>
            </p:cNvSpPr>
            <p:nvPr/>
          </p:nvSpPr>
          <p:spPr bwMode="auto">
            <a:xfrm>
              <a:off x="2462" y="1422"/>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04" name="Line 84"/>
            <p:cNvSpPr>
              <a:spLocks noChangeAspect="1" noChangeShapeType="1"/>
            </p:cNvSpPr>
            <p:nvPr/>
          </p:nvSpPr>
          <p:spPr bwMode="auto">
            <a:xfrm>
              <a:off x="2468" y="1428"/>
              <a:ext cx="30" cy="42"/>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05" name="Line 85"/>
            <p:cNvSpPr>
              <a:spLocks noChangeAspect="1" noChangeShapeType="1"/>
            </p:cNvSpPr>
            <p:nvPr/>
          </p:nvSpPr>
          <p:spPr bwMode="auto">
            <a:xfrm>
              <a:off x="2498" y="1470"/>
              <a:ext cx="30" cy="3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06" name="Line 86"/>
            <p:cNvSpPr>
              <a:spLocks noChangeAspect="1" noChangeShapeType="1"/>
            </p:cNvSpPr>
            <p:nvPr/>
          </p:nvSpPr>
          <p:spPr bwMode="auto">
            <a:xfrm>
              <a:off x="2528" y="1506"/>
              <a:ext cx="24" cy="3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07" name="Line 87"/>
            <p:cNvSpPr>
              <a:spLocks noChangeAspect="1" noChangeShapeType="1"/>
            </p:cNvSpPr>
            <p:nvPr/>
          </p:nvSpPr>
          <p:spPr bwMode="auto">
            <a:xfrm>
              <a:off x="2552" y="1542"/>
              <a:ext cx="30" cy="30"/>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08" name="Line 88"/>
            <p:cNvSpPr>
              <a:spLocks noChangeAspect="1" noChangeShapeType="1"/>
            </p:cNvSpPr>
            <p:nvPr/>
          </p:nvSpPr>
          <p:spPr bwMode="auto">
            <a:xfrm>
              <a:off x="2582" y="1572"/>
              <a:ext cx="18" cy="18"/>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09" name="Line 89"/>
            <p:cNvSpPr>
              <a:spLocks noChangeAspect="1" noChangeShapeType="1"/>
            </p:cNvSpPr>
            <p:nvPr/>
          </p:nvSpPr>
          <p:spPr bwMode="auto">
            <a:xfrm>
              <a:off x="2600" y="1590"/>
              <a:ext cx="24" cy="12"/>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10" name="Line 90"/>
            <p:cNvSpPr>
              <a:spLocks noChangeAspect="1" noChangeShapeType="1"/>
            </p:cNvSpPr>
            <p:nvPr/>
          </p:nvSpPr>
          <p:spPr bwMode="auto">
            <a:xfrm flipV="1">
              <a:off x="2624" y="1596"/>
              <a:ext cx="18"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11" name="Line 91"/>
            <p:cNvSpPr>
              <a:spLocks noChangeAspect="1" noChangeShapeType="1"/>
            </p:cNvSpPr>
            <p:nvPr/>
          </p:nvSpPr>
          <p:spPr bwMode="auto">
            <a:xfrm>
              <a:off x="2642" y="1596"/>
              <a:ext cx="24"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12" name="Line 92"/>
            <p:cNvSpPr>
              <a:spLocks noChangeAspect="1" noChangeShapeType="1"/>
            </p:cNvSpPr>
            <p:nvPr/>
          </p:nvSpPr>
          <p:spPr bwMode="auto">
            <a:xfrm>
              <a:off x="2666" y="1596"/>
              <a:ext cx="18"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13" name="Line 93"/>
            <p:cNvSpPr>
              <a:spLocks noChangeAspect="1" noChangeShapeType="1"/>
            </p:cNvSpPr>
            <p:nvPr/>
          </p:nvSpPr>
          <p:spPr bwMode="auto">
            <a:xfrm>
              <a:off x="2684" y="1596"/>
              <a:ext cx="12"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14" name="Line 94"/>
            <p:cNvSpPr>
              <a:spLocks noChangeAspect="1" noChangeShapeType="1"/>
            </p:cNvSpPr>
            <p:nvPr/>
          </p:nvSpPr>
          <p:spPr bwMode="auto">
            <a:xfrm>
              <a:off x="2696" y="1596"/>
              <a:ext cx="18"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15" name="Line 95"/>
            <p:cNvSpPr>
              <a:spLocks noChangeAspect="1" noChangeShapeType="1"/>
            </p:cNvSpPr>
            <p:nvPr/>
          </p:nvSpPr>
          <p:spPr bwMode="auto">
            <a:xfrm>
              <a:off x="2714" y="1596"/>
              <a:ext cx="12" cy="12"/>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16" name="Line 96"/>
            <p:cNvSpPr>
              <a:spLocks noChangeAspect="1" noChangeShapeType="1"/>
            </p:cNvSpPr>
            <p:nvPr/>
          </p:nvSpPr>
          <p:spPr bwMode="auto">
            <a:xfrm>
              <a:off x="2726" y="1608"/>
              <a:ext cx="18"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17" name="Line 97"/>
            <p:cNvSpPr>
              <a:spLocks noChangeAspect="1" noChangeShapeType="1"/>
            </p:cNvSpPr>
            <p:nvPr/>
          </p:nvSpPr>
          <p:spPr bwMode="auto">
            <a:xfrm>
              <a:off x="2744" y="1614"/>
              <a:ext cx="12" cy="12"/>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18" name="Line 98"/>
            <p:cNvSpPr>
              <a:spLocks noChangeAspect="1" noChangeShapeType="1"/>
            </p:cNvSpPr>
            <p:nvPr/>
          </p:nvSpPr>
          <p:spPr bwMode="auto">
            <a:xfrm>
              <a:off x="2756" y="1626"/>
              <a:ext cx="12" cy="12"/>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19" name="Line 99"/>
            <p:cNvSpPr>
              <a:spLocks noChangeAspect="1" noChangeShapeType="1"/>
            </p:cNvSpPr>
            <p:nvPr/>
          </p:nvSpPr>
          <p:spPr bwMode="auto">
            <a:xfrm>
              <a:off x="2768" y="1638"/>
              <a:ext cx="12" cy="12"/>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20" name="Line 100"/>
            <p:cNvSpPr>
              <a:spLocks noChangeAspect="1" noChangeShapeType="1"/>
            </p:cNvSpPr>
            <p:nvPr/>
          </p:nvSpPr>
          <p:spPr bwMode="auto">
            <a:xfrm>
              <a:off x="2780" y="1650"/>
              <a:ext cx="12" cy="12"/>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21" name="Line 101"/>
            <p:cNvSpPr>
              <a:spLocks noChangeAspect="1" noChangeShapeType="1"/>
            </p:cNvSpPr>
            <p:nvPr/>
          </p:nvSpPr>
          <p:spPr bwMode="auto">
            <a:xfrm>
              <a:off x="2792" y="1662"/>
              <a:ext cx="12" cy="12"/>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22" name="Line 102"/>
            <p:cNvSpPr>
              <a:spLocks noChangeAspect="1" noChangeShapeType="1"/>
            </p:cNvSpPr>
            <p:nvPr/>
          </p:nvSpPr>
          <p:spPr bwMode="auto">
            <a:xfrm>
              <a:off x="2804" y="1674"/>
              <a:ext cx="12"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23" name="Line 103"/>
            <p:cNvSpPr>
              <a:spLocks noChangeAspect="1" noChangeShapeType="1"/>
            </p:cNvSpPr>
            <p:nvPr/>
          </p:nvSpPr>
          <p:spPr bwMode="auto">
            <a:xfrm>
              <a:off x="2816" y="1680"/>
              <a:ext cx="12"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24" name="Line 104"/>
            <p:cNvSpPr>
              <a:spLocks noChangeAspect="1" noChangeShapeType="1"/>
            </p:cNvSpPr>
            <p:nvPr/>
          </p:nvSpPr>
          <p:spPr bwMode="auto">
            <a:xfrm>
              <a:off x="2828" y="1686"/>
              <a:ext cx="12"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25" name="Line 105"/>
            <p:cNvSpPr>
              <a:spLocks noChangeAspect="1" noChangeShapeType="1"/>
            </p:cNvSpPr>
            <p:nvPr/>
          </p:nvSpPr>
          <p:spPr bwMode="auto">
            <a:xfrm>
              <a:off x="2840" y="1692"/>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26" name="Line 106"/>
            <p:cNvSpPr>
              <a:spLocks noChangeAspect="1" noChangeShapeType="1"/>
            </p:cNvSpPr>
            <p:nvPr/>
          </p:nvSpPr>
          <p:spPr bwMode="auto">
            <a:xfrm>
              <a:off x="2846" y="1698"/>
              <a:ext cx="12"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27" name="Line 107"/>
            <p:cNvSpPr>
              <a:spLocks noChangeAspect="1" noChangeShapeType="1"/>
            </p:cNvSpPr>
            <p:nvPr/>
          </p:nvSpPr>
          <p:spPr bwMode="auto">
            <a:xfrm>
              <a:off x="2858" y="1698"/>
              <a:ext cx="12"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28" name="Line 108"/>
            <p:cNvSpPr>
              <a:spLocks noChangeAspect="1" noChangeShapeType="1"/>
            </p:cNvSpPr>
            <p:nvPr/>
          </p:nvSpPr>
          <p:spPr bwMode="auto">
            <a:xfrm>
              <a:off x="2870" y="1704"/>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29" name="Line 109"/>
            <p:cNvSpPr>
              <a:spLocks noChangeAspect="1" noChangeShapeType="1"/>
            </p:cNvSpPr>
            <p:nvPr/>
          </p:nvSpPr>
          <p:spPr bwMode="auto">
            <a:xfrm>
              <a:off x="2876" y="1710"/>
              <a:ext cx="12"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30" name="Line 110"/>
            <p:cNvSpPr>
              <a:spLocks noChangeAspect="1" noChangeShapeType="1"/>
            </p:cNvSpPr>
            <p:nvPr/>
          </p:nvSpPr>
          <p:spPr bwMode="auto">
            <a:xfrm>
              <a:off x="2888" y="1710"/>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31" name="Line 111"/>
            <p:cNvSpPr>
              <a:spLocks noChangeAspect="1" noChangeShapeType="1"/>
            </p:cNvSpPr>
            <p:nvPr/>
          </p:nvSpPr>
          <p:spPr bwMode="auto">
            <a:xfrm>
              <a:off x="2894" y="1716"/>
              <a:ext cx="12"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32" name="Line 112"/>
            <p:cNvSpPr>
              <a:spLocks noChangeAspect="1" noChangeShapeType="1"/>
            </p:cNvSpPr>
            <p:nvPr/>
          </p:nvSpPr>
          <p:spPr bwMode="auto">
            <a:xfrm>
              <a:off x="2906" y="1722"/>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33" name="Line 113"/>
            <p:cNvSpPr>
              <a:spLocks noChangeAspect="1" noChangeShapeType="1"/>
            </p:cNvSpPr>
            <p:nvPr/>
          </p:nvSpPr>
          <p:spPr bwMode="auto">
            <a:xfrm>
              <a:off x="2912" y="1728"/>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34" name="Line 114"/>
            <p:cNvSpPr>
              <a:spLocks noChangeAspect="1" noChangeShapeType="1"/>
            </p:cNvSpPr>
            <p:nvPr/>
          </p:nvSpPr>
          <p:spPr bwMode="auto">
            <a:xfrm>
              <a:off x="2918" y="1734"/>
              <a:ext cx="12"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35" name="Line 115"/>
            <p:cNvSpPr>
              <a:spLocks noChangeAspect="1" noChangeShapeType="1"/>
            </p:cNvSpPr>
            <p:nvPr/>
          </p:nvSpPr>
          <p:spPr bwMode="auto">
            <a:xfrm>
              <a:off x="2930" y="1740"/>
              <a:ext cx="6"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36" name="Line 116"/>
            <p:cNvSpPr>
              <a:spLocks noChangeAspect="1" noChangeShapeType="1"/>
            </p:cNvSpPr>
            <p:nvPr/>
          </p:nvSpPr>
          <p:spPr bwMode="auto">
            <a:xfrm>
              <a:off x="2936" y="1740"/>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37" name="Line 117"/>
            <p:cNvSpPr>
              <a:spLocks noChangeAspect="1" noChangeShapeType="1"/>
            </p:cNvSpPr>
            <p:nvPr/>
          </p:nvSpPr>
          <p:spPr bwMode="auto">
            <a:xfrm>
              <a:off x="2942" y="1746"/>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38" name="Line 118"/>
            <p:cNvSpPr>
              <a:spLocks noChangeAspect="1" noChangeShapeType="1"/>
            </p:cNvSpPr>
            <p:nvPr/>
          </p:nvSpPr>
          <p:spPr bwMode="auto">
            <a:xfrm>
              <a:off x="2948" y="1752"/>
              <a:ext cx="12"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39" name="Line 119"/>
            <p:cNvSpPr>
              <a:spLocks noChangeAspect="1" noChangeShapeType="1"/>
            </p:cNvSpPr>
            <p:nvPr/>
          </p:nvSpPr>
          <p:spPr bwMode="auto">
            <a:xfrm>
              <a:off x="2960" y="1758"/>
              <a:ext cx="6"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40" name="Line 120"/>
            <p:cNvSpPr>
              <a:spLocks noChangeAspect="1" noChangeShapeType="1"/>
            </p:cNvSpPr>
            <p:nvPr/>
          </p:nvSpPr>
          <p:spPr bwMode="auto">
            <a:xfrm>
              <a:off x="2966" y="1758"/>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41" name="Line 121"/>
            <p:cNvSpPr>
              <a:spLocks noChangeAspect="1" noChangeShapeType="1"/>
            </p:cNvSpPr>
            <p:nvPr/>
          </p:nvSpPr>
          <p:spPr bwMode="auto">
            <a:xfrm>
              <a:off x="2972" y="1764"/>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42" name="Line 122"/>
            <p:cNvSpPr>
              <a:spLocks noChangeAspect="1" noChangeShapeType="1"/>
            </p:cNvSpPr>
            <p:nvPr/>
          </p:nvSpPr>
          <p:spPr bwMode="auto">
            <a:xfrm>
              <a:off x="2978" y="1770"/>
              <a:ext cx="6"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43" name="Line 123"/>
            <p:cNvSpPr>
              <a:spLocks noChangeAspect="1" noChangeShapeType="1"/>
            </p:cNvSpPr>
            <p:nvPr/>
          </p:nvSpPr>
          <p:spPr bwMode="auto">
            <a:xfrm>
              <a:off x="2984" y="1770"/>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44" name="Line 124"/>
            <p:cNvSpPr>
              <a:spLocks noChangeAspect="1" noChangeShapeType="1"/>
            </p:cNvSpPr>
            <p:nvPr/>
          </p:nvSpPr>
          <p:spPr bwMode="auto">
            <a:xfrm>
              <a:off x="2990" y="1776"/>
              <a:ext cx="6"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45" name="Line 125"/>
            <p:cNvSpPr>
              <a:spLocks noChangeAspect="1" noChangeShapeType="1"/>
            </p:cNvSpPr>
            <p:nvPr/>
          </p:nvSpPr>
          <p:spPr bwMode="auto">
            <a:xfrm>
              <a:off x="2996" y="1776"/>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46" name="Line 126"/>
            <p:cNvSpPr>
              <a:spLocks noChangeAspect="1" noChangeShapeType="1"/>
            </p:cNvSpPr>
            <p:nvPr/>
          </p:nvSpPr>
          <p:spPr bwMode="auto">
            <a:xfrm>
              <a:off x="3002" y="1782"/>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47" name="Line 127"/>
            <p:cNvSpPr>
              <a:spLocks noChangeAspect="1" noChangeShapeType="1"/>
            </p:cNvSpPr>
            <p:nvPr/>
          </p:nvSpPr>
          <p:spPr bwMode="auto">
            <a:xfrm>
              <a:off x="3008" y="1788"/>
              <a:ext cx="6"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48" name="Line 128"/>
            <p:cNvSpPr>
              <a:spLocks noChangeAspect="1" noChangeShapeType="1"/>
            </p:cNvSpPr>
            <p:nvPr/>
          </p:nvSpPr>
          <p:spPr bwMode="auto">
            <a:xfrm>
              <a:off x="3014" y="1788"/>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49" name="Line 129"/>
            <p:cNvSpPr>
              <a:spLocks noChangeAspect="1" noChangeShapeType="1"/>
            </p:cNvSpPr>
            <p:nvPr/>
          </p:nvSpPr>
          <p:spPr bwMode="auto">
            <a:xfrm>
              <a:off x="3020" y="1794"/>
              <a:ext cx="18"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50" name="Line 130"/>
            <p:cNvSpPr>
              <a:spLocks noChangeAspect="1" noChangeShapeType="1"/>
            </p:cNvSpPr>
            <p:nvPr/>
          </p:nvSpPr>
          <p:spPr bwMode="auto">
            <a:xfrm>
              <a:off x="3038" y="1800"/>
              <a:ext cx="12" cy="12"/>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51" name="Line 131"/>
            <p:cNvSpPr>
              <a:spLocks noChangeAspect="1" noChangeShapeType="1"/>
            </p:cNvSpPr>
            <p:nvPr/>
          </p:nvSpPr>
          <p:spPr bwMode="auto">
            <a:xfrm>
              <a:off x="3050" y="1812"/>
              <a:ext cx="18" cy="12"/>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52" name="Line 132"/>
            <p:cNvSpPr>
              <a:spLocks noChangeAspect="1" noChangeShapeType="1"/>
            </p:cNvSpPr>
            <p:nvPr/>
          </p:nvSpPr>
          <p:spPr bwMode="auto">
            <a:xfrm>
              <a:off x="3068" y="1824"/>
              <a:ext cx="12"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53" name="Line 133"/>
            <p:cNvSpPr>
              <a:spLocks noChangeAspect="1" noChangeShapeType="1"/>
            </p:cNvSpPr>
            <p:nvPr/>
          </p:nvSpPr>
          <p:spPr bwMode="auto">
            <a:xfrm>
              <a:off x="3080" y="1830"/>
              <a:ext cx="18" cy="12"/>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54" name="Line 134"/>
            <p:cNvSpPr>
              <a:spLocks noChangeAspect="1" noChangeShapeType="1"/>
            </p:cNvSpPr>
            <p:nvPr/>
          </p:nvSpPr>
          <p:spPr bwMode="auto">
            <a:xfrm>
              <a:off x="3098" y="1842"/>
              <a:ext cx="12"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55" name="Line 135"/>
            <p:cNvSpPr>
              <a:spLocks noChangeAspect="1" noChangeShapeType="1"/>
            </p:cNvSpPr>
            <p:nvPr/>
          </p:nvSpPr>
          <p:spPr bwMode="auto">
            <a:xfrm>
              <a:off x="3110" y="1848"/>
              <a:ext cx="12"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56" name="Line 136"/>
            <p:cNvSpPr>
              <a:spLocks noChangeAspect="1" noChangeShapeType="1"/>
            </p:cNvSpPr>
            <p:nvPr/>
          </p:nvSpPr>
          <p:spPr bwMode="auto">
            <a:xfrm>
              <a:off x="3122" y="1854"/>
              <a:ext cx="12" cy="12"/>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57" name="Line 137"/>
            <p:cNvSpPr>
              <a:spLocks noChangeAspect="1" noChangeShapeType="1"/>
            </p:cNvSpPr>
            <p:nvPr/>
          </p:nvSpPr>
          <p:spPr bwMode="auto">
            <a:xfrm>
              <a:off x="3134" y="1866"/>
              <a:ext cx="12"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58" name="Line 138"/>
            <p:cNvSpPr>
              <a:spLocks noChangeAspect="1" noChangeShapeType="1"/>
            </p:cNvSpPr>
            <p:nvPr/>
          </p:nvSpPr>
          <p:spPr bwMode="auto">
            <a:xfrm>
              <a:off x="3146" y="1872"/>
              <a:ext cx="12"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59" name="Line 139"/>
            <p:cNvSpPr>
              <a:spLocks noChangeAspect="1" noChangeShapeType="1"/>
            </p:cNvSpPr>
            <p:nvPr/>
          </p:nvSpPr>
          <p:spPr bwMode="auto">
            <a:xfrm>
              <a:off x="3158" y="1878"/>
              <a:ext cx="12"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60" name="Line 140"/>
            <p:cNvSpPr>
              <a:spLocks noChangeAspect="1" noChangeShapeType="1"/>
            </p:cNvSpPr>
            <p:nvPr/>
          </p:nvSpPr>
          <p:spPr bwMode="auto">
            <a:xfrm>
              <a:off x="3170" y="1884"/>
              <a:ext cx="6" cy="12"/>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61" name="Line 141"/>
            <p:cNvSpPr>
              <a:spLocks noChangeAspect="1" noChangeShapeType="1"/>
            </p:cNvSpPr>
            <p:nvPr/>
          </p:nvSpPr>
          <p:spPr bwMode="auto">
            <a:xfrm>
              <a:off x="3176" y="1896"/>
              <a:ext cx="12"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62" name="Line 142"/>
            <p:cNvSpPr>
              <a:spLocks noChangeAspect="1" noChangeShapeType="1"/>
            </p:cNvSpPr>
            <p:nvPr/>
          </p:nvSpPr>
          <p:spPr bwMode="auto">
            <a:xfrm>
              <a:off x="3188" y="1902"/>
              <a:ext cx="12"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63" name="Line 143"/>
            <p:cNvSpPr>
              <a:spLocks noChangeAspect="1" noChangeShapeType="1"/>
            </p:cNvSpPr>
            <p:nvPr/>
          </p:nvSpPr>
          <p:spPr bwMode="auto">
            <a:xfrm>
              <a:off x="3200" y="1908"/>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64" name="Line 144"/>
            <p:cNvSpPr>
              <a:spLocks noChangeAspect="1" noChangeShapeType="1"/>
            </p:cNvSpPr>
            <p:nvPr/>
          </p:nvSpPr>
          <p:spPr bwMode="auto">
            <a:xfrm>
              <a:off x="3206" y="1914"/>
              <a:ext cx="12"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65" name="Line 145"/>
            <p:cNvSpPr>
              <a:spLocks noChangeAspect="1" noChangeShapeType="1"/>
            </p:cNvSpPr>
            <p:nvPr/>
          </p:nvSpPr>
          <p:spPr bwMode="auto">
            <a:xfrm>
              <a:off x="3218" y="1920"/>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66" name="Line 146"/>
            <p:cNvSpPr>
              <a:spLocks noChangeAspect="1" noChangeShapeType="1"/>
            </p:cNvSpPr>
            <p:nvPr/>
          </p:nvSpPr>
          <p:spPr bwMode="auto">
            <a:xfrm>
              <a:off x="3224" y="1926"/>
              <a:ext cx="12" cy="12"/>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67" name="Line 147"/>
            <p:cNvSpPr>
              <a:spLocks noChangeAspect="1" noChangeShapeType="1"/>
            </p:cNvSpPr>
            <p:nvPr/>
          </p:nvSpPr>
          <p:spPr bwMode="auto">
            <a:xfrm>
              <a:off x="3236" y="1938"/>
              <a:ext cx="6"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68" name="Line 148"/>
            <p:cNvSpPr>
              <a:spLocks noChangeAspect="1" noChangeShapeType="1"/>
            </p:cNvSpPr>
            <p:nvPr/>
          </p:nvSpPr>
          <p:spPr bwMode="auto">
            <a:xfrm>
              <a:off x="3242" y="1938"/>
              <a:ext cx="12" cy="12"/>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69" name="Line 149"/>
            <p:cNvSpPr>
              <a:spLocks noChangeAspect="1" noChangeShapeType="1"/>
            </p:cNvSpPr>
            <p:nvPr/>
          </p:nvSpPr>
          <p:spPr bwMode="auto">
            <a:xfrm>
              <a:off x="3254" y="1950"/>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70" name="Line 150"/>
            <p:cNvSpPr>
              <a:spLocks noChangeAspect="1" noChangeShapeType="1"/>
            </p:cNvSpPr>
            <p:nvPr/>
          </p:nvSpPr>
          <p:spPr bwMode="auto">
            <a:xfrm>
              <a:off x="3260" y="1956"/>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71" name="Line 151"/>
            <p:cNvSpPr>
              <a:spLocks noChangeAspect="1" noChangeShapeType="1"/>
            </p:cNvSpPr>
            <p:nvPr/>
          </p:nvSpPr>
          <p:spPr bwMode="auto">
            <a:xfrm>
              <a:off x="3266" y="1962"/>
              <a:ext cx="12"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72" name="Line 152"/>
            <p:cNvSpPr>
              <a:spLocks noChangeAspect="1" noChangeShapeType="1"/>
            </p:cNvSpPr>
            <p:nvPr/>
          </p:nvSpPr>
          <p:spPr bwMode="auto">
            <a:xfrm>
              <a:off x="3278" y="1968"/>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73" name="Line 153"/>
            <p:cNvSpPr>
              <a:spLocks noChangeAspect="1" noChangeShapeType="1"/>
            </p:cNvSpPr>
            <p:nvPr/>
          </p:nvSpPr>
          <p:spPr bwMode="auto">
            <a:xfrm>
              <a:off x="3284" y="1974"/>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74" name="Line 154"/>
            <p:cNvSpPr>
              <a:spLocks noChangeAspect="1" noChangeShapeType="1"/>
            </p:cNvSpPr>
            <p:nvPr/>
          </p:nvSpPr>
          <p:spPr bwMode="auto">
            <a:xfrm>
              <a:off x="3290" y="1980"/>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75" name="Line 155"/>
            <p:cNvSpPr>
              <a:spLocks noChangeAspect="1" noChangeShapeType="1"/>
            </p:cNvSpPr>
            <p:nvPr/>
          </p:nvSpPr>
          <p:spPr bwMode="auto">
            <a:xfrm>
              <a:off x="3296" y="1986"/>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76" name="Line 156"/>
            <p:cNvSpPr>
              <a:spLocks noChangeAspect="1" noChangeShapeType="1"/>
            </p:cNvSpPr>
            <p:nvPr/>
          </p:nvSpPr>
          <p:spPr bwMode="auto">
            <a:xfrm>
              <a:off x="3302" y="1992"/>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77" name="Line 157"/>
            <p:cNvSpPr>
              <a:spLocks noChangeAspect="1" noChangeShapeType="1"/>
            </p:cNvSpPr>
            <p:nvPr/>
          </p:nvSpPr>
          <p:spPr bwMode="auto">
            <a:xfrm>
              <a:off x="3308" y="1998"/>
              <a:ext cx="12"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78" name="Line 158"/>
            <p:cNvSpPr>
              <a:spLocks noChangeAspect="1" noChangeShapeType="1"/>
            </p:cNvSpPr>
            <p:nvPr/>
          </p:nvSpPr>
          <p:spPr bwMode="auto">
            <a:xfrm>
              <a:off x="3320" y="2004"/>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79" name="Line 159"/>
            <p:cNvSpPr>
              <a:spLocks noChangeAspect="1" noChangeShapeType="1"/>
            </p:cNvSpPr>
            <p:nvPr/>
          </p:nvSpPr>
          <p:spPr bwMode="auto">
            <a:xfrm>
              <a:off x="3326" y="2010"/>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80" name="Line 160"/>
            <p:cNvSpPr>
              <a:spLocks noChangeAspect="1" noChangeShapeType="1"/>
            </p:cNvSpPr>
            <p:nvPr/>
          </p:nvSpPr>
          <p:spPr bwMode="auto">
            <a:xfrm>
              <a:off x="3332" y="2016"/>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81" name="Line 161"/>
            <p:cNvSpPr>
              <a:spLocks noChangeAspect="1" noChangeShapeType="1"/>
            </p:cNvSpPr>
            <p:nvPr/>
          </p:nvSpPr>
          <p:spPr bwMode="auto">
            <a:xfrm>
              <a:off x="3338" y="2022"/>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82" name="Line 162"/>
            <p:cNvSpPr>
              <a:spLocks noChangeAspect="1" noChangeShapeType="1"/>
            </p:cNvSpPr>
            <p:nvPr/>
          </p:nvSpPr>
          <p:spPr bwMode="auto">
            <a:xfrm>
              <a:off x="3344" y="2028"/>
              <a:ext cx="6"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83" name="Line 163"/>
            <p:cNvSpPr>
              <a:spLocks noChangeAspect="1" noChangeShapeType="1"/>
            </p:cNvSpPr>
            <p:nvPr/>
          </p:nvSpPr>
          <p:spPr bwMode="auto">
            <a:xfrm>
              <a:off x="3350" y="2028"/>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84" name="Line 164"/>
            <p:cNvSpPr>
              <a:spLocks noChangeAspect="1" noChangeShapeType="1"/>
            </p:cNvSpPr>
            <p:nvPr/>
          </p:nvSpPr>
          <p:spPr bwMode="auto">
            <a:xfrm>
              <a:off x="3356" y="2034"/>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85" name="Line 165"/>
            <p:cNvSpPr>
              <a:spLocks noChangeAspect="1" noChangeShapeType="1"/>
            </p:cNvSpPr>
            <p:nvPr/>
          </p:nvSpPr>
          <p:spPr bwMode="auto">
            <a:xfrm>
              <a:off x="3362" y="2040"/>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86" name="Line 166"/>
            <p:cNvSpPr>
              <a:spLocks noChangeAspect="1" noChangeShapeType="1"/>
            </p:cNvSpPr>
            <p:nvPr/>
          </p:nvSpPr>
          <p:spPr bwMode="auto">
            <a:xfrm>
              <a:off x="3368" y="2046"/>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87" name="Line 167"/>
            <p:cNvSpPr>
              <a:spLocks noChangeAspect="1" noChangeShapeType="1"/>
            </p:cNvSpPr>
            <p:nvPr/>
          </p:nvSpPr>
          <p:spPr bwMode="auto">
            <a:xfrm>
              <a:off x="3374" y="2052"/>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88" name="Line 168"/>
            <p:cNvSpPr>
              <a:spLocks noChangeAspect="1" noChangeShapeType="1"/>
            </p:cNvSpPr>
            <p:nvPr/>
          </p:nvSpPr>
          <p:spPr bwMode="auto">
            <a:xfrm>
              <a:off x="3380" y="2058"/>
              <a:ext cx="1"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89" name="Line 169"/>
            <p:cNvSpPr>
              <a:spLocks noChangeAspect="1" noChangeShapeType="1"/>
            </p:cNvSpPr>
            <p:nvPr/>
          </p:nvSpPr>
          <p:spPr bwMode="auto">
            <a:xfrm>
              <a:off x="3380" y="2064"/>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90" name="Line 170"/>
            <p:cNvSpPr>
              <a:spLocks noChangeAspect="1" noChangeShapeType="1"/>
            </p:cNvSpPr>
            <p:nvPr/>
          </p:nvSpPr>
          <p:spPr bwMode="auto">
            <a:xfrm>
              <a:off x="3386" y="2070"/>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91" name="Line 171"/>
            <p:cNvSpPr>
              <a:spLocks noChangeAspect="1" noChangeShapeType="1"/>
            </p:cNvSpPr>
            <p:nvPr/>
          </p:nvSpPr>
          <p:spPr bwMode="auto">
            <a:xfrm>
              <a:off x="3392" y="2076"/>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92" name="Line 172"/>
            <p:cNvSpPr>
              <a:spLocks noChangeAspect="1" noChangeShapeType="1"/>
            </p:cNvSpPr>
            <p:nvPr/>
          </p:nvSpPr>
          <p:spPr bwMode="auto">
            <a:xfrm flipH="1" flipV="1">
              <a:off x="3392" y="2076"/>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93" name="Line 173"/>
            <p:cNvSpPr>
              <a:spLocks noChangeAspect="1" noChangeShapeType="1"/>
            </p:cNvSpPr>
            <p:nvPr/>
          </p:nvSpPr>
          <p:spPr bwMode="auto">
            <a:xfrm>
              <a:off x="3392" y="2076"/>
              <a:ext cx="30" cy="3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94" name="Line 174"/>
            <p:cNvSpPr>
              <a:spLocks noChangeAspect="1" noChangeShapeType="1"/>
            </p:cNvSpPr>
            <p:nvPr/>
          </p:nvSpPr>
          <p:spPr bwMode="auto">
            <a:xfrm>
              <a:off x="3422" y="2112"/>
              <a:ext cx="24" cy="3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95" name="Line 175"/>
            <p:cNvSpPr>
              <a:spLocks noChangeAspect="1" noChangeShapeType="1"/>
            </p:cNvSpPr>
            <p:nvPr/>
          </p:nvSpPr>
          <p:spPr bwMode="auto">
            <a:xfrm>
              <a:off x="3446" y="2148"/>
              <a:ext cx="18" cy="30"/>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96" name="Line 176"/>
            <p:cNvSpPr>
              <a:spLocks noChangeAspect="1" noChangeShapeType="1"/>
            </p:cNvSpPr>
            <p:nvPr/>
          </p:nvSpPr>
          <p:spPr bwMode="auto">
            <a:xfrm>
              <a:off x="3464" y="2178"/>
              <a:ext cx="18" cy="30"/>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97" name="Line 177"/>
            <p:cNvSpPr>
              <a:spLocks noChangeAspect="1" noChangeShapeType="1"/>
            </p:cNvSpPr>
            <p:nvPr/>
          </p:nvSpPr>
          <p:spPr bwMode="auto">
            <a:xfrm>
              <a:off x="3482" y="2208"/>
              <a:ext cx="18" cy="3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98" name="Line 178"/>
            <p:cNvSpPr>
              <a:spLocks noChangeAspect="1" noChangeShapeType="1"/>
            </p:cNvSpPr>
            <p:nvPr/>
          </p:nvSpPr>
          <p:spPr bwMode="auto">
            <a:xfrm>
              <a:off x="3500" y="2244"/>
              <a:ext cx="18" cy="42"/>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899" name="Line 179"/>
            <p:cNvSpPr>
              <a:spLocks noChangeAspect="1" noChangeShapeType="1"/>
            </p:cNvSpPr>
            <p:nvPr/>
          </p:nvSpPr>
          <p:spPr bwMode="auto">
            <a:xfrm>
              <a:off x="3518" y="2286"/>
              <a:ext cx="18" cy="3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00" name="Line 180"/>
            <p:cNvSpPr>
              <a:spLocks noChangeAspect="1" noChangeShapeType="1"/>
            </p:cNvSpPr>
            <p:nvPr/>
          </p:nvSpPr>
          <p:spPr bwMode="auto">
            <a:xfrm>
              <a:off x="3536" y="2322"/>
              <a:ext cx="18" cy="42"/>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01" name="Line 181"/>
            <p:cNvSpPr>
              <a:spLocks noChangeAspect="1" noChangeShapeType="1"/>
            </p:cNvSpPr>
            <p:nvPr/>
          </p:nvSpPr>
          <p:spPr bwMode="auto">
            <a:xfrm>
              <a:off x="3554" y="2364"/>
              <a:ext cx="12" cy="48"/>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02" name="Line 182"/>
            <p:cNvSpPr>
              <a:spLocks noChangeAspect="1" noChangeShapeType="1"/>
            </p:cNvSpPr>
            <p:nvPr/>
          </p:nvSpPr>
          <p:spPr bwMode="auto">
            <a:xfrm>
              <a:off x="3566" y="2412"/>
              <a:ext cx="18" cy="48"/>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03" name="Line 183"/>
            <p:cNvSpPr>
              <a:spLocks noChangeAspect="1" noChangeShapeType="1"/>
            </p:cNvSpPr>
            <p:nvPr/>
          </p:nvSpPr>
          <p:spPr bwMode="auto">
            <a:xfrm>
              <a:off x="3584" y="2460"/>
              <a:ext cx="12" cy="3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04" name="Line 184"/>
            <p:cNvSpPr>
              <a:spLocks noChangeAspect="1" noChangeShapeType="1"/>
            </p:cNvSpPr>
            <p:nvPr/>
          </p:nvSpPr>
          <p:spPr bwMode="auto">
            <a:xfrm>
              <a:off x="3596" y="2496"/>
              <a:ext cx="12" cy="18"/>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05" name="Line 185"/>
            <p:cNvSpPr>
              <a:spLocks noChangeAspect="1" noChangeShapeType="1"/>
            </p:cNvSpPr>
            <p:nvPr/>
          </p:nvSpPr>
          <p:spPr bwMode="auto">
            <a:xfrm>
              <a:off x="3608" y="2514"/>
              <a:ext cx="12"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06" name="Line 186"/>
            <p:cNvSpPr>
              <a:spLocks noChangeAspect="1" noChangeShapeType="1"/>
            </p:cNvSpPr>
            <p:nvPr/>
          </p:nvSpPr>
          <p:spPr bwMode="auto">
            <a:xfrm flipV="1">
              <a:off x="3620" y="2502"/>
              <a:ext cx="12" cy="12"/>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07" name="Line 187"/>
            <p:cNvSpPr>
              <a:spLocks noChangeAspect="1" noChangeShapeType="1"/>
            </p:cNvSpPr>
            <p:nvPr/>
          </p:nvSpPr>
          <p:spPr bwMode="auto">
            <a:xfrm flipV="1">
              <a:off x="3632" y="2490"/>
              <a:ext cx="12" cy="12"/>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08" name="Line 188"/>
            <p:cNvSpPr>
              <a:spLocks noChangeAspect="1" noChangeShapeType="1"/>
            </p:cNvSpPr>
            <p:nvPr/>
          </p:nvSpPr>
          <p:spPr bwMode="auto">
            <a:xfrm flipV="1">
              <a:off x="3644" y="2478"/>
              <a:ext cx="12" cy="12"/>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09" name="Line 189"/>
            <p:cNvSpPr>
              <a:spLocks noChangeAspect="1" noChangeShapeType="1"/>
            </p:cNvSpPr>
            <p:nvPr/>
          </p:nvSpPr>
          <p:spPr bwMode="auto">
            <a:xfrm flipV="1">
              <a:off x="3656" y="2472"/>
              <a:ext cx="12"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10" name="Line 190"/>
            <p:cNvSpPr>
              <a:spLocks noChangeAspect="1" noChangeShapeType="1"/>
            </p:cNvSpPr>
            <p:nvPr/>
          </p:nvSpPr>
          <p:spPr bwMode="auto">
            <a:xfrm>
              <a:off x="3668" y="2472"/>
              <a:ext cx="12"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11" name="Line 191"/>
            <p:cNvSpPr>
              <a:spLocks noChangeAspect="1" noChangeShapeType="1"/>
            </p:cNvSpPr>
            <p:nvPr/>
          </p:nvSpPr>
          <p:spPr bwMode="auto">
            <a:xfrm>
              <a:off x="3680" y="2472"/>
              <a:ext cx="6"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12" name="Line 192"/>
            <p:cNvSpPr>
              <a:spLocks noChangeAspect="1" noChangeShapeType="1"/>
            </p:cNvSpPr>
            <p:nvPr/>
          </p:nvSpPr>
          <p:spPr bwMode="auto">
            <a:xfrm>
              <a:off x="3686" y="2472"/>
              <a:ext cx="12"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13" name="Line 193"/>
            <p:cNvSpPr>
              <a:spLocks noChangeAspect="1" noChangeShapeType="1"/>
            </p:cNvSpPr>
            <p:nvPr/>
          </p:nvSpPr>
          <p:spPr bwMode="auto">
            <a:xfrm>
              <a:off x="3698" y="2472"/>
              <a:ext cx="12"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14" name="Line 194"/>
            <p:cNvSpPr>
              <a:spLocks noChangeAspect="1" noChangeShapeType="1"/>
            </p:cNvSpPr>
            <p:nvPr/>
          </p:nvSpPr>
          <p:spPr bwMode="auto">
            <a:xfrm>
              <a:off x="3710" y="2478"/>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15" name="Line 195"/>
            <p:cNvSpPr>
              <a:spLocks noChangeAspect="1" noChangeShapeType="1"/>
            </p:cNvSpPr>
            <p:nvPr/>
          </p:nvSpPr>
          <p:spPr bwMode="auto">
            <a:xfrm>
              <a:off x="3716" y="2484"/>
              <a:ext cx="12"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16" name="Line 196"/>
            <p:cNvSpPr>
              <a:spLocks noChangeAspect="1" noChangeShapeType="1"/>
            </p:cNvSpPr>
            <p:nvPr/>
          </p:nvSpPr>
          <p:spPr bwMode="auto">
            <a:xfrm>
              <a:off x="3728" y="2490"/>
              <a:ext cx="6" cy="12"/>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17" name="Line 197"/>
            <p:cNvSpPr>
              <a:spLocks noChangeAspect="1" noChangeShapeType="1"/>
            </p:cNvSpPr>
            <p:nvPr/>
          </p:nvSpPr>
          <p:spPr bwMode="auto">
            <a:xfrm>
              <a:off x="3734" y="2502"/>
              <a:ext cx="6" cy="12"/>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18" name="Line 198"/>
            <p:cNvSpPr>
              <a:spLocks noChangeAspect="1" noChangeShapeType="1"/>
            </p:cNvSpPr>
            <p:nvPr/>
          </p:nvSpPr>
          <p:spPr bwMode="auto">
            <a:xfrm>
              <a:off x="3740" y="2514"/>
              <a:ext cx="12" cy="12"/>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19" name="Line 199"/>
            <p:cNvSpPr>
              <a:spLocks noChangeAspect="1" noChangeShapeType="1"/>
            </p:cNvSpPr>
            <p:nvPr/>
          </p:nvSpPr>
          <p:spPr bwMode="auto">
            <a:xfrm>
              <a:off x="3752" y="2526"/>
              <a:ext cx="6" cy="18"/>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20" name="Line 200"/>
            <p:cNvSpPr>
              <a:spLocks noChangeAspect="1" noChangeShapeType="1"/>
            </p:cNvSpPr>
            <p:nvPr/>
          </p:nvSpPr>
          <p:spPr bwMode="auto">
            <a:xfrm>
              <a:off x="3758" y="2544"/>
              <a:ext cx="12" cy="12"/>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21" name="Line 201"/>
            <p:cNvSpPr>
              <a:spLocks noChangeAspect="1" noChangeShapeType="1"/>
            </p:cNvSpPr>
            <p:nvPr/>
          </p:nvSpPr>
          <p:spPr bwMode="auto">
            <a:xfrm>
              <a:off x="3770" y="2556"/>
              <a:ext cx="6" cy="18"/>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22" name="Line 202"/>
            <p:cNvSpPr>
              <a:spLocks noChangeAspect="1" noChangeShapeType="1"/>
            </p:cNvSpPr>
            <p:nvPr/>
          </p:nvSpPr>
          <p:spPr bwMode="auto">
            <a:xfrm>
              <a:off x="3776" y="2574"/>
              <a:ext cx="6" cy="12"/>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23" name="Line 203"/>
            <p:cNvSpPr>
              <a:spLocks noChangeAspect="1" noChangeShapeType="1"/>
            </p:cNvSpPr>
            <p:nvPr/>
          </p:nvSpPr>
          <p:spPr bwMode="auto">
            <a:xfrm>
              <a:off x="3782" y="2586"/>
              <a:ext cx="6" cy="18"/>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24" name="Line 204"/>
            <p:cNvSpPr>
              <a:spLocks noChangeAspect="1" noChangeShapeType="1"/>
            </p:cNvSpPr>
            <p:nvPr/>
          </p:nvSpPr>
          <p:spPr bwMode="auto">
            <a:xfrm>
              <a:off x="3788" y="2604"/>
              <a:ext cx="12" cy="12"/>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25" name="Line 205"/>
            <p:cNvSpPr>
              <a:spLocks noChangeAspect="1" noChangeShapeType="1"/>
            </p:cNvSpPr>
            <p:nvPr/>
          </p:nvSpPr>
          <p:spPr bwMode="auto">
            <a:xfrm>
              <a:off x="3800" y="2616"/>
              <a:ext cx="6" cy="12"/>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26" name="Line 206"/>
            <p:cNvSpPr>
              <a:spLocks noChangeAspect="1" noChangeShapeType="1"/>
            </p:cNvSpPr>
            <p:nvPr/>
          </p:nvSpPr>
          <p:spPr bwMode="auto">
            <a:xfrm>
              <a:off x="3806" y="2628"/>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27" name="Line 207"/>
            <p:cNvSpPr>
              <a:spLocks noChangeAspect="1" noChangeShapeType="1"/>
            </p:cNvSpPr>
            <p:nvPr/>
          </p:nvSpPr>
          <p:spPr bwMode="auto">
            <a:xfrm>
              <a:off x="3812" y="2634"/>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28" name="Line 208"/>
            <p:cNvSpPr>
              <a:spLocks noChangeAspect="1" noChangeShapeType="1"/>
            </p:cNvSpPr>
            <p:nvPr/>
          </p:nvSpPr>
          <p:spPr bwMode="auto">
            <a:xfrm>
              <a:off x="3818" y="2640"/>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29" name="Line 209"/>
            <p:cNvSpPr>
              <a:spLocks noChangeAspect="1" noChangeShapeType="1"/>
            </p:cNvSpPr>
            <p:nvPr/>
          </p:nvSpPr>
          <p:spPr bwMode="auto">
            <a:xfrm>
              <a:off x="3824" y="2646"/>
              <a:ext cx="6"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30" name="Line 210"/>
            <p:cNvSpPr>
              <a:spLocks noChangeAspect="1" noChangeShapeType="1"/>
            </p:cNvSpPr>
            <p:nvPr/>
          </p:nvSpPr>
          <p:spPr bwMode="auto">
            <a:xfrm>
              <a:off x="3830" y="2646"/>
              <a:ext cx="6"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31" name="Line 211"/>
            <p:cNvSpPr>
              <a:spLocks noChangeAspect="1" noChangeShapeType="1"/>
            </p:cNvSpPr>
            <p:nvPr/>
          </p:nvSpPr>
          <p:spPr bwMode="auto">
            <a:xfrm>
              <a:off x="3836" y="2646"/>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32" name="Line 212"/>
            <p:cNvSpPr>
              <a:spLocks noChangeAspect="1" noChangeShapeType="1"/>
            </p:cNvSpPr>
            <p:nvPr/>
          </p:nvSpPr>
          <p:spPr bwMode="auto">
            <a:xfrm>
              <a:off x="3842" y="2652"/>
              <a:ext cx="6"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33" name="Line 213"/>
            <p:cNvSpPr>
              <a:spLocks noChangeAspect="1" noChangeShapeType="1"/>
            </p:cNvSpPr>
            <p:nvPr/>
          </p:nvSpPr>
          <p:spPr bwMode="auto">
            <a:xfrm>
              <a:off x="3848" y="2652"/>
              <a:ext cx="6"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34" name="Line 214"/>
            <p:cNvSpPr>
              <a:spLocks noChangeAspect="1" noChangeShapeType="1"/>
            </p:cNvSpPr>
            <p:nvPr/>
          </p:nvSpPr>
          <p:spPr bwMode="auto">
            <a:xfrm>
              <a:off x="3854" y="2652"/>
              <a:ext cx="6"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35" name="Line 215"/>
            <p:cNvSpPr>
              <a:spLocks noChangeAspect="1" noChangeShapeType="1"/>
            </p:cNvSpPr>
            <p:nvPr/>
          </p:nvSpPr>
          <p:spPr bwMode="auto">
            <a:xfrm>
              <a:off x="3860" y="2652"/>
              <a:ext cx="6"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36" name="Line 216"/>
            <p:cNvSpPr>
              <a:spLocks noChangeAspect="1" noChangeShapeType="1"/>
            </p:cNvSpPr>
            <p:nvPr/>
          </p:nvSpPr>
          <p:spPr bwMode="auto">
            <a:xfrm>
              <a:off x="3866" y="2652"/>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37" name="Line 217"/>
            <p:cNvSpPr>
              <a:spLocks noChangeAspect="1" noChangeShapeType="1"/>
            </p:cNvSpPr>
            <p:nvPr/>
          </p:nvSpPr>
          <p:spPr bwMode="auto">
            <a:xfrm>
              <a:off x="3872" y="2658"/>
              <a:ext cx="6"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38" name="Line 218"/>
            <p:cNvSpPr>
              <a:spLocks noChangeAspect="1" noChangeShapeType="1"/>
            </p:cNvSpPr>
            <p:nvPr/>
          </p:nvSpPr>
          <p:spPr bwMode="auto">
            <a:xfrm>
              <a:off x="3878" y="2658"/>
              <a:ext cx="6"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39" name="Line 219"/>
            <p:cNvSpPr>
              <a:spLocks noChangeAspect="1" noChangeShapeType="1"/>
            </p:cNvSpPr>
            <p:nvPr/>
          </p:nvSpPr>
          <p:spPr bwMode="auto">
            <a:xfrm>
              <a:off x="3884" y="2658"/>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40" name="Line 220"/>
            <p:cNvSpPr>
              <a:spLocks noChangeAspect="1" noChangeShapeType="1"/>
            </p:cNvSpPr>
            <p:nvPr/>
          </p:nvSpPr>
          <p:spPr bwMode="auto">
            <a:xfrm>
              <a:off x="3890" y="2664"/>
              <a:ext cx="6"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41" name="Line 221"/>
            <p:cNvSpPr>
              <a:spLocks noChangeAspect="1" noChangeShapeType="1"/>
            </p:cNvSpPr>
            <p:nvPr/>
          </p:nvSpPr>
          <p:spPr bwMode="auto">
            <a:xfrm>
              <a:off x="3896" y="2664"/>
              <a:ext cx="6"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42" name="Line 222"/>
            <p:cNvSpPr>
              <a:spLocks noChangeAspect="1" noChangeShapeType="1"/>
            </p:cNvSpPr>
            <p:nvPr/>
          </p:nvSpPr>
          <p:spPr bwMode="auto">
            <a:xfrm>
              <a:off x="3902" y="2664"/>
              <a:ext cx="1"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43" name="Line 223"/>
            <p:cNvSpPr>
              <a:spLocks noChangeAspect="1" noChangeShapeType="1"/>
            </p:cNvSpPr>
            <p:nvPr/>
          </p:nvSpPr>
          <p:spPr bwMode="auto">
            <a:xfrm>
              <a:off x="3902" y="2670"/>
              <a:ext cx="6"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44" name="Line 224"/>
            <p:cNvSpPr>
              <a:spLocks noChangeAspect="1" noChangeShapeType="1"/>
            </p:cNvSpPr>
            <p:nvPr/>
          </p:nvSpPr>
          <p:spPr bwMode="auto">
            <a:xfrm>
              <a:off x="3908" y="2670"/>
              <a:ext cx="6"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45" name="Line 225"/>
            <p:cNvSpPr>
              <a:spLocks noChangeAspect="1" noChangeShapeType="1"/>
            </p:cNvSpPr>
            <p:nvPr/>
          </p:nvSpPr>
          <p:spPr bwMode="auto">
            <a:xfrm>
              <a:off x="3914" y="2670"/>
              <a:ext cx="6" cy="6"/>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46" name="Line 226"/>
            <p:cNvSpPr>
              <a:spLocks noChangeAspect="1" noChangeShapeType="1"/>
            </p:cNvSpPr>
            <p:nvPr/>
          </p:nvSpPr>
          <p:spPr bwMode="auto">
            <a:xfrm>
              <a:off x="3920" y="2676"/>
              <a:ext cx="6" cy="1"/>
            </a:xfrm>
            <a:prstGeom prst="line">
              <a:avLst/>
            </a:prstGeom>
            <a:noFill/>
            <a:ln w="19050">
              <a:solidFill>
                <a:srgbClr val="FF0000"/>
              </a:solidFill>
              <a:round/>
              <a:headEnd/>
              <a:tailEnd/>
            </a:ln>
          </p:spPr>
          <p:txBody>
            <a:bodyPr>
              <a:prstTxWarp prst="textNoShape">
                <a:avLst/>
              </a:prstTxWarp>
            </a:bodyPr>
            <a:lstStyle/>
            <a:p>
              <a:endParaRPr lang="en-US">
                <a:solidFill>
                  <a:prstClr val="black"/>
                </a:solidFill>
              </a:endParaRPr>
            </a:p>
          </p:txBody>
        </p:sp>
        <p:sp>
          <p:nvSpPr>
            <p:cNvPr id="30947" name="Freeform 227"/>
            <p:cNvSpPr>
              <a:spLocks noChangeAspect="1"/>
            </p:cNvSpPr>
            <p:nvPr/>
          </p:nvSpPr>
          <p:spPr bwMode="auto">
            <a:xfrm>
              <a:off x="2450" y="143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48" name="Freeform 228"/>
            <p:cNvSpPr>
              <a:spLocks noChangeAspect="1"/>
            </p:cNvSpPr>
            <p:nvPr/>
          </p:nvSpPr>
          <p:spPr bwMode="auto">
            <a:xfrm>
              <a:off x="2480" y="1452"/>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49" name="Freeform 229"/>
            <p:cNvSpPr>
              <a:spLocks noChangeAspect="1"/>
            </p:cNvSpPr>
            <p:nvPr/>
          </p:nvSpPr>
          <p:spPr bwMode="auto">
            <a:xfrm>
              <a:off x="2510" y="1482"/>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50" name="Freeform 230"/>
            <p:cNvSpPr>
              <a:spLocks noChangeAspect="1"/>
            </p:cNvSpPr>
            <p:nvPr/>
          </p:nvSpPr>
          <p:spPr bwMode="auto">
            <a:xfrm>
              <a:off x="2534" y="151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51" name="Freeform 231"/>
            <p:cNvSpPr>
              <a:spLocks noChangeAspect="1"/>
            </p:cNvSpPr>
            <p:nvPr/>
          </p:nvSpPr>
          <p:spPr bwMode="auto">
            <a:xfrm>
              <a:off x="2564" y="154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52" name="Freeform 232"/>
            <p:cNvSpPr>
              <a:spLocks noChangeAspect="1"/>
            </p:cNvSpPr>
            <p:nvPr/>
          </p:nvSpPr>
          <p:spPr bwMode="auto">
            <a:xfrm>
              <a:off x="2582" y="1572"/>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53" name="Freeform 233"/>
            <p:cNvSpPr>
              <a:spLocks noChangeAspect="1"/>
            </p:cNvSpPr>
            <p:nvPr/>
          </p:nvSpPr>
          <p:spPr bwMode="auto">
            <a:xfrm>
              <a:off x="2606" y="158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54" name="Freeform 234"/>
            <p:cNvSpPr>
              <a:spLocks noChangeAspect="1"/>
            </p:cNvSpPr>
            <p:nvPr/>
          </p:nvSpPr>
          <p:spPr bwMode="auto">
            <a:xfrm>
              <a:off x="2624" y="158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55" name="Freeform 235"/>
            <p:cNvSpPr>
              <a:spLocks noChangeAspect="1"/>
            </p:cNvSpPr>
            <p:nvPr/>
          </p:nvSpPr>
          <p:spPr bwMode="auto">
            <a:xfrm>
              <a:off x="2648" y="157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56" name="Freeform 236"/>
            <p:cNvSpPr>
              <a:spLocks noChangeAspect="1"/>
            </p:cNvSpPr>
            <p:nvPr/>
          </p:nvSpPr>
          <p:spPr bwMode="auto">
            <a:xfrm>
              <a:off x="2666" y="157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57" name="Freeform 237"/>
            <p:cNvSpPr>
              <a:spLocks noChangeAspect="1"/>
            </p:cNvSpPr>
            <p:nvPr/>
          </p:nvSpPr>
          <p:spPr bwMode="auto">
            <a:xfrm>
              <a:off x="2678" y="157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58" name="Freeform 238"/>
            <p:cNvSpPr>
              <a:spLocks noChangeAspect="1"/>
            </p:cNvSpPr>
            <p:nvPr/>
          </p:nvSpPr>
          <p:spPr bwMode="auto">
            <a:xfrm>
              <a:off x="2696" y="157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59" name="Freeform 239"/>
            <p:cNvSpPr>
              <a:spLocks noChangeAspect="1"/>
            </p:cNvSpPr>
            <p:nvPr/>
          </p:nvSpPr>
          <p:spPr bwMode="auto">
            <a:xfrm>
              <a:off x="2708" y="158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60" name="Freeform 240"/>
            <p:cNvSpPr>
              <a:spLocks noChangeAspect="1"/>
            </p:cNvSpPr>
            <p:nvPr/>
          </p:nvSpPr>
          <p:spPr bwMode="auto">
            <a:xfrm>
              <a:off x="2726" y="1596"/>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61" name="Freeform 241"/>
            <p:cNvSpPr>
              <a:spLocks noChangeAspect="1"/>
            </p:cNvSpPr>
            <p:nvPr/>
          </p:nvSpPr>
          <p:spPr bwMode="auto">
            <a:xfrm>
              <a:off x="2738" y="160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62" name="Freeform 242"/>
            <p:cNvSpPr>
              <a:spLocks noChangeAspect="1"/>
            </p:cNvSpPr>
            <p:nvPr/>
          </p:nvSpPr>
          <p:spPr bwMode="auto">
            <a:xfrm>
              <a:off x="2750" y="16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63" name="Freeform 243"/>
            <p:cNvSpPr>
              <a:spLocks noChangeAspect="1"/>
            </p:cNvSpPr>
            <p:nvPr/>
          </p:nvSpPr>
          <p:spPr bwMode="auto">
            <a:xfrm>
              <a:off x="2762" y="1626"/>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64" name="Freeform 244"/>
            <p:cNvSpPr>
              <a:spLocks noChangeAspect="1"/>
            </p:cNvSpPr>
            <p:nvPr/>
          </p:nvSpPr>
          <p:spPr bwMode="auto">
            <a:xfrm>
              <a:off x="2774" y="164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65" name="Freeform 245"/>
            <p:cNvSpPr>
              <a:spLocks noChangeAspect="1"/>
            </p:cNvSpPr>
            <p:nvPr/>
          </p:nvSpPr>
          <p:spPr bwMode="auto">
            <a:xfrm>
              <a:off x="2786" y="165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66" name="Freeform 246"/>
            <p:cNvSpPr>
              <a:spLocks noChangeAspect="1"/>
            </p:cNvSpPr>
            <p:nvPr/>
          </p:nvSpPr>
          <p:spPr bwMode="auto">
            <a:xfrm>
              <a:off x="2798" y="1662"/>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67" name="Freeform 247"/>
            <p:cNvSpPr>
              <a:spLocks noChangeAspect="1"/>
            </p:cNvSpPr>
            <p:nvPr/>
          </p:nvSpPr>
          <p:spPr bwMode="auto">
            <a:xfrm>
              <a:off x="2810" y="166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68" name="Freeform 248"/>
            <p:cNvSpPr>
              <a:spLocks noChangeAspect="1"/>
            </p:cNvSpPr>
            <p:nvPr/>
          </p:nvSpPr>
          <p:spPr bwMode="auto">
            <a:xfrm>
              <a:off x="2822" y="167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69" name="Freeform 249"/>
            <p:cNvSpPr>
              <a:spLocks noChangeAspect="1"/>
            </p:cNvSpPr>
            <p:nvPr/>
          </p:nvSpPr>
          <p:spPr bwMode="auto">
            <a:xfrm>
              <a:off x="2828" y="167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70" name="Freeform 250"/>
            <p:cNvSpPr>
              <a:spLocks noChangeAspect="1"/>
            </p:cNvSpPr>
            <p:nvPr/>
          </p:nvSpPr>
          <p:spPr bwMode="auto">
            <a:xfrm>
              <a:off x="2840" y="168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71" name="Freeform 251"/>
            <p:cNvSpPr>
              <a:spLocks noChangeAspect="1"/>
            </p:cNvSpPr>
            <p:nvPr/>
          </p:nvSpPr>
          <p:spPr bwMode="auto">
            <a:xfrm>
              <a:off x="2852" y="1686"/>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72" name="Freeform 252"/>
            <p:cNvSpPr>
              <a:spLocks noChangeAspect="1"/>
            </p:cNvSpPr>
            <p:nvPr/>
          </p:nvSpPr>
          <p:spPr bwMode="auto">
            <a:xfrm>
              <a:off x="2858" y="1686"/>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73" name="Freeform 253"/>
            <p:cNvSpPr>
              <a:spLocks noChangeAspect="1"/>
            </p:cNvSpPr>
            <p:nvPr/>
          </p:nvSpPr>
          <p:spPr bwMode="auto">
            <a:xfrm>
              <a:off x="2870" y="1692"/>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74" name="Freeform 254"/>
            <p:cNvSpPr>
              <a:spLocks noChangeAspect="1"/>
            </p:cNvSpPr>
            <p:nvPr/>
          </p:nvSpPr>
          <p:spPr bwMode="auto">
            <a:xfrm>
              <a:off x="2876" y="169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75" name="Freeform 255"/>
            <p:cNvSpPr>
              <a:spLocks noChangeAspect="1"/>
            </p:cNvSpPr>
            <p:nvPr/>
          </p:nvSpPr>
          <p:spPr bwMode="auto">
            <a:xfrm>
              <a:off x="2888" y="169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76" name="Freeform 256"/>
            <p:cNvSpPr>
              <a:spLocks noChangeAspect="1"/>
            </p:cNvSpPr>
            <p:nvPr/>
          </p:nvSpPr>
          <p:spPr bwMode="auto">
            <a:xfrm>
              <a:off x="2894" y="170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77" name="Freeform 257"/>
            <p:cNvSpPr>
              <a:spLocks noChangeAspect="1"/>
            </p:cNvSpPr>
            <p:nvPr/>
          </p:nvSpPr>
          <p:spPr bwMode="auto">
            <a:xfrm>
              <a:off x="2900" y="171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78" name="Freeform 258"/>
            <p:cNvSpPr>
              <a:spLocks noChangeAspect="1"/>
            </p:cNvSpPr>
            <p:nvPr/>
          </p:nvSpPr>
          <p:spPr bwMode="auto">
            <a:xfrm>
              <a:off x="2912" y="1716"/>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79" name="Freeform 259"/>
            <p:cNvSpPr>
              <a:spLocks noChangeAspect="1"/>
            </p:cNvSpPr>
            <p:nvPr/>
          </p:nvSpPr>
          <p:spPr bwMode="auto">
            <a:xfrm>
              <a:off x="2918" y="1722"/>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80" name="Freeform 260"/>
            <p:cNvSpPr>
              <a:spLocks noChangeAspect="1"/>
            </p:cNvSpPr>
            <p:nvPr/>
          </p:nvSpPr>
          <p:spPr bwMode="auto">
            <a:xfrm>
              <a:off x="2924" y="172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81" name="Freeform 261"/>
            <p:cNvSpPr>
              <a:spLocks noChangeAspect="1"/>
            </p:cNvSpPr>
            <p:nvPr/>
          </p:nvSpPr>
          <p:spPr bwMode="auto">
            <a:xfrm>
              <a:off x="2930" y="172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82" name="Freeform 262"/>
            <p:cNvSpPr>
              <a:spLocks noChangeAspect="1"/>
            </p:cNvSpPr>
            <p:nvPr/>
          </p:nvSpPr>
          <p:spPr bwMode="auto">
            <a:xfrm>
              <a:off x="2942" y="173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83" name="Freeform 263"/>
            <p:cNvSpPr>
              <a:spLocks noChangeAspect="1"/>
            </p:cNvSpPr>
            <p:nvPr/>
          </p:nvSpPr>
          <p:spPr bwMode="auto">
            <a:xfrm>
              <a:off x="2948" y="174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84" name="Freeform 264"/>
            <p:cNvSpPr>
              <a:spLocks noChangeAspect="1"/>
            </p:cNvSpPr>
            <p:nvPr/>
          </p:nvSpPr>
          <p:spPr bwMode="auto">
            <a:xfrm>
              <a:off x="2954" y="1746"/>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85" name="Freeform 265"/>
            <p:cNvSpPr>
              <a:spLocks noChangeAspect="1"/>
            </p:cNvSpPr>
            <p:nvPr/>
          </p:nvSpPr>
          <p:spPr bwMode="auto">
            <a:xfrm>
              <a:off x="2960" y="1752"/>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86" name="Freeform 266"/>
            <p:cNvSpPr>
              <a:spLocks noChangeAspect="1"/>
            </p:cNvSpPr>
            <p:nvPr/>
          </p:nvSpPr>
          <p:spPr bwMode="auto">
            <a:xfrm>
              <a:off x="2966" y="1752"/>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87" name="Freeform 267"/>
            <p:cNvSpPr>
              <a:spLocks noChangeAspect="1"/>
            </p:cNvSpPr>
            <p:nvPr/>
          </p:nvSpPr>
          <p:spPr bwMode="auto">
            <a:xfrm>
              <a:off x="2972" y="175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88" name="Freeform 268"/>
            <p:cNvSpPr>
              <a:spLocks noChangeAspect="1"/>
            </p:cNvSpPr>
            <p:nvPr/>
          </p:nvSpPr>
          <p:spPr bwMode="auto">
            <a:xfrm>
              <a:off x="2978" y="175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89" name="Freeform 269"/>
            <p:cNvSpPr>
              <a:spLocks noChangeAspect="1"/>
            </p:cNvSpPr>
            <p:nvPr/>
          </p:nvSpPr>
          <p:spPr bwMode="auto">
            <a:xfrm>
              <a:off x="2984" y="176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90" name="Freeform 270"/>
            <p:cNvSpPr>
              <a:spLocks noChangeAspect="1"/>
            </p:cNvSpPr>
            <p:nvPr/>
          </p:nvSpPr>
          <p:spPr bwMode="auto">
            <a:xfrm>
              <a:off x="2990" y="177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91" name="Freeform 271"/>
            <p:cNvSpPr>
              <a:spLocks noChangeAspect="1"/>
            </p:cNvSpPr>
            <p:nvPr/>
          </p:nvSpPr>
          <p:spPr bwMode="auto">
            <a:xfrm>
              <a:off x="2996" y="177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92" name="Freeform 272"/>
            <p:cNvSpPr>
              <a:spLocks noChangeAspect="1"/>
            </p:cNvSpPr>
            <p:nvPr/>
          </p:nvSpPr>
          <p:spPr bwMode="auto">
            <a:xfrm>
              <a:off x="3002" y="1776"/>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93" name="Freeform 273"/>
            <p:cNvSpPr>
              <a:spLocks noChangeAspect="1"/>
            </p:cNvSpPr>
            <p:nvPr/>
          </p:nvSpPr>
          <p:spPr bwMode="auto">
            <a:xfrm>
              <a:off x="3020" y="178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94" name="Freeform 274"/>
            <p:cNvSpPr>
              <a:spLocks noChangeAspect="1"/>
            </p:cNvSpPr>
            <p:nvPr/>
          </p:nvSpPr>
          <p:spPr bwMode="auto">
            <a:xfrm>
              <a:off x="3032" y="180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95" name="Freeform 275"/>
            <p:cNvSpPr>
              <a:spLocks noChangeAspect="1"/>
            </p:cNvSpPr>
            <p:nvPr/>
          </p:nvSpPr>
          <p:spPr bwMode="auto">
            <a:xfrm>
              <a:off x="3050" y="1806"/>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96" name="Freeform 276"/>
            <p:cNvSpPr>
              <a:spLocks noChangeAspect="1"/>
            </p:cNvSpPr>
            <p:nvPr/>
          </p:nvSpPr>
          <p:spPr bwMode="auto">
            <a:xfrm>
              <a:off x="3062" y="181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97" name="Freeform 277"/>
            <p:cNvSpPr>
              <a:spLocks noChangeAspect="1"/>
            </p:cNvSpPr>
            <p:nvPr/>
          </p:nvSpPr>
          <p:spPr bwMode="auto">
            <a:xfrm>
              <a:off x="3080" y="182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98" name="Freeform 278"/>
            <p:cNvSpPr>
              <a:spLocks noChangeAspect="1"/>
            </p:cNvSpPr>
            <p:nvPr/>
          </p:nvSpPr>
          <p:spPr bwMode="auto">
            <a:xfrm>
              <a:off x="3092" y="183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0999" name="Freeform 279"/>
            <p:cNvSpPr>
              <a:spLocks noChangeAspect="1"/>
            </p:cNvSpPr>
            <p:nvPr/>
          </p:nvSpPr>
          <p:spPr bwMode="auto">
            <a:xfrm>
              <a:off x="3104" y="1842"/>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00" name="Freeform 280"/>
            <p:cNvSpPr>
              <a:spLocks noChangeAspect="1"/>
            </p:cNvSpPr>
            <p:nvPr/>
          </p:nvSpPr>
          <p:spPr bwMode="auto">
            <a:xfrm>
              <a:off x="3116" y="184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01" name="Freeform 281"/>
            <p:cNvSpPr>
              <a:spLocks noChangeAspect="1"/>
            </p:cNvSpPr>
            <p:nvPr/>
          </p:nvSpPr>
          <p:spPr bwMode="auto">
            <a:xfrm>
              <a:off x="3128" y="186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02" name="Freeform 282"/>
            <p:cNvSpPr>
              <a:spLocks noChangeAspect="1"/>
            </p:cNvSpPr>
            <p:nvPr/>
          </p:nvSpPr>
          <p:spPr bwMode="auto">
            <a:xfrm>
              <a:off x="3140" y="1866"/>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03" name="Freeform 283"/>
            <p:cNvSpPr>
              <a:spLocks noChangeAspect="1"/>
            </p:cNvSpPr>
            <p:nvPr/>
          </p:nvSpPr>
          <p:spPr bwMode="auto">
            <a:xfrm>
              <a:off x="3152" y="1872"/>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04" name="Freeform 284"/>
            <p:cNvSpPr>
              <a:spLocks noChangeAspect="1"/>
            </p:cNvSpPr>
            <p:nvPr/>
          </p:nvSpPr>
          <p:spPr bwMode="auto">
            <a:xfrm>
              <a:off x="3158" y="187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05" name="Freeform 285"/>
            <p:cNvSpPr>
              <a:spLocks noChangeAspect="1"/>
            </p:cNvSpPr>
            <p:nvPr/>
          </p:nvSpPr>
          <p:spPr bwMode="auto">
            <a:xfrm>
              <a:off x="3170" y="189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06" name="Freeform 286"/>
            <p:cNvSpPr>
              <a:spLocks noChangeAspect="1"/>
            </p:cNvSpPr>
            <p:nvPr/>
          </p:nvSpPr>
          <p:spPr bwMode="auto">
            <a:xfrm>
              <a:off x="3182" y="1896"/>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07" name="Freeform 287"/>
            <p:cNvSpPr>
              <a:spLocks noChangeAspect="1"/>
            </p:cNvSpPr>
            <p:nvPr/>
          </p:nvSpPr>
          <p:spPr bwMode="auto">
            <a:xfrm>
              <a:off x="3188" y="1902"/>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08" name="Freeform 288"/>
            <p:cNvSpPr>
              <a:spLocks noChangeAspect="1"/>
            </p:cNvSpPr>
            <p:nvPr/>
          </p:nvSpPr>
          <p:spPr bwMode="auto">
            <a:xfrm>
              <a:off x="3200" y="190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09" name="Freeform 289"/>
            <p:cNvSpPr>
              <a:spLocks noChangeAspect="1"/>
            </p:cNvSpPr>
            <p:nvPr/>
          </p:nvSpPr>
          <p:spPr bwMode="auto">
            <a:xfrm>
              <a:off x="3206" y="19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10" name="Freeform 290"/>
            <p:cNvSpPr>
              <a:spLocks noChangeAspect="1"/>
            </p:cNvSpPr>
            <p:nvPr/>
          </p:nvSpPr>
          <p:spPr bwMode="auto">
            <a:xfrm>
              <a:off x="3218" y="19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11" name="Freeform 291"/>
            <p:cNvSpPr>
              <a:spLocks noChangeAspect="1"/>
            </p:cNvSpPr>
            <p:nvPr/>
          </p:nvSpPr>
          <p:spPr bwMode="auto">
            <a:xfrm>
              <a:off x="3224" y="1926"/>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12" name="Freeform 292"/>
            <p:cNvSpPr>
              <a:spLocks noChangeAspect="1"/>
            </p:cNvSpPr>
            <p:nvPr/>
          </p:nvSpPr>
          <p:spPr bwMode="auto">
            <a:xfrm>
              <a:off x="3236" y="1932"/>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13" name="Freeform 293"/>
            <p:cNvSpPr>
              <a:spLocks noChangeAspect="1"/>
            </p:cNvSpPr>
            <p:nvPr/>
          </p:nvSpPr>
          <p:spPr bwMode="auto">
            <a:xfrm>
              <a:off x="3242" y="193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14" name="Freeform 294"/>
            <p:cNvSpPr>
              <a:spLocks noChangeAspect="1"/>
            </p:cNvSpPr>
            <p:nvPr/>
          </p:nvSpPr>
          <p:spPr bwMode="auto">
            <a:xfrm>
              <a:off x="3248" y="195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15" name="Freeform 295"/>
            <p:cNvSpPr>
              <a:spLocks noChangeAspect="1"/>
            </p:cNvSpPr>
            <p:nvPr/>
          </p:nvSpPr>
          <p:spPr bwMode="auto">
            <a:xfrm>
              <a:off x="3260" y="195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16" name="Freeform 296"/>
            <p:cNvSpPr>
              <a:spLocks noChangeAspect="1"/>
            </p:cNvSpPr>
            <p:nvPr/>
          </p:nvSpPr>
          <p:spPr bwMode="auto">
            <a:xfrm>
              <a:off x="3266" y="1956"/>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17" name="Freeform 297"/>
            <p:cNvSpPr>
              <a:spLocks noChangeAspect="1"/>
            </p:cNvSpPr>
            <p:nvPr/>
          </p:nvSpPr>
          <p:spPr bwMode="auto">
            <a:xfrm>
              <a:off x="3272" y="1962"/>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18" name="Freeform 298"/>
            <p:cNvSpPr>
              <a:spLocks noChangeAspect="1"/>
            </p:cNvSpPr>
            <p:nvPr/>
          </p:nvSpPr>
          <p:spPr bwMode="auto">
            <a:xfrm>
              <a:off x="3278" y="196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19" name="Freeform 299"/>
            <p:cNvSpPr>
              <a:spLocks noChangeAspect="1"/>
            </p:cNvSpPr>
            <p:nvPr/>
          </p:nvSpPr>
          <p:spPr bwMode="auto">
            <a:xfrm>
              <a:off x="3284" y="198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20" name="Freeform 300"/>
            <p:cNvSpPr>
              <a:spLocks noChangeAspect="1"/>
            </p:cNvSpPr>
            <p:nvPr/>
          </p:nvSpPr>
          <p:spPr bwMode="auto">
            <a:xfrm>
              <a:off x="3290" y="1986"/>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21" name="Freeform 301"/>
            <p:cNvSpPr>
              <a:spLocks noChangeAspect="1"/>
            </p:cNvSpPr>
            <p:nvPr/>
          </p:nvSpPr>
          <p:spPr bwMode="auto">
            <a:xfrm>
              <a:off x="3302" y="1992"/>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22" name="Freeform 302"/>
            <p:cNvSpPr>
              <a:spLocks noChangeAspect="1"/>
            </p:cNvSpPr>
            <p:nvPr/>
          </p:nvSpPr>
          <p:spPr bwMode="auto">
            <a:xfrm>
              <a:off x="3308" y="1992"/>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23" name="Freeform 303"/>
            <p:cNvSpPr>
              <a:spLocks noChangeAspect="1"/>
            </p:cNvSpPr>
            <p:nvPr/>
          </p:nvSpPr>
          <p:spPr bwMode="auto">
            <a:xfrm>
              <a:off x="3314" y="199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24" name="Freeform 304"/>
            <p:cNvSpPr>
              <a:spLocks noChangeAspect="1"/>
            </p:cNvSpPr>
            <p:nvPr/>
          </p:nvSpPr>
          <p:spPr bwMode="auto">
            <a:xfrm>
              <a:off x="3320" y="201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25" name="Freeform 305"/>
            <p:cNvSpPr>
              <a:spLocks noChangeAspect="1"/>
            </p:cNvSpPr>
            <p:nvPr/>
          </p:nvSpPr>
          <p:spPr bwMode="auto">
            <a:xfrm>
              <a:off x="3326" y="201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26" name="Freeform 306"/>
            <p:cNvSpPr>
              <a:spLocks noChangeAspect="1"/>
            </p:cNvSpPr>
            <p:nvPr/>
          </p:nvSpPr>
          <p:spPr bwMode="auto">
            <a:xfrm>
              <a:off x="3332" y="2016"/>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27" name="Freeform 307"/>
            <p:cNvSpPr>
              <a:spLocks noChangeAspect="1"/>
            </p:cNvSpPr>
            <p:nvPr/>
          </p:nvSpPr>
          <p:spPr bwMode="auto">
            <a:xfrm>
              <a:off x="3338" y="2022"/>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28" name="Freeform 308"/>
            <p:cNvSpPr>
              <a:spLocks noChangeAspect="1"/>
            </p:cNvSpPr>
            <p:nvPr/>
          </p:nvSpPr>
          <p:spPr bwMode="auto">
            <a:xfrm>
              <a:off x="3344" y="202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29" name="Freeform 309"/>
            <p:cNvSpPr>
              <a:spLocks noChangeAspect="1"/>
            </p:cNvSpPr>
            <p:nvPr/>
          </p:nvSpPr>
          <p:spPr bwMode="auto">
            <a:xfrm>
              <a:off x="3350" y="203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30" name="Freeform 310"/>
            <p:cNvSpPr>
              <a:spLocks noChangeAspect="1"/>
            </p:cNvSpPr>
            <p:nvPr/>
          </p:nvSpPr>
          <p:spPr bwMode="auto">
            <a:xfrm>
              <a:off x="3356" y="204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31" name="Freeform 311"/>
            <p:cNvSpPr>
              <a:spLocks noChangeAspect="1"/>
            </p:cNvSpPr>
            <p:nvPr/>
          </p:nvSpPr>
          <p:spPr bwMode="auto">
            <a:xfrm>
              <a:off x="3362" y="2046"/>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32" name="Freeform 312"/>
            <p:cNvSpPr>
              <a:spLocks noChangeAspect="1"/>
            </p:cNvSpPr>
            <p:nvPr/>
          </p:nvSpPr>
          <p:spPr bwMode="auto">
            <a:xfrm>
              <a:off x="3362" y="2052"/>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33" name="Freeform 313"/>
            <p:cNvSpPr>
              <a:spLocks noChangeAspect="1"/>
            </p:cNvSpPr>
            <p:nvPr/>
          </p:nvSpPr>
          <p:spPr bwMode="auto">
            <a:xfrm>
              <a:off x="3368" y="205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34" name="Freeform 314"/>
            <p:cNvSpPr>
              <a:spLocks noChangeAspect="1"/>
            </p:cNvSpPr>
            <p:nvPr/>
          </p:nvSpPr>
          <p:spPr bwMode="auto">
            <a:xfrm>
              <a:off x="3374" y="206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35" name="Freeform 315"/>
            <p:cNvSpPr>
              <a:spLocks noChangeAspect="1"/>
            </p:cNvSpPr>
            <p:nvPr/>
          </p:nvSpPr>
          <p:spPr bwMode="auto">
            <a:xfrm>
              <a:off x="3380" y="207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36" name="Freeform 316"/>
            <p:cNvSpPr>
              <a:spLocks noChangeAspect="1"/>
            </p:cNvSpPr>
            <p:nvPr/>
          </p:nvSpPr>
          <p:spPr bwMode="auto">
            <a:xfrm>
              <a:off x="3374" y="206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37" name="Freeform 317"/>
            <p:cNvSpPr>
              <a:spLocks noChangeAspect="1"/>
            </p:cNvSpPr>
            <p:nvPr/>
          </p:nvSpPr>
          <p:spPr bwMode="auto">
            <a:xfrm>
              <a:off x="3404" y="209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38" name="Freeform 318"/>
            <p:cNvSpPr>
              <a:spLocks noChangeAspect="1"/>
            </p:cNvSpPr>
            <p:nvPr/>
          </p:nvSpPr>
          <p:spPr bwMode="auto">
            <a:xfrm>
              <a:off x="3428" y="213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39" name="Freeform 319"/>
            <p:cNvSpPr>
              <a:spLocks noChangeAspect="1"/>
            </p:cNvSpPr>
            <p:nvPr/>
          </p:nvSpPr>
          <p:spPr bwMode="auto">
            <a:xfrm>
              <a:off x="3446" y="2166"/>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40" name="Freeform 320"/>
            <p:cNvSpPr>
              <a:spLocks noChangeAspect="1"/>
            </p:cNvSpPr>
            <p:nvPr/>
          </p:nvSpPr>
          <p:spPr bwMode="auto">
            <a:xfrm>
              <a:off x="3464" y="2196"/>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41" name="Freeform 321"/>
            <p:cNvSpPr>
              <a:spLocks noChangeAspect="1"/>
            </p:cNvSpPr>
            <p:nvPr/>
          </p:nvSpPr>
          <p:spPr bwMode="auto">
            <a:xfrm>
              <a:off x="3482" y="223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42" name="Freeform 322"/>
            <p:cNvSpPr>
              <a:spLocks noChangeAspect="1"/>
            </p:cNvSpPr>
            <p:nvPr/>
          </p:nvSpPr>
          <p:spPr bwMode="auto">
            <a:xfrm>
              <a:off x="3500" y="227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43" name="Freeform 323"/>
            <p:cNvSpPr>
              <a:spLocks noChangeAspect="1"/>
            </p:cNvSpPr>
            <p:nvPr/>
          </p:nvSpPr>
          <p:spPr bwMode="auto">
            <a:xfrm>
              <a:off x="3518" y="231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44" name="Freeform 324"/>
            <p:cNvSpPr>
              <a:spLocks noChangeAspect="1"/>
            </p:cNvSpPr>
            <p:nvPr/>
          </p:nvSpPr>
          <p:spPr bwMode="auto">
            <a:xfrm>
              <a:off x="3536" y="2346"/>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45" name="Freeform 325"/>
            <p:cNvSpPr>
              <a:spLocks noChangeAspect="1"/>
            </p:cNvSpPr>
            <p:nvPr/>
          </p:nvSpPr>
          <p:spPr bwMode="auto">
            <a:xfrm>
              <a:off x="3548" y="238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46" name="Freeform 326"/>
            <p:cNvSpPr>
              <a:spLocks noChangeAspect="1"/>
            </p:cNvSpPr>
            <p:nvPr/>
          </p:nvSpPr>
          <p:spPr bwMode="auto">
            <a:xfrm>
              <a:off x="3566" y="241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47" name="Freeform 327"/>
            <p:cNvSpPr>
              <a:spLocks noChangeAspect="1"/>
            </p:cNvSpPr>
            <p:nvPr/>
          </p:nvSpPr>
          <p:spPr bwMode="auto">
            <a:xfrm>
              <a:off x="3578" y="244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48" name="Freeform 328"/>
            <p:cNvSpPr>
              <a:spLocks noChangeAspect="1"/>
            </p:cNvSpPr>
            <p:nvPr/>
          </p:nvSpPr>
          <p:spPr bwMode="auto">
            <a:xfrm>
              <a:off x="3590" y="244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49" name="Freeform 329"/>
            <p:cNvSpPr>
              <a:spLocks noChangeAspect="1"/>
            </p:cNvSpPr>
            <p:nvPr/>
          </p:nvSpPr>
          <p:spPr bwMode="auto">
            <a:xfrm>
              <a:off x="3602" y="244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50" name="Freeform 330"/>
            <p:cNvSpPr>
              <a:spLocks noChangeAspect="1"/>
            </p:cNvSpPr>
            <p:nvPr/>
          </p:nvSpPr>
          <p:spPr bwMode="auto">
            <a:xfrm>
              <a:off x="3614" y="244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51" name="Freeform 331"/>
            <p:cNvSpPr>
              <a:spLocks noChangeAspect="1"/>
            </p:cNvSpPr>
            <p:nvPr/>
          </p:nvSpPr>
          <p:spPr bwMode="auto">
            <a:xfrm>
              <a:off x="3626" y="2442"/>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52" name="Freeform 332"/>
            <p:cNvSpPr>
              <a:spLocks noChangeAspect="1"/>
            </p:cNvSpPr>
            <p:nvPr/>
          </p:nvSpPr>
          <p:spPr bwMode="auto">
            <a:xfrm>
              <a:off x="3638" y="2436"/>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53" name="Freeform 333"/>
            <p:cNvSpPr>
              <a:spLocks noChangeAspect="1"/>
            </p:cNvSpPr>
            <p:nvPr/>
          </p:nvSpPr>
          <p:spPr bwMode="auto">
            <a:xfrm>
              <a:off x="3650" y="245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54" name="Freeform 334"/>
            <p:cNvSpPr>
              <a:spLocks noChangeAspect="1"/>
            </p:cNvSpPr>
            <p:nvPr/>
          </p:nvSpPr>
          <p:spPr bwMode="auto">
            <a:xfrm>
              <a:off x="3662" y="246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55" name="Freeform 335"/>
            <p:cNvSpPr>
              <a:spLocks noChangeAspect="1"/>
            </p:cNvSpPr>
            <p:nvPr/>
          </p:nvSpPr>
          <p:spPr bwMode="auto">
            <a:xfrm>
              <a:off x="3668" y="245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56" name="Freeform 336"/>
            <p:cNvSpPr>
              <a:spLocks noChangeAspect="1"/>
            </p:cNvSpPr>
            <p:nvPr/>
          </p:nvSpPr>
          <p:spPr bwMode="auto">
            <a:xfrm>
              <a:off x="3680" y="246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57" name="Freeform 337"/>
            <p:cNvSpPr>
              <a:spLocks noChangeAspect="1"/>
            </p:cNvSpPr>
            <p:nvPr/>
          </p:nvSpPr>
          <p:spPr bwMode="auto">
            <a:xfrm>
              <a:off x="3692" y="2472"/>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58" name="Freeform 338"/>
            <p:cNvSpPr>
              <a:spLocks noChangeAspect="1"/>
            </p:cNvSpPr>
            <p:nvPr/>
          </p:nvSpPr>
          <p:spPr bwMode="auto">
            <a:xfrm>
              <a:off x="3698" y="249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59" name="Freeform 339"/>
            <p:cNvSpPr>
              <a:spLocks noChangeAspect="1"/>
            </p:cNvSpPr>
            <p:nvPr/>
          </p:nvSpPr>
          <p:spPr bwMode="auto">
            <a:xfrm>
              <a:off x="3710" y="249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60" name="Freeform 340"/>
            <p:cNvSpPr>
              <a:spLocks noChangeAspect="1"/>
            </p:cNvSpPr>
            <p:nvPr/>
          </p:nvSpPr>
          <p:spPr bwMode="auto">
            <a:xfrm>
              <a:off x="3716" y="2502"/>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61" name="Freeform 341"/>
            <p:cNvSpPr>
              <a:spLocks noChangeAspect="1"/>
            </p:cNvSpPr>
            <p:nvPr/>
          </p:nvSpPr>
          <p:spPr bwMode="auto">
            <a:xfrm>
              <a:off x="3722" y="2496"/>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62" name="Freeform 342"/>
            <p:cNvSpPr>
              <a:spLocks noChangeAspect="1"/>
            </p:cNvSpPr>
            <p:nvPr/>
          </p:nvSpPr>
          <p:spPr bwMode="auto">
            <a:xfrm>
              <a:off x="3734" y="252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63" name="Freeform 343"/>
            <p:cNvSpPr>
              <a:spLocks noChangeAspect="1"/>
            </p:cNvSpPr>
            <p:nvPr/>
          </p:nvSpPr>
          <p:spPr bwMode="auto">
            <a:xfrm>
              <a:off x="3740" y="251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64" name="Freeform 344"/>
            <p:cNvSpPr>
              <a:spLocks noChangeAspect="1"/>
            </p:cNvSpPr>
            <p:nvPr/>
          </p:nvSpPr>
          <p:spPr bwMode="auto">
            <a:xfrm>
              <a:off x="3752" y="254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65" name="Freeform 345"/>
            <p:cNvSpPr>
              <a:spLocks noChangeAspect="1"/>
            </p:cNvSpPr>
            <p:nvPr/>
          </p:nvSpPr>
          <p:spPr bwMode="auto">
            <a:xfrm>
              <a:off x="3758" y="258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66" name="Freeform 346"/>
            <p:cNvSpPr>
              <a:spLocks noChangeAspect="1"/>
            </p:cNvSpPr>
            <p:nvPr/>
          </p:nvSpPr>
          <p:spPr bwMode="auto">
            <a:xfrm>
              <a:off x="3764" y="257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67" name="Freeform 347"/>
            <p:cNvSpPr>
              <a:spLocks noChangeAspect="1"/>
            </p:cNvSpPr>
            <p:nvPr/>
          </p:nvSpPr>
          <p:spPr bwMode="auto">
            <a:xfrm>
              <a:off x="3770" y="257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68" name="Freeform 348"/>
            <p:cNvSpPr>
              <a:spLocks noChangeAspect="1"/>
            </p:cNvSpPr>
            <p:nvPr/>
          </p:nvSpPr>
          <p:spPr bwMode="auto">
            <a:xfrm>
              <a:off x="3782" y="2586"/>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69" name="Freeform 349"/>
            <p:cNvSpPr>
              <a:spLocks noChangeAspect="1"/>
            </p:cNvSpPr>
            <p:nvPr/>
          </p:nvSpPr>
          <p:spPr bwMode="auto">
            <a:xfrm>
              <a:off x="3788" y="2586"/>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70" name="Freeform 350"/>
            <p:cNvSpPr>
              <a:spLocks noChangeAspect="1"/>
            </p:cNvSpPr>
            <p:nvPr/>
          </p:nvSpPr>
          <p:spPr bwMode="auto">
            <a:xfrm>
              <a:off x="3794" y="255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71" name="Freeform 351"/>
            <p:cNvSpPr>
              <a:spLocks noChangeAspect="1"/>
            </p:cNvSpPr>
            <p:nvPr/>
          </p:nvSpPr>
          <p:spPr bwMode="auto">
            <a:xfrm>
              <a:off x="3800" y="254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72" name="Freeform 352"/>
            <p:cNvSpPr>
              <a:spLocks noChangeAspect="1"/>
            </p:cNvSpPr>
            <p:nvPr/>
          </p:nvSpPr>
          <p:spPr bwMode="auto">
            <a:xfrm>
              <a:off x="3806" y="262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73" name="Freeform 353"/>
            <p:cNvSpPr>
              <a:spLocks noChangeAspect="1"/>
            </p:cNvSpPr>
            <p:nvPr/>
          </p:nvSpPr>
          <p:spPr bwMode="auto">
            <a:xfrm>
              <a:off x="3812" y="263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74" name="Freeform 354"/>
            <p:cNvSpPr>
              <a:spLocks noChangeAspect="1"/>
            </p:cNvSpPr>
            <p:nvPr/>
          </p:nvSpPr>
          <p:spPr bwMode="auto">
            <a:xfrm>
              <a:off x="3818" y="257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75" name="Freeform 355"/>
            <p:cNvSpPr>
              <a:spLocks noChangeAspect="1"/>
            </p:cNvSpPr>
            <p:nvPr/>
          </p:nvSpPr>
          <p:spPr bwMode="auto">
            <a:xfrm>
              <a:off x="3824" y="2592"/>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76" name="Freeform 356"/>
            <p:cNvSpPr>
              <a:spLocks noChangeAspect="1"/>
            </p:cNvSpPr>
            <p:nvPr/>
          </p:nvSpPr>
          <p:spPr bwMode="auto">
            <a:xfrm>
              <a:off x="3830" y="2622"/>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77" name="Freeform 357"/>
            <p:cNvSpPr>
              <a:spLocks noChangeAspect="1"/>
            </p:cNvSpPr>
            <p:nvPr/>
          </p:nvSpPr>
          <p:spPr bwMode="auto">
            <a:xfrm>
              <a:off x="3836" y="260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78" name="Freeform 358"/>
            <p:cNvSpPr>
              <a:spLocks noChangeAspect="1"/>
            </p:cNvSpPr>
            <p:nvPr/>
          </p:nvSpPr>
          <p:spPr bwMode="auto">
            <a:xfrm>
              <a:off x="3842" y="2586"/>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79" name="Freeform 359"/>
            <p:cNvSpPr>
              <a:spLocks noChangeAspect="1"/>
            </p:cNvSpPr>
            <p:nvPr/>
          </p:nvSpPr>
          <p:spPr bwMode="auto">
            <a:xfrm>
              <a:off x="3848" y="261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80" name="Freeform 360"/>
            <p:cNvSpPr>
              <a:spLocks noChangeAspect="1"/>
            </p:cNvSpPr>
            <p:nvPr/>
          </p:nvSpPr>
          <p:spPr bwMode="auto">
            <a:xfrm>
              <a:off x="3854" y="263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81" name="Freeform 361"/>
            <p:cNvSpPr>
              <a:spLocks noChangeAspect="1"/>
            </p:cNvSpPr>
            <p:nvPr/>
          </p:nvSpPr>
          <p:spPr bwMode="auto">
            <a:xfrm>
              <a:off x="3860" y="2676"/>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82" name="Freeform 362"/>
            <p:cNvSpPr>
              <a:spLocks noChangeAspect="1"/>
            </p:cNvSpPr>
            <p:nvPr/>
          </p:nvSpPr>
          <p:spPr bwMode="auto">
            <a:xfrm>
              <a:off x="3866" y="259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83" name="Freeform 363"/>
            <p:cNvSpPr>
              <a:spLocks noChangeAspect="1"/>
            </p:cNvSpPr>
            <p:nvPr/>
          </p:nvSpPr>
          <p:spPr bwMode="auto">
            <a:xfrm>
              <a:off x="3872" y="2592"/>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84" name="Freeform 364"/>
            <p:cNvSpPr>
              <a:spLocks noChangeAspect="1"/>
            </p:cNvSpPr>
            <p:nvPr/>
          </p:nvSpPr>
          <p:spPr bwMode="auto">
            <a:xfrm>
              <a:off x="3878" y="2592"/>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85" name="Freeform 365"/>
            <p:cNvSpPr>
              <a:spLocks noChangeAspect="1"/>
            </p:cNvSpPr>
            <p:nvPr/>
          </p:nvSpPr>
          <p:spPr bwMode="auto">
            <a:xfrm>
              <a:off x="3884" y="2694"/>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86" name="Freeform 366"/>
            <p:cNvSpPr>
              <a:spLocks noChangeAspect="1"/>
            </p:cNvSpPr>
            <p:nvPr/>
          </p:nvSpPr>
          <p:spPr bwMode="auto">
            <a:xfrm>
              <a:off x="3884" y="261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87" name="Freeform 367"/>
            <p:cNvSpPr>
              <a:spLocks noChangeAspect="1"/>
            </p:cNvSpPr>
            <p:nvPr/>
          </p:nvSpPr>
          <p:spPr bwMode="auto">
            <a:xfrm>
              <a:off x="3890" y="2640"/>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88" name="Freeform 368"/>
            <p:cNvSpPr>
              <a:spLocks noChangeAspect="1"/>
            </p:cNvSpPr>
            <p:nvPr/>
          </p:nvSpPr>
          <p:spPr bwMode="auto">
            <a:xfrm>
              <a:off x="3896" y="259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89" name="Freeform 369"/>
            <p:cNvSpPr>
              <a:spLocks noChangeAspect="1"/>
            </p:cNvSpPr>
            <p:nvPr/>
          </p:nvSpPr>
          <p:spPr bwMode="auto">
            <a:xfrm>
              <a:off x="3902" y="265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90" name="Freeform 370"/>
            <p:cNvSpPr>
              <a:spLocks noChangeAspect="1"/>
            </p:cNvSpPr>
            <p:nvPr/>
          </p:nvSpPr>
          <p:spPr bwMode="auto">
            <a:xfrm>
              <a:off x="3908" y="2808"/>
              <a:ext cx="36" cy="36"/>
            </a:xfrm>
            <a:custGeom>
              <a:avLst/>
              <a:gdLst/>
              <a:ahLst/>
              <a:cxnLst>
                <a:cxn ang="0">
                  <a:pos x="18" y="0"/>
                </a:cxn>
                <a:cxn ang="0">
                  <a:pos x="36" y="18"/>
                </a:cxn>
                <a:cxn ang="0">
                  <a:pos x="18" y="36"/>
                </a:cxn>
                <a:cxn ang="0">
                  <a:pos x="0" y="18"/>
                </a:cxn>
                <a:cxn ang="0">
                  <a:pos x="18" y="0"/>
                </a:cxn>
              </a:cxnLst>
              <a:rect l="0" t="0" r="r" b="b"/>
              <a:pathLst>
                <a:path w="36" h="36">
                  <a:moveTo>
                    <a:pt x="18" y="0"/>
                  </a:moveTo>
                  <a:lnTo>
                    <a:pt x="36" y="18"/>
                  </a:lnTo>
                  <a:lnTo>
                    <a:pt x="18" y="36"/>
                  </a:lnTo>
                  <a:lnTo>
                    <a:pt x="0" y="18"/>
                  </a:lnTo>
                  <a:lnTo>
                    <a:pt x="18" y="0"/>
                  </a:lnTo>
                  <a:close/>
                </a:path>
              </a:pathLst>
            </a:custGeom>
            <a:noFill/>
            <a:ln w="9525">
              <a:solidFill>
                <a:srgbClr val="000080"/>
              </a:solidFill>
              <a:prstDash val="solid"/>
              <a:round/>
              <a:headEnd/>
              <a:tailEnd/>
            </a:ln>
          </p:spPr>
          <p:txBody>
            <a:bodyPr>
              <a:prstTxWarp prst="textNoShape">
                <a:avLst/>
              </a:prstTxWarp>
            </a:bodyPr>
            <a:lstStyle/>
            <a:p>
              <a:endParaRPr lang="en-US">
                <a:solidFill>
                  <a:prstClr val="black"/>
                </a:solidFill>
              </a:endParaRPr>
            </a:p>
          </p:txBody>
        </p:sp>
        <p:sp>
          <p:nvSpPr>
            <p:cNvPr id="31091" name="Rectangle 371"/>
            <p:cNvSpPr>
              <a:spLocks noChangeAspect="1" noChangeArrowheads="1"/>
            </p:cNvSpPr>
            <p:nvPr/>
          </p:nvSpPr>
          <p:spPr bwMode="auto">
            <a:xfrm>
              <a:off x="1632" y="2832"/>
              <a:ext cx="252" cy="171"/>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rPr>
                <a:t>10</a:t>
              </a:r>
              <a:r>
                <a:rPr lang="en-US" sz="1600" baseline="30000">
                  <a:solidFill>
                    <a:srgbClr val="000000"/>
                  </a:solidFill>
                </a:rPr>
                <a:t>-4</a:t>
              </a:r>
              <a:endParaRPr lang="en-US" sz="1600">
                <a:solidFill>
                  <a:prstClr val="black"/>
                </a:solidFill>
              </a:endParaRPr>
            </a:p>
          </p:txBody>
        </p:sp>
        <p:sp>
          <p:nvSpPr>
            <p:cNvPr id="31092" name="Rectangle 372"/>
            <p:cNvSpPr>
              <a:spLocks noChangeAspect="1" noChangeArrowheads="1"/>
            </p:cNvSpPr>
            <p:nvPr/>
          </p:nvSpPr>
          <p:spPr bwMode="auto">
            <a:xfrm>
              <a:off x="1632" y="2436"/>
              <a:ext cx="252" cy="171"/>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rPr>
                <a:t>10</a:t>
              </a:r>
              <a:r>
                <a:rPr lang="en-US" sz="1600" baseline="30000">
                  <a:solidFill>
                    <a:srgbClr val="000000"/>
                  </a:solidFill>
                </a:rPr>
                <a:t>-2</a:t>
              </a:r>
              <a:endParaRPr lang="en-US" sz="1600">
                <a:solidFill>
                  <a:prstClr val="black"/>
                </a:solidFill>
              </a:endParaRPr>
            </a:p>
          </p:txBody>
        </p:sp>
        <p:sp>
          <p:nvSpPr>
            <p:cNvPr id="31093" name="Rectangle 373"/>
            <p:cNvSpPr>
              <a:spLocks noChangeAspect="1" noChangeArrowheads="1"/>
            </p:cNvSpPr>
            <p:nvPr/>
          </p:nvSpPr>
          <p:spPr bwMode="auto">
            <a:xfrm>
              <a:off x="1769" y="2034"/>
              <a:ext cx="64" cy="171"/>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rPr>
                <a:t>1</a:t>
              </a:r>
              <a:endParaRPr lang="en-US" sz="1600">
                <a:solidFill>
                  <a:prstClr val="black"/>
                </a:solidFill>
              </a:endParaRPr>
            </a:p>
          </p:txBody>
        </p:sp>
        <p:sp>
          <p:nvSpPr>
            <p:cNvPr id="31094" name="Rectangle 374"/>
            <p:cNvSpPr>
              <a:spLocks noChangeAspect="1" noChangeArrowheads="1"/>
            </p:cNvSpPr>
            <p:nvPr/>
          </p:nvSpPr>
          <p:spPr bwMode="auto">
            <a:xfrm>
              <a:off x="1661" y="1638"/>
              <a:ext cx="211" cy="171"/>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rPr>
                <a:t>10</a:t>
              </a:r>
              <a:r>
                <a:rPr lang="en-US" sz="1600" baseline="30000">
                  <a:solidFill>
                    <a:srgbClr val="000000"/>
                  </a:solidFill>
                </a:rPr>
                <a:t>2</a:t>
              </a:r>
              <a:endParaRPr lang="en-US" sz="1600">
                <a:solidFill>
                  <a:prstClr val="black"/>
                </a:solidFill>
              </a:endParaRPr>
            </a:p>
          </p:txBody>
        </p:sp>
        <p:sp>
          <p:nvSpPr>
            <p:cNvPr id="31095" name="Rectangle 375"/>
            <p:cNvSpPr>
              <a:spLocks noChangeAspect="1" noChangeArrowheads="1"/>
            </p:cNvSpPr>
            <p:nvPr/>
          </p:nvSpPr>
          <p:spPr bwMode="auto">
            <a:xfrm>
              <a:off x="1661" y="1236"/>
              <a:ext cx="211" cy="171"/>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rPr>
                <a:t>10</a:t>
              </a:r>
              <a:r>
                <a:rPr lang="en-US" sz="1600" baseline="30000">
                  <a:solidFill>
                    <a:srgbClr val="000000"/>
                  </a:solidFill>
                </a:rPr>
                <a:t>4</a:t>
              </a:r>
              <a:endParaRPr lang="en-US" sz="1600">
                <a:solidFill>
                  <a:prstClr val="black"/>
                </a:solidFill>
              </a:endParaRPr>
            </a:p>
          </p:txBody>
        </p:sp>
        <p:sp>
          <p:nvSpPr>
            <p:cNvPr id="31096" name="Rectangle 376"/>
            <p:cNvSpPr>
              <a:spLocks noChangeAspect="1" noChangeArrowheads="1"/>
            </p:cNvSpPr>
            <p:nvPr/>
          </p:nvSpPr>
          <p:spPr bwMode="auto">
            <a:xfrm>
              <a:off x="1862" y="2982"/>
              <a:ext cx="360" cy="171"/>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rPr>
                <a:t>0.001</a:t>
              </a:r>
              <a:endParaRPr lang="en-US" sz="1600">
                <a:solidFill>
                  <a:prstClr val="black"/>
                </a:solidFill>
              </a:endParaRPr>
            </a:p>
          </p:txBody>
        </p:sp>
        <p:sp>
          <p:nvSpPr>
            <p:cNvPr id="31097" name="Rectangle 377"/>
            <p:cNvSpPr>
              <a:spLocks noChangeAspect="1" noChangeArrowheads="1"/>
            </p:cNvSpPr>
            <p:nvPr/>
          </p:nvSpPr>
          <p:spPr bwMode="auto">
            <a:xfrm>
              <a:off x="2607" y="2982"/>
              <a:ext cx="273" cy="171"/>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rPr>
                <a:t>0.01</a:t>
              </a:r>
              <a:endParaRPr lang="en-US" sz="1600">
                <a:solidFill>
                  <a:prstClr val="black"/>
                </a:solidFill>
              </a:endParaRPr>
            </a:p>
          </p:txBody>
        </p:sp>
        <p:sp>
          <p:nvSpPr>
            <p:cNvPr id="31098" name="Rectangle 378"/>
            <p:cNvSpPr>
              <a:spLocks noChangeAspect="1" noChangeArrowheads="1"/>
            </p:cNvSpPr>
            <p:nvPr/>
          </p:nvSpPr>
          <p:spPr bwMode="auto">
            <a:xfrm>
              <a:off x="3350" y="2982"/>
              <a:ext cx="187" cy="171"/>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rPr>
                <a:t>0.1</a:t>
              </a:r>
              <a:endParaRPr lang="en-US" sz="1600">
                <a:solidFill>
                  <a:prstClr val="black"/>
                </a:solidFill>
              </a:endParaRPr>
            </a:p>
          </p:txBody>
        </p:sp>
        <p:sp>
          <p:nvSpPr>
            <p:cNvPr id="31099" name="Rectangle 379"/>
            <p:cNvSpPr>
              <a:spLocks noChangeAspect="1" noChangeArrowheads="1"/>
            </p:cNvSpPr>
            <p:nvPr/>
          </p:nvSpPr>
          <p:spPr bwMode="auto">
            <a:xfrm>
              <a:off x="4106" y="2982"/>
              <a:ext cx="64" cy="171"/>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rPr>
                <a:t>1</a:t>
              </a:r>
              <a:endParaRPr lang="en-US" sz="1600">
                <a:solidFill>
                  <a:prstClr val="black"/>
                </a:solidFill>
              </a:endParaRPr>
            </a:p>
          </p:txBody>
        </p:sp>
        <p:sp>
          <p:nvSpPr>
            <p:cNvPr id="31100" name="Rectangle 380"/>
            <p:cNvSpPr>
              <a:spLocks noChangeAspect="1" noChangeArrowheads="1"/>
            </p:cNvSpPr>
            <p:nvPr/>
          </p:nvSpPr>
          <p:spPr bwMode="auto">
            <a:xfrm>
              <a:off x="3648" y="3062"/>
              <a:ext cx="465" cy="171"/>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b="1">
                  <a:solidFill>
                    <a:srgbClr val="000000"/>
                  </a:solidFill>
                </a:rPr>
                <a:t>q (Å</a:t>
              </a:r>
              <a:r>
                <a:rPr lang="en-US" sz="1600" b="1" baseline="30000">
                  <a:solidFill>
                    <a:srgbClr val="000000"/>
                  </a:solidFill>
                </a:rPr>
                <a:t>-1</a:t>
              </a:r>
              <a:r>
                <a:rPr lang="en-US" sz="1600" b="1">
                  <a:solidFill>
                    <a:srgbClr val="000000"/>
                  </a:solidFill>
                </a:rPr>
                <a:t>)</a:t>
              </a:r>
              <a:endParaRPr lang="en-US" sz="1600" b="1">
                <a:solidFill>
                  <a:prstClr val="black"/>
                </a:solidFill>
              </a:endParaRPr>
            </a:p>
          </p:txBody>
        </p:sp>
        <p:sp>
          <p:nvSpPr>
            <p:cNvPr id="31101" name="Rectangle 381"/>
            <p:cNvSpPr>
              <a:spLocks noChangeAspect="1" noChangeArrowheads="1"/>
            </p:cNvSpPr>
            <p:nvPr/>
          </p:nvSpPr>
          <p:spPr bwMode="auto">
            <a:xfrm rot="16200000">
              <a:off x="1264" y="1850"/>
              <a:ext cx="547" cy="171"/>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b="1">
                  <a:solidFill>
                    <a:srgbClr val="000000"/>
                  </a:solidFill>
                </a:rPr>
                <a:t>I (cm</a:t>
              </a:r>
              <a:r>
                <a:rPr lang="en-US" sz="1600" b="1" baseline="30000">
                  <a:solidFill>
                    <a:srgbClr val="000000"/>
                  </a:solidFill>
                </a:rPr>
                <a:t>-1</a:t>
              </a:r>
              <a:r>
                <a:rPr lang="en-US" sz="1600" b="1">
                  <a:solidFill>
                    <a:srgbClr val="000000"/>
                  </a:solidFill>
                </a:rPr>
                <a:t>)</a:t>
              </a:r>
              <a:endParaRPr lang="en-US" sz="1600" b="1">
                <a:solidFill>
                  <a:prstClr val="black"/>
                </a:solidFill>
              </a:endParaRPr>
            </a:p>
          </p:txBody>
        </p:sp>
      </p:grpSp>
      <p:sp>
        <p:nvSpPr>
          <p:cNvPr id="31102" name="Text Box 382"/>
          <p:cNvSpPr txBox="1">
            <a:spLocks noChangeArrowheads="1"/>
          </p:cNvSpPr>
          <p:nvPr/>
        </p:nvSpPr>
        <p:spPr bwMode="auto">
          <a:xfrm>
            <a:off x="963613" y="717550"/>
            <a:ext cx="3365500" cy="641350"/>
          </a:xfrm>
          <a:prstGeom prst="rect">
            <a:avLst/>
          </a:prstGeom>
          <a:noFill/>
          <a:ln w="0">
            <a:noFill/>
            <a:miter lim="800000"/>
            <a:headEnd/>
            <a:tailEnd/>
          </a:ln>
          <a:effectLst/>
        </p:spPr>
        <p:txBody>
          <a:bodyPr wrap="none">
            <a:prstTxWarp prst="textNoShape">
              <a:avLst/>
            </a:prstTxWarp>
            <a:spAutoFit/>
          </a:bodyPr>
          <a:lstStyle/>
          <a:p>
            <a:pPr algn="ctr" eaLnBrk="0" hangingPunct="0"/>
            <a:r>
              <a:rPr lang="en-US" b="1">
                <a:solidFill>
                  <a:srgbClr val="C0504D"/>
                </a:solidFill>
              </a:rPr>
              <a:t>Pure liposome</a:t>
            </a:r>
          </a:p>
          <a:p>
            <a:pPr algn="ctr" eaLnBrk="0" hangingPunct="0"/>
            <a:r>
              <a:rPr lang="en-US">
                <a:solidFill>
                  <a:prstClr val="black"/>
                </a:solidFill>
              </a:rPr>
              <a:t>DOTAP/DOPE = 4.2 10</a:t>
            </a:r>
            <a:r>
              <a:rPr lang="en-US" baseline="30000">
                <a:solidFill>
                  <a:prstClr val="black"/>
                </a:solidFill>
              </a:rPr>
              <a:t>-2</a:t>
            </a:r>
            <a:r>
              <a:rPr lang="en-US">
                <a:solidFill>
                  <a:prstClr val="black"/>
                </a:solidFill>
              </a:rPr>
              <a:t> mol/l</a:t>
            </a:r>
          </a:p>
        </p:txBody>
      </p:sp>
      <p:sp>
        <p:nvSpPr>
          <p:cNvPr id="31103" name="Text Box 383"/>
          <p:cNvSpPr txBox="1">
            <a:spLocks noChangeArrowheads="1"/>
          </p:cNvSpPr>
          <p:nvPr/>
        </p:nvSpPr>
        <p:spPr bwMode="auto">
          <a:xfrm>
            <a:off x="5192713" y="738188"/>
            <a:ext cx="3365500" cy="915987"/>
          </a:xfrm>
          <a:prstGeom prst="rect">
            <a:avLst/>
          </a:prstGeom>
          <a:noFill/>
          <a:ln w="0">
            <a:noFill/>
            <a:miter lim="800000"/>
            <a:headEnd/>
            <a:tailEnd/>
          </a:ln>
          <a:effectLst/>
        </p:spPr>
        <p:txBody>
          <a:bodyPr wrap="none">
            <a:prstTxWarp prst="textNoShape">
              <a:avLst/>
            </a:prstTxWarp>
            <a:spAutoFit/>
          </a:bodyPr>
          <a:lstStyle/>
          <a:p>
            <a:pPr algn="ctr" eaLnBrk="0" hangingPunct="0"/>
            <a:r>
              <a:rPr lang="en-US" b="1">
                <a:solidFill>
                  <a:srgbClr val="C0504D"/>
                </a:solidFill>
              </a:rPr>
              <a:t>Charged liposome</a:t>
            </a:r>
            <a:endParaRPr lang="en-US">
              <a:solidFill>
                <a:srgbClr val="C0504D"/>
              </a:solidFill>
            </a:endParaRPr>
          </a:p>
          <a:p>
            <a:pPr algn="ctr" eaLnBrk="0" hangingPunct="0"/>
            <a:r>
              <a:rPr lang="en-US">
                <a:solidFill>
                  <a:prstClr val="black"/>
                </a:solidFill>
              </a:rPr>
              <a:t>DOTAP/DOPE = 4.2 10</a:t>
            </a:r>
            <a:r>
              <a:rPr lang="en-US" baseline="30000">
                <a:solidFill>
                  <a:prstClr val="black"/>
                </a:solidFill>
              </a:rPr>
              <a:t>-2</a:t>
            </a:r>
            <a:r>
              <a:rPr lang="en-US">
                <a:solidFill>
                  <a:prstClr val="black"/>
                </a:solidFill>
              </a:rPr>
              <a:t> mol/l</a:t>
            </a:r>
          </a:p>
          <a:p>
            <a:pPr algn="ctr" eaLnBrk="0" hangingPunct="0"/>
            <a:r>
              <a:rPr lang="en-US">
                <a:solidFill>
                  <a:prstClr val="black"/>
                </a:solidFill>
              </a:rPr>
              <a:t>X LCOB =0.5</a:t>
            </a:r>
          </a:p>
        </p:txBody>
      </p:sp>
      <p:sp>
        <p:nvSpPr>
          <p:cNvPr id="31104" name="Text Box 384"/>
          <p:cNvSpPr txBox="1">
            <a:spLocks noChangeArrowheads="1"/>
          </p:cNvSpPr>
          <p:nvPr/>
        </p:nvSpPr>
        <p:spPr bwMode="auto">
          <a:xfrm>
            <a:off x="766763" y="4865688"/>
            <a:ext cx="2220912" cy="1803400"/>
          </a:xfrm>
          <a:prstGeom prst="rect">
            <a:avLst/>
          </a:prstGeom>
          <a:noFill/>
          <a:ln w="0">
            <a:noFill/>
            <a:miter lim="800000"/>
            <a:headEnd/>
            <a:tailEnd/>
          </a:ln>
          <a:effectLst/>
        </p:spPr>
        <p:txBody>
          <a:bodyPr>
            <a:prstTxWarp prst="textNoShape">
              <a:avLst/>
            </a:prstTxWarp>
            <a:spAutoFit/>
          </a:bodyPr>
          <a:lstStyle/>
          <a:p>
            <a:pPr eaLnBrk="0" hangingPunct="0"/>
            <a:r>
              <a:rPr lang="en-US" sz="1600" dirty="0" err="1">
                <a:solidFill>
                  <a:prstClr val="black"/>
                </a:solidFill>
              </a:rPr>
              <a:t>t</a:t>
            </a:r>
            <a:r>
              <a:rPr lang="en-US" sz="1600" baseline="-25000" dirty="0" err="1">
                <a:solidFill>
                  <a:prstClr val="black"/>
                </a:solidFill>
              </a:rPr>
              <a:t>c</a:t>
            </a:r>
            <a:r>
              <a:rPr lang="en-US" sz="1600" dirty="0">
                <a:solidFill>
                  <a:prstClr val="black"/>
                </a:solidFill>
              </a:rPr>
              <a:t> = 26.0 Å</a:t>
            </a:r>
          </a:p>
          <a:p>
            <a:pPr eaLnBrk="0" hangingPunct="0"/>
            <a:r>
              <a:rPr lang="en-US" sz="1600" dirty="0" err="1">
                <a:solidFill>
                  <a:prstClr val="black"/>
                </a:solidFill>
              </a:rPr>
              <a:t>t</a:t>
            </a:r>
            <a:r>
              <a:rPr lang="en-US" sz="1600" baseline="-25000" dirty="0" err="1">
                <a:solidFill>
                  <a:prstClr val="black"/>
                </a:solidFill>
              </a:rPr>
              <a:t>h</a:t>
            </a:r>
            <a:r>
              <a:rPr lang="en-US" sz="1600" dirty="0">
                <a:solidFill>
                  <a:prstClr val="black"/>
                </a:solidFill>
              </a:rPr>
              <a:t> = 5.4 Å</a:t>
            </a:r>
          </a:p>
          <a:p>
            <a:pPr eaLnBrk="0" hangingPunct="0"/>
            <a:r>
              <a:rPr lang="en-US" sz="1600" dirty="0" err="1">
                <a:solidFill>
                  <a:prstClr val="black"/>
                </a:solidFill>
              </a:rPr>
              <a:t>e</a:t>
            </a:r>
            <a:r>
              <a:rPr lang="en-US" sz="1600" dirty="0">
                <a:solidFill>
                  <a:prstClr val="black"/>
                </a:solidFill>
              </a:rPr>
              <a:t> = 38.8 Å</a:t>
            </a:r>
          </a:p>
          <a:p>
            <a:pPr eaLnBrk="0" hangingPunct="0"/>
            <a:r>
              <a:rPr lang="en-US" sz="1600" dirty="0">
                <a:solidFill>
                  <a:srgbClr val="FF0000"/>
                </a:solidFill>
              </a:rPr>
              <a:t>R</a:t>
            </a:r>
            <a:r>
              <a:rPr lang="en-US" sz="1600" baseline="-25000" dirty="0">
                <a:solidFill>
                  <a:srgbClr val="FF0000"/>
                </a:solidFill>
              </a:rPr>
              <a:t>o</a:t>
            </a:r>
            <a:r>
              <a:rPr lang="en-US" sz="1600" dirty="0">
                <a:solidFill>
                  <a:srgbClr val="FF0000"/>
                </a:solidFill>
              </a:rPr>
              <a:t> = 445 Å</a:t>
            </a:r>
          </a:p>
          <a:p>
            <a:pPr eaLnBrk="0" hangingPunct="0"/>
            <a:r>
              <a:rPr lang="en-US" sz="1600" dirty="0" err="1">
                <a:solidFill>
                  <a:srgbClr val="FF0000"/>
                </a:solidFill>
                <a:latin typeface="Symbol" pitchFamily="-105" charset="2"/>
              </a:rPr>
              <a:t>s</a:t>
            </a:r>
            <a:r>
              <a:rPr lang="en-US" sz="1600" dirty="0">
                <a:solidFill>
                  <a:srgbClr val="FF0000"/>
                </a:solidFill>
              </a:rPr>
              <a:t> = 0.13 Å</a:t>
            </a:r>
          </a:p>
          <a:p>
            <a:pPr eaLnBrk="0" hangingPunct="0"/>
            <a:r>
              <a:rPr lang="en-US" sz="1600" dirty="0" err="1">
                <a:solidFill>
                  <a:prstClr val="black"/>
                </a:solidFill>
                <a:latin typeface="Lucida Grande"/>
                <a:ea typeface="Lucida Grande"/>
                <a:cs typeface="Lucida Grande"/>
              </a:rPr>
              <a:t>ρ</a:t>
            </a:r>
            <a:r>
              <a:rPr lang="en-US" sz="1600" baseline="-25000" dirty="0" err="1">
                <a:solidFill>
                  <a:prstClr val="black"/>
                </a:solidFill>
              </a:rPr>
              <a:t>c,n</a:t>
            </a:r>
            <a:r>
              <a:rPr lang="en-US" sz="1600" dirty="0">
                <a:solidFill>
                  <a:prstClr val="black"/>
                </a:solidFill>
              </a:rPr>
              <a:t> = -1.29 10</a:t>
            </a:r>
            <a:r>
              <a:rPr lang="en-US" sz="1600" baseline="30000" dirty="0">
                <a:solidFill>
                  <a:prstClr val="black"/>
                </a:solidFill>
              </a:rPr>
              <a:t>9</a:t>
            </a:r>
            <a:r>
              <a:rPr lang="en-US" sz="1600" dirty="0">
                <a:solidFill>
                  <a:prstClr val="black"/>
                </a:solidFill>
              </a:rPr>
              <a:t> cm</a:t>
            </a:r>
            <a:r>
              <a:rPr lang="en-US" sz="1600" baseline="30000" dirty="0">
                <a:solidFill>
                  <a:prstClr val="black"/>
                </a:solidFill>
              </a:rPr>
              <a:t>-2</a:t>
            </a:r>
            <a:endParaRPr lang="en-US" sz="1600" dirty="0">
              <a:solidFill>
                <a:prstClr val="black"/>
              </a:solidFill>
            </a:endParaRPr>
          </a:p>
          <a:p>
            <a:pPr eaLnBrk="0" hangingPunct="0"/>
            <a:r>
              <a:rPr lang="en-US" sz="1600" dirty="0" err="1">
                <a:solidFill>
                  <a:prstClr val="black"/>
                </a:solidFill>
                <a:latin typeface="Lucida Grande"/>
                <a:ea typeface="Lucida Grande"/>
                <a:cs typeface="Lucida Grande"/>
              </a:rPr>
              <a:t>ρ</a:t>
            </a:r>
            <a:r>
              <a:rPr lang="en-US" sz="1600" baseline="-25000" dirty="0" err="1">
                <a:solidFill>
                  <a:prstClr val="black"/>
                </a:solidFill>
              </a:rPr>
              <a:t>h,n</a:t>
            </a:r>
            <a:r>
              <a:rPr lang="en-US" sz="1600" dirty="0">
                <a:solidFill>
                  <a:prstClr val="black"/>
                </a:solidFill>
              </a:rPr>
              <a:t> =3.5 10</a:t>
            </a:r>
            <a:r>
              <a:rPr lang="en-US" sz="1600" baseline="30000" dirty="0">
                <a:solidFill>
                  <a:prstClr val="black"/>
                </a:solidFill>
              </a:rPr>
              <a:t>10</a:t>
            </a:r>
            <a:r>
              <a:rPr lang="en-US" sz="1600" dirty="0">
                <a:solidFill>
                  <a:prstClr val="black"/>
                </a:solidFill>
              </a:rPr>
              <a:t> cm</a:t>
            </a:r>
            <a:r>
              <a:rPr lang="en-US" sz="1600" baseline="30000" dirty="0">
                <a:solidFill>
                  <a:prstClr val="black"/>
                </a:solidFill>
              </a:rPr>
              <a:t>-2</a:t>
            </a:r>
          </a:p>
        </p:txBody>
      </p:sp>
      <p:sp>
        <p:nvSpPr>
          <p:cNvPr id="31105" name="Text Box 385"/>
          <p:cNvSpPr txBox="1">
            <a:spLocks noChangeArrowheads="1"/>
          </p:cNvSpPr>
          <p:nvPr/>
        </p:nvSpPr>
        <p:spPr bwMode="auto">
          <a:xfrm>
            <a:off x="5819775" y="4721225"/>
            <a:ext cx="2208213" cy="1803400"/>
          </a:xfrm>
          <a:prstGeom prst="rect">
            <a:avLst/>
          </a:prstGeom>
          <a:noFill/>
          <a:ln w="0">
            <a:noFill/>
            <a:miter lim="800000"/>
            <a:headEnd/>
            <a:tailEnd/>
          </a:ln>
          <a:effectLst/>
        </p:spPr>
        <p:txBody>
          <a:bodyPr>
            <a:prstTxWarp prst="textNoShape">
              <a:avLst/>
            </a:prstTxWarp>
            <a:spAutoFit/>
          </a:bodyPr>
          <a:lstStyle/>
          <a:p>
            <a:pPr eaLnBrk="0" hangingPunct="0"/>
            <a:r>
              <a:rPr lang="en-US" sz="1600" dirty="0" err="1">
                <a:solidFill>
                  <a:prstClr val="black"/>
                </a:solidFill>
              </a:rPr>
              <a:t>t</a:t>
            </a:r>
            <a:r>
              <a:rPr lang="en-US" sz="1600" baseline="-25000" dirty="0" err="1">
                <a:solidFill>
                  <a:prstClr val="black"/>
                </a:solidFill>
              </a:rPr>
              <a:t>c</a:t>
            </a:r>
            <a:r>
              <a:rPr lang="en-US" sz="1600" dirty="0">
                <a:solidFill>
                  <a:prstClr val="black"/>
                </a:solidFill>
              </a:rPr>
              <a:t> = 24.0 Å</a:t>
            </a:r>
          </a:p>
          <a:p>
            <a:pPr eaLnBrk="0" hangingPunct="0"/>
            <a:r>
              <a:rPr lang="en-US" sz="1600" dirty="0" err="1">
                <a:solidFill>
                  <a:prstClr val="black"/>
                </a:solidFill>
              </a:rPr>
              <a:t>t</a:t>
            </a:r>
            <a:r>
              <a:rPr lang="en-US" sz="1600" baseline="-25000" dirty="0" err="1">
                <a:solidFill>
                  <a:prstClr val="black"/>
                </a:solidFill>
              </a:rPr>
              <a:t>h</a:t>
            </a:r>
            <a:r>
              <a:rPr lang="en-US" sz="1600" dirty="0">
                <a:solidFill>
                  <a:prstClr val="black"/>
                </a:solidFill>
              </a:rPr>
              <a:t> = 10.0 Å</a:t>
            </a:r>
          </a:p>
          <a:p>
            <a:pPr eaLnBrk="0" hangingPunct="0"/>
            <a:r>
              <a:rPr lang="en-US" sz="1600" dirty="0" err="1">
                <a:solidFill>
                  <a:prstClr val="black"/>
                </a:solidFill>
              </a:rPr>
              <a:t>e</a:t>
            </a:r>
            <a:r>
              <a:rPr lang="en-US" sz="1600" dirty="0">
                <a:solidFill>
                  <a:prstClr val="black"/>
                </a:solidFill>
              </a:rPr>
              <a:t> = 44.0 Å</a:t>
            </a:r>
          </a:p>
          <a:p>
            <a:pPr eaLnBrk="0" hangingPunct="0"/>
            <a:r>
              <a:rPr lang="en-US" sz="1600" dirty="0">
                <a:solidFill>
                  <a:srgbClr val="FF0000"/>
                </a:solidFill>
              </a:rPr>
              <a:t>R</a:t>
            </a:r>
            <a:r>
              <a:rPr lang="en-US" sz="1600" baseline="-25000" dirty="0">
                <a:solidFill>
                  <a:srgbClr val="FF0000"/>
                </a:solidFill>
              </a:rPr>
              <a:t>o</a:t>
            </a:r>
            <a:r>
              <a:rPr lang="en-US" sz="1600" dirty="0">
                <a:solidFill>
                  <a:srgbClr val="FF0000"/>
                </a:solidFill>
              </a:rPr>
              <a:t> = 459 Å</a:t>
            </a:r>
          </a:p>
          <a:p>
            <a:pPr eaLnBrk="0" hangingPunct="0"/>
            <a:r>
              <a:rPr lang="en-US" sz="1600" dirty="0" err="1">
                <a:solidFill>
                  <a:srgbClr val="FF0000"/>
                </a:solidFill>
              </a:rPr>
              <a:t>s</a:t>
            </a:r>
            <a:r>
              <a:rPr lang="en-US" sz="1600" dirty="0">
                <a:solidFill>
                  <a:srgbClr val="FF0000"/>
                </a:solidFill>
              </a:rPr>
              <a:t> = 0.18 Å</a:t>
            </a:r>
          </a:p>
          <a:p>
            <a:pPr eaLnBrk="0" hangingPunct="0"/>
            <a:r>
              <a:rPr lang="en-US" sz="1600" dirty="0" err="1">
                <a:solidFill>
                  <a:prstClr val="black"/>
                </a:solidFill>
                <a:latin typeface="Lucida Grande"/>
                <a:ea typeface="Lucida Grande"/>
                <a:cs typeface="Lucida Grande"/>
              </a:rPr>
              <a:t>ρ</a:t>
            </a:r>
            <a:r>
              <a:rPr lang="en-US" sz="1600" baseline="-25000" dirty="0" err="1">
                <a:solidFill>
                  <a:prstClr val="black"/>
                </a:solidFill>
              </a:rPr>
              <a:t>c,n</a:t>
            </a:r>
            <a:r>
              <a:rPr lang="en-US" sz="1600" dirty="0">
                <a:solidFill>
                  <a:prstClr val="black"/>
                </a:solidFill>
              </a:rPr>
              <a:t> = 2.61 10</a:t>
            </a:r>
            <a:r>
              <a:rPr lang="en-US" sz="1600" baseline="30000" dirty="0">
                <a:solidFill>
                  <a:prstClr val="black"/>
                </a:solidFill>
              </a:rPr>
              <a:t>9</a:t>
            </a:r>
            <a:r>
              <a:rPr lang="en-US" sz="1600" dirty="0">
                <a:solidFill>
                  <a:prstClr val="black"/>
                </a:solidFill>
              </a:rPr>
              <a:t> cm</a:t>
            </a:r>
            <a:r>
              <a:rPr lang="en-US" sz="1600" baseline="30000" dirty="0">
                <a:solidFill>
                  <a:prstClr val="black"/>
                </a:solidFill>
              </a:rPr>
              <a:t>-2</a:t>
            </a:r>
            <a:endParaRPr lang="en-US" sz="1600" dirty="0">
              <a:solidFill>
                <a:prstClr val="black"/>
              </a:solidFill>
            </a:endParaRPr>
          </a:p>
          <a:p>
            <a:pPr eaLnBrk="0" hangingPunct="0"/>
            <a:r>
              <a:rPr lang="en-US" sz="1600" dirty="0" err="1">
                <a:solidFill>
                  <a:prstClr val="black"/>
                </a:solidFill>
                <a:latin typeface="Lucida Grande"/>
                <a:ea typeface="Lucida Grande"/>
                <a:cs typeface="Lucida Grande"/>
              </a:rPr>
              <a:t>ρ</a:t>
            </a:r>
            <a:r>
              <a:rPr lang="en-US" sz="1600" baseline="-25000" dirty="0" err="1">
                <a:solidFill>
                  <a:prstClr val="black"/>
                </a:solidFill>
              </a:rPr>
              <a:t>h,n</a:t>
            </a:r>
            <a:r>
              <a:rPr lang="en-US" sz="1600" dirty="0">
                <a:solidFill>
                  <a:prstClr val="black"/>
                </a:solidFill>
              </a:rPr>
              <a:t> =5.46 10</a:t>
            </a:r>
            <a:r>
              <a:rPr lang="en-US" sz="1600" baseline="30000" dirty="0">
                <a:solidFill>
                  <a:prstClr val="black"/>
                </a:solidFill>
              </a:rPr>
              <a:t>10</a:t>
            </a:r>
            <a:r>
              <a:rPr lang="en-US" sz="1600" dirty="0">
                <a:solidFill>
                  <a:prstClr val="black"/>
                </a:solidFill>
              </a:rPr>
              <a:t> cm</a:t>
            </a:r>
            <a:r>
              <a:rPr lang="en-US" sz="1600" baseline="30000" dirty="0">
                <a:solidFill>
                  <a:prstClr val="black"/>
                </a:solidFill>
              </a:rPr>
              <a:t>-2</a:t>
            </a:r>
          </a:p>
        </p:txBody>
      </p:sp>
      <p:pic>
        <p:nvPicPr>
          <p:cNvPr id="31106" name="Picture 386"/>
          <p:cNvPicPr>
            <a:picLocks noChangeAspect="1" noChangeArrowheads="1"/>
          </p:cNvPicPr>
          <p:nvPr/>
        </p:nvPicPr>
        <p:blipFill>
          <a:blip r:embed="rId2"/>
          <a:srcRect/>
          <a:stretch>
            <a:fillRect/>
          </a:stretch>
        </p:blipFill>
        <p:spPr bwMode="auto">
          <a:xfrm>
            <a:off x="4481513" y="1598613"/>
            <a:ext cx="3937000" cy="2989262"/>
          </a:xfrm>
          <a:prstGeom prst="rect">
            <a:avLst/>
          </a:prstGeom>
          <a:noFill/>
          <a:ln w="9525">
            <a:noFill/>
            <a:miter lim="800000"/>
            <a:headEnd/>
            <a:tailEnd/>
          </a:ln>
          <a:effectLst/>
        </p:spPr>
      </p:pic>
      <p:sp>
        <p:nvSpPr>
          <p:cNvPr id="31107" name="Rectangle 387"/>
          <p:cNvSpPr>
            <a:spLocks noChangeArrowheads="1"/>
          </p:cNvSpPr>
          <p:nvPr/>
        </p:nvSpPr>
        <p:spPr bwMode="auto">
          <a:xfrm>
            <a:off x="36513" y="692150"/>
            <a:ext cx="8496300" cy="71438"/>
          </a:xfrm>
          <a:prstGeom prst="rect">
            <a:avLst/>
          </a:prstGeom>
          <a:gradFill rotWithShape="1">
            <a:gsLst>
              <a:gs pos="0">
                <a:schemeClr val="accent2"/>
              </a:gs>
              <a:gs pos="100000">
                <a:srgbClr val="FFCC66"/>
              </a:gs>
            </a:gsLst>
            <a:lin ang="5400000" scaled="1"/>
          </a:gradFill>
          <a:ln w="9525">
            <a:noFill/>
            <a:miter lim="800000"/>
            <a:headEnd/>
            <a:tailEnd/>
          </a:ln>
          <a:effectLst/>
        </p:spPr>
        <p:txBody>
          <a:bodyPr wrap="none" anchor="ctr">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210506223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Rectangle 492"/>
          <p:cNvSpPr/>
          <p:nvPr/>
        </p:nvSpPr>
        <p:spPr bwMode="auto">
          <a:xfrm rot="16200000">
            <a:off x="3182144" y="3472439"/>
            <a:ext cx="1331913" cy="1905000"/>
          </a:xfrm>
          <a:prstGeom prst="rect">
            <a:avLst/>
          </a:prstGeom>
          <a:solidFill>
            <a:schemeClr val="accent6">
              <a:lumMod val="60000"/>
              <a:lumOff val="40000"/>
            </a:schemeClr>
          </a:solidFill>
          <a:ln w="12700">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grpSp>
        <p:nvGrpSpPr>
          <p:cNvPr id="2" name="Group 2706"/>
          <p:cNvGrpSpPr>
            <a:grpSpLocks/>
          </p:cNvGrpSpPr>
          <p:nvPr/>
        </p:nvGrpSpPr>
        <p:grpSpPr bwMode="auto">
          <a:xfrm>
            <a:off x="3306640" y="3878839"/>
            <a:ext cx="1188986" cy="1146175"/>
            <a:chOff x="5208499" y="4317999"/>
            <a:chExt cx="2378204" cy="2292352"/>
          </a:xfrm>
        </p:grpSpPr>
        <p:sp>
          <p:nvSpPr>
            <p:cNvPr id="495" name="Oval 494"/>
            <p:cNvSpPr/>
            <p:nvPr/>
          </p:nvSpPr>
          <p:spPr bwMode="auto">
            <a:xfrm rot="19215910">
              <a:off x="5343697" y="5781675"/>
              <a:ext cx="77795" cy="7302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496" name="Oval 495"/>
            <p:cNvSpPr/>
            <p:nvPr/>
          </p:nvSpPr>
          <p:spPr bwMode="auto">
            <a:xfrm rot="11451603">
              <a:off x="5604073" y="6329364"/>
              <a:ext cx="80970" cy="6985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497" name="Freeform 496"/>
            <p:cNvSpPr/>
            <p:nvPr/>
          </p:nvSpPr>
          <p:spPr bwMode="auto">
            <a:xfrm rot="11147891">
              <a:off x="5637413" y="6403976"/>
              <a:ext cx="30166" cy="46038"/>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498" name="Freeform 497"/>
            <p:cNvSpPr/>
            <p:nvPr/>
          </p:nvSpPr>
          <p:spPr bwMode="auto">
            <a:xfrm rot="11147891">
              <a:off x="5599309" y="6396039"/>
              <a:ext cx="22227" cy="60325"/>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499" name="Freeform 498"/>
            <p:cNvSpPr/>
            <p:nvPr/>
          </p:nvSpPr>
          <p:spPr bwMode="auto">
            <a:xfrm rot="11147891">
              <a:off x="5523102" y="6440489"/>
              <a:ext cx="28578" cy="52387"/>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00" name="Freeform 499"/>
            <p:cNvSpPr/>
            <p:nvPr/>
          </p:nvSpPr>
          <p:spPr bwMode="auto">
            <a:xfrm rot="11147891">
              <a:off x="5499287" y="6430964"/>
              <a:ext cx="17464" cy="52387"/>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01" name="Oval 500"/>
            <p:cNvSpPr/>
            <p:nvPr/>
          </p:nvSpPr>
          <p:spPr bwMode="auto">
            <a:xfrm rot="16459901">
              <a:off x="5215100" y="6103935"/>
              <a:ext cx="73025" cy="7938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02" name="Oval 501"/>
            <p:cNvSpPr/>
            <p:nvPr/>
          </p:nvSpPr>
          <p:spPr bwMode="auto">
            <a:xfrm rot="16459901">
              <a:off x="5247647" y="5930103"/>
              <a:ext cx="71438" cy="7938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03" name="Freeform 502"/>
            <p:cNvSpPr/>
            <p:nvPr/>
          </p:nvSpPr>
          <p:spPr bwMode="auto">
            <a:xfrm rot="16459901">
              <a:off x="5328615" y="6130128"/>
              <a:ext cx="11112" cy="66682"/>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04" name="Freeform 503"/>
            <p:cNvSpPr/>
            <p:nvPr/>
          </p:nvSpPr>
          <p:spPr bwMode="auto">
            <a:xfrm rot="16459901">
              <a:off x="5322264" y="6085678"/>
              <a:ext cx="7938" cy="73032"/>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05" name="Freeform 504"/>
            <p:cNvSpPr/>
            <p:nvPr/>
          </p:nvSpPr>
          <p:spPr bwMode="auto">
            <a:xfrm rot="16459901">
              <a:off x="5334172" y="5975348"/>
              <a:ext cx="25400" cy="57156"/>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06" name="Freeform 505"/>
            <p:cNvSpPr/>
            <p:nvPr/>
          </p:nvSpPr>
          <p:spPr bwMode="auto">
            <a:xfrm rot="16459901">
              <a:off x="5348460" y="5948361"/>
              <a:ext cx="15875" cy="57156"/>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07" name="Oval 506"/>
            <p:cNvSpPr/>
            <p:nvPr/>
          </p:nvSpPr>
          <p:spPr bwMode="auto">
            <a:xfrm rot="16763613">
              <a:off x="5425465" y="6058691"/>
              <a:ext cx="73025" cy="7779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08" name="Freeform 507"/>
            <p:cNvSpPr/>
            <p:nvPr/>
          </p:nvSpPr>
          <p:spPr bwMode="auto">
            <a:xfrm rot="16459901">
              <a:off x="5378626" y="6081711"/>
              <a:ext cx="28575" cy="50805"/>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09" name="Freeform 508"/>
            <p:cNvSpPr/>
            <p:nvPr/>
          </p:nvSpPr>
          <p:spPr bwMode="auto">
            <a:xfrm rot="16459901">
              <a:off x="5383389" y="6035672"/>
              <a:ext cx="22225" cy="66682"/>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10" name="Oval 509"/>
            <p:cNvSpPr/>
            <p:nvPr/>
          </p:nvSpPr>
          <p:spPr bwMode="auto">
            <a:xfrm rot="14736380">
              <a:off x="5242885" y="6192041"/>
              <a:ext cx="71437" cy="7938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11" name="Oval 510"/>
            <p:cNvSpPr/>
            <p:nvPr/>
          </p:nvSpPr>
          <p:spPr bwMode="auto">
            <a:xfrm rot="15040092">
              <a:off x="5466744" y="6228554"/>
              <a:ext cx="73025" cy="7779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12" name="Freeform 156"/>
            <p:cNvSpPr/>
            <p:nvPr/>
          </p:nvSpPr>
          <p:spPr bwMode="auto">
            <a:xfrm rot="14736380">
              <a:off x="5433400" y="6279355"/>
              <a:ext cx="28575" cy="52393"/>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13" name="Freeform 512"/>
            <p:cNvSpPr/>
            <p:nvPr/>
          </p:nvSpPr>
          <p:spPr bwMode="auto">
            <a:xfrm rot="14736380">
              <a:off x="5418317" y="6238873"/>
              <a:ext cx="20638" cy="65094"/>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14" name="Freeform 513"/>
            <p:cNvSpPr/>
            <p:nvPr/>
          </p:nvSpPr>
          <p:spPr bwMode="auto">
            <a:xfrm rot="14736380">
              <a:off x="5340523" y="6205536"/>
              <a:ext cx="25400" cy="57156"/>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15" name="Freeform 514"/>
            <p:cNvSpPr/>
            <p:nvPr/>
          </p:nvSpPr>
          <p:spPr bwMode="auto">
            <a:xfrm rot="14736380">
              <a:off x="5338934" y="6178549"/>
              <a:ext cx="15875" cy="57156"/>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16" name="Oval 160"/>
            <p:cNvSpPr/>
            <p:nvPr/>
          </p:nvSpPr>
          <p:spPr bwMode="auto">
            <a:xfrm rot="21304874">
              <a:off x="5683455" y="5649913"/>
              <a:ext cx="77795" cy="7302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17" name="Freeform 516"/>
            <p:cNvSpPr/>
            <p:nvPr/>
          </p:nvSpPr>
          <p:spPr bwMode="auto">
            <a:xfrm rot="21304874">
              <a:off x="5697744" y="5730875"/>
              <a:ext cx="15877" cy="53975"/>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18" name="Freeform 517"/>
            <p:cNvSpPr/>
            <p:nvPr/>
          </p:nvSpPr>
          <p:spPr bwMode="auto">
            <a:xfrm rot="21304874">
              <a:off x="5740611" y="5727700"/>
              <a:ext cx="9526" cy="61913"/>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19" name="Oval 518"/>
            <p:cNvSpPr/>
            <p:nvPr/>
          </p:nvSpPr>
          <p:spPr bwMode="auto">
            <a:xfrm rot="21304874">
              <a:off x="5875561" y="5692775"/>
              <a:ext cx="80971" cy="7143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20" name="Oval 519"/>
            <p:cNvSpPr/>
            <p:nvPr/>
          </p:nvSpPr>
          <p:spPr bwMode="auto">
            <a:xfrm rot="8586">
              <a:off x="5667579" y="5848350"/>
              <a:ext cx="80970" cy="6985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21" name="Freeform 165"/>
            <p:cNvSpPr/>
            <p:nvPr/>
          </p:nvSpPr>
          <p:spPr bwMode="auto">
            <a:xfrm rot="21304874">
              <a:off x="5672341" y="5800725"/>
              <a:ext cx="30166" cy="46038"/>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22" name="Freeform 521"/>
            <p:cNvSpPr/>
            <p:nvPr/>
          </p:nvSpPr>
          <p:spPr bwMode="auto">
            <a:xfrm rot="21304874">
              <a:off x="5716796" y="5788025"/>
              <a:ext cx="23815" cy="60325"/>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23" name="Freeform 522"/>
            <p:cNvSpPr/>
            <p:nvPr/>
          </p:nvSpPr>
          <p:spPr bwMode="auto">
            <a:xfrm rot="21304874">
              <a:off x="5846983" y="5751513"/>
              <a:ext cx="30166" cy="52387"/>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24" name="Freeform 523"/>
            <p:cNvSpPr/>
            <p:nvPr/>
          </p:nvSpPr>
          <p:spPr bwMode="auto">
            <a:xfrm rot="21304874">
              <a:off x="5877149" y="5768975"/>
              <a:ext cx="42866" cy="50800"/>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25" name="Oval 524"/>
            <p:cNvSpPr/>
            <p:nvPr/>
          </p:nvSpPr>
          <p:spPr bwMode="auto">
            <a:xfrm rot="19581353">
              <a:off x="5492937" y="5705475"/>
              <a:ext cx="77795" cy="7143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26" name="Oval 525"/>
            <p:cNvSpPr/>
            <p:nvPr/>
          </p:nvSpPr>
          <p:spPr bwMode="auto">
            <a:xfrm rot="19885065">
              <a:off x="5489761" y="5913438"/>
              <a:ext cx="80970" cy="6985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27" name="Freeform 171"/>
            <p:cNvSpPr/>
            <p:nvPr/>
          </p:nvSpPr>
          <p:spPr bwMode="auto">
            <a:xfrm rot="19581353">
              <a:off x="5464359" y="5880100"/>
              <a:ext cx="30165" cy="47625"/>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28" name="Freeform 172"/>
            <p:cNvSpPr/>
            <p:nvPr/>
          </p:nvSpPr>
          <p:spPr bwMode="auto">
            <a:xfrm rot="19581353">
              <a:off x="5500875" y="5851525"/>
              <a:ext cx="23815" cy="60325"/>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29" name="Freeform 528"/>
            <p:cNvSpPr/>
            <p:nvPr/>
          </p:nvSpPr>
          <p:spPr bwMode="auto">
            <a:xfrm rot="19581353">
              <a:off x="5527865" y="5781675"/>
              <a:ext cx="26990" cy="52388"/>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30" name="Freeform 529"/>
            <p:cNvSpPr/>
            <p:nvPr/>
          </p:nvSpPr>
          <p:spPr bwMode="auto">
            <a:xfrm rot="19581353">
              <a:off x="5561205" y="5772150"/>
              <a:ext cx="19052" cy="52388"/>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31" name="Oval 530"/>
            <p:cNvSpPr/>
            <p:nvPr/>
          </p:nvSpPr>
          <p:spPr bwMode="auto">
            <a:xfrm rot="4620971">
              <a:off x="6114507" y="5949154"/>
              <a:ext cx="73025" cy="7779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32" name="Oval 531"/>
            <p:cNvSpPr/>
            <p:nvPr/>
          </p:nvSpPr>
          <p:spPr bwMode="auto">
            <a:xfrm rot="4620971">
              <a:off x="6143085" y="6123778"/>
              <a:ext cx="71438" cy="7938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33" name="Freeform 532"/>
            <p:cNvSpPr/>
            <p:nvPr/>
          </p:nvSpPr>
          <p:spPr bwMode="auto">
            <a:xfrm rot="4620971">
              <a:off x="6059731" y="5957884"/>
              <a:ext cx="12700" cy="66682"/>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34" name="Freeform 533"/>
            <p:cNvSpPr/>
            <p:nvPr/>
          </p:nvSpPr>
          <p:spPr bwMode="auto">
            <a:xfrm rot="4620971">
              <a:off x="6083545" y="5992810"/>
              <a:ext cx="7937" cy="71444"/>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35" name="Freeform 534"/>
            <p:cNvSpPr/>
            <p:nvPr/>
          </p:nvSpPr>
          <p:spPr bwMode="auto">
            <a:xfrm rot="4620971">
              <a:off x="6094659" y="6118223"/>
              <a:ext cx="25400" cy="57156"/>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36" name="Freeform 535"/>
            <p:cNvSpPr/>
            <p:nvPr/>
          </p:nvSpPr>
          <p:spPr bwMode="auto">
            <a:xfrm rot="4620971">
              <a:off x="6099421" y="6146799"/>
              <a:ext cx="15875" cy="57156"/>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37" name="Oval 536"/>
            <p:cNvSpPr/>
            <p:nvPr/>
          </p:nvSpPr>
          <p:spPr bwMode="auto">
            <a:xfrm rot="2897450">
              <a:off x="6017660" y="5790402"/>
              <a:ext cx="71438" cy="7938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38" name="Freeform 4846"/>
            <p:cNvSpPr/>
            <p:nvPr/>
          </p:nvSpPr>
          <p:spPr bwMode="auto">
            <a:xfrm rot="2897450">
              <a:off x="5972409" y="5830885"/>
              <a:ext cx="15875" cy="60331"/>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39" name="Freeform 4847"/>
            <p:cNvSpPr/>
            <p:nvPr/>
          </p:nvSpPr>
          <p:spPr bwMode="auto">
            <a:xfrm rot="2897450">
              <a:off x="5998605" y="5857079"/>
              <a:ext cx="9525" cy="68269"/>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40" name="Oval 4848"/>
            <p:cNvSpPr/>
            <p:nvPr/>
          </p:nvSpPr>
          <p:spPr bwMode="auto">
            <a:xfrm rot="4924683">
              <a:off x="5929545" y="6049960"/>
              <a:ext cx="73025" cy="76207"/>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41" name="Freeform 4849"/>
            <p:cNvSpPr/>
            <p:nvPr/>
          </p:nvSpPr>
          <p:spPr bwMode="auto">
            <a:xfrm rot="4620971">
              <a:off x="6015276" y="6035674"/>
              <a:ext cx="28575" cy="50805"/>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42" name="Freeform 4850"/>
            <p:cNvSpPr/>
            <p:nvPr/>
          </p:nvSpPr>
          <p:spPr bwMode="auto">
            <a:xfrm rot="4620971">
              <a:off x="6029565" y="6064247"/>
              <a:ext cx="22225" cy="66682"/>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43" name="Oval 4851"/>
            <p:cNvSpPr/>
            <p:nvPr/>
          </p:nvSpPr>
          <p:spPr bwMode="auto">
            <a:xfrm rot="3201162">
              <a:off x="5834286" y="5899148"/>
              <a:ext cx="73025" cy="76207"/>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44" name="Freeform 543"/>
            <p:cNvSpPr/>
            <p:nvPr/>
          </p:nvSpPr>
          <p:spPr bwMode="auto">
            <a:xfrm rot="2897450">
              <a:off x="5897790" y="5861049"/>
              <a:ext cx="28575" cy="50805"/>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45" name="Freeform 544"/>
            <p:cNvSpPr/>
            <p:nvPr/>
          </p:nvSpPr>
          <p:spPr bwMode="auto">
            <a:xfrm rot="2897450">
              <a:off x="5929542" y="5880097"/>
              <a:ext cx="22225" cy="66682"/>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46" name="Oval 545"/>
            <p:cNvSpPr/>
            <p:nvPr/>
          </p:nvSpPr>
          <p:spPr bwMode="auto">
            <a:xfrm rot="9470549">
              <a:off x="5821581" y="6526214"/>
              <a:ext cx="79383" cy="7302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47" name="Freeform 546"/>
            <p:cNvSpPr/>
            <p:nvPr/>
          </p:nvSpPr>
          <p:spPr bwMode="auto">
            <a:xfrm rot="9470549">
              <a:off x="5845396" y="6462714"/>
              <a:ext cx="17464" cy="53975"/>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48" name="Freeform 547"/>
            <p:cNvSpPr/>
            <p:nvPr/>
          </p:nvSpPr>
          <p:spPr bwMode="auto">
            <a:xfrm rot="9470549">
              <a:off x="5810468" y="6467476"/>
              <a:ext cx="11113" cy="61913"/>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49" name="Oval 548"/>
            <p:cNvSpPr/>
            <p:nvPr/>
          </p:nvSpPr>
          <p:spPr bwMode="auto">
            <a:xfrm rot="9470549">
              <a:off x="5623124" y="6538914"/>
              <a:ext cx="79383" cy="71437"/>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50" name="Oval 549"/>
            <p:cNvSpPr/>
            <p:nvPr/>
          </p:nvSpPr>
          <p:spPr bwMode="auto">
            <a:xfrm rot="9774261">
              <a:off x="5770776" y="6334126"/>
              <a:ext cx="80971" cy="7143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51" name="Freeform 550"/>
            <p:cNvSpPr/>
            <p:nvPr/>
          </p:nvSpPr>
          <p:spPr bwMode="auto">
            <a:xfrm rot="9470549">
              <a:off x="5835870" y="6399214"/>
              <a:ext cx="30165" cy="46037"/>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52" name="Freeform 551"/>
            <p:cNvSpPr/>
            <p:nvPr/>
          </p:nvSpPr>
          <p:spPr bwMode="auto">
            <a:xfrm rot="9470549">
              <a:off x="5800942" y="6407151"/>
              <a:ext cx="23814" cy="60325"/>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53" name="Freeform 552"/>
            <p:cNvSpPr/>
            <p:nvPr/>
          </p:nvSpPr>
          <p:spPr bwMode="auto">
            <a:xfrm rot="9470549">
              <a:off x="5683455" y="6486526"/>
              <a:ext cx="30165" cy="50800"/>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54" name="Freeform 553"/>
            <p:cNvSpPr/>
            <p:nvPr/>
          </p:nvSpPr>
          <p:spPr bwMode="auto">
            <a:xfrm rot="9470549">
              <a:off x="5637413" y="6481764"/>
              <a:ext cx="42867" cy="49212"/>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55" name="Oval 554"/>
            <p:cNvSpPr/>
            <p:nvPr/>
          </p:nvSpPr>
          <p:spPr bwMode="auto">
            <a:xfrm rot="7747028">
              <a:off x="5990670" y="6419053"/>
              <a:ext cx="71438" cy="7938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56" name="Oval 555"/>
            <p:cNvSpPr/>
            <p:nvPr/>
          </p:nvSpPr>
          <p:spPr bwMode="auto">
            <a:xfrm rot="8050740">
              <a:off x="5923988" y="6222204"/>
              <a:ext cx="73025" cy="7779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57" name="Freeform 556"/>
            <p:cNvSpPr/>
            <p:nvPr/>
          </p:nvSpPr>
          <p:spPr bwMode="auto">
            <a:xfrm rot="7747028">
              <a:off x="6008925" y="6262686"/>
              <a:ext cx="26987" cy="52393"/>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58" name="Freeform 557"/>
            <p:cNvSpPr/>
            <p:nvPr/>
          </p:nvSpPr>
          <p:spPr bwMode="auto">
            <a:xfrm rot="7747028">
              <a:off x="5987492" y="6285703"/>
              <a:ext cx="20638" cy="66682"/>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59" name="Freeform 558"/>
            <p:cNvSpPr/>
            <p:nvPr/>
          </p:nvSpPr>
          <p:spPr bwMode="auto">
            <a:xfrm rot="7747028">
              <a:off x="5981936" y="6369048"/>
              <a:ext cx="25400" cy="57156"/>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60" name="Freeform 559"/>
            <p:cNvSpPr/>
            <p:nvPr/>
          </p:nvSpPr>
          <p:spPr bwMode="auto">
            <a:xfrm rot="7747028">
              <a:off x="5962089" y="6385717"/>
              <a:ext cx="17462" cy="57156"/>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61" name="Oval 560"/>
            <p:cNvSpPr/>
            <p:nvPr/>
          </p:nvSpPr>
          <p:spPr bwMode="auto">
            <a:xfrm rot="11147891">
              <a:off x="5438956" y="6483351"/>
              <a:ext cx="79383" cy="7143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62" name="Oval 561"/>
            <p:cNvSpPr/>
            <p:nvPr/>
          </p:nvSpPr>
          <p:spPr bwMode="auto">
            <a:xfrm rot="12871412">
              <a:off x="5304005" y="6359526"/>
              <a:ext cx="80971" cy="7143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63" name="Freeform 562"/>
            <p:cNvSpPr/>
            <p:nvPr/>
          </p:nvSpPr>
          <p:spPr bwMode="auto">
            <a:xfrm rot="2897450">
              <a:off x="5861273" y="5818185"/>
              <a:ext cx="15875" cy="60331"/>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64" name="Oval 563"/>
            <p:cNvSpPr/>
            <p:nvPr/>
          </p:nvSpPr>
          <p:spPr bwMode="auto">
            <a:xfrm rot="4620971">
              <a:off x="6110538" y="6289672"/>
              <a:ext cx="73025" cy="7938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65" name="Freeform 564"/>
            <p:cNvSpPr/>
            <p:nvPr/>
          </p:nvSpPr>
          <p:spPr bwMode="auto">
            <a:xfrm rot="4620971">
              <a:off x="6010514" y="6218235"/>
              <a:ext cx="39688" cy="55568"/>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66" name="Freeform 565"/>
            <p:cNvSpPr/>
            <p:nvPr/>
          </p:nvSpPr>
          <p:spPr bwMode="auto">
            <a:xfrm rot="4620971">
              <a:off x="6020040" y="6176960"/>
              <a:ext cx="39688" cy="55568"/>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67" name="Freeform 566"/>
            <p:cNvSpPr/>
            <p:nvPr/>
          </p:nvSpPr>
          <p:spPr bwMode="auto">
            <a:xfrm rot="4620971">
              <a:off x="6061319" y="6276973"/>
              <a:ext cx="39687" cy="55568"/>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68" name="Freeform 567"/>
            <p:cNvSpPr/>
            <p:nvPr/>
          </p:nvSpPr>
          <p:spPr bwMode="auto">
            <a:xfrm rot="4620971">
              <a:off x="5398472" y="6315866"/>
              <a:ext cx="7937" cy="73032"/>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69" name="Oval 568"/>
            <p:cNvSpPr/>
            <p:nvPr/>
          </p:nvSpPr>
          <p:spPr bwMode="auto">
            <a:xfrm rot="19215910">
              <a:off x="5947006" y="4400549"/>
              <a:ext cx="77795" cy="73025"/>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70" name="Oval 569"/>
            <p:cNvSpPr/>
            <p:nvPr/>
          </p:nvSpPr>
          <p:spPr bwMode="auto">
            <a:xfrm rot="19215910">
              <a:off x="5343697" y="4449762"/>
              <a:ext cx="77795" cy="73025"/>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71" name="Freeform 570"/>
            <p:cNvSpPr/>
            <p:nvPr/>
          </p:nvSpPr>
          <p:spPr bwMode="auto">
            <a:xfrm rot="12871412">
              <a:off x="5454833" y="5083175"/>
              <a:ext cx="11113" cy="60325"/>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72" name="Freeform 571"/>
            <p:cNvSpPr/>
            <p:nvPr/>
          </p:nvSpPr>
          <p:spPr bwMode="auto">
            <a:xfrm rot="12871412">
              <a:off x="5431018" y="5019675"/>
              <a:ext cx="9526" cy="65088"/>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73" name="Oval 572"/>
            <p:cNvSpPr/>
            <p:nvPr/>
          </p:nvSpPr>
          <p:spPr bwMode="auto">
            <a:xfrm rot="11451603">
              <a:off x="5515164" y="4976813"/>
              <a:ext cx="76207" cy="69850"/>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74" name="Freeform 573"/>
            <p:cNvSpPr/>
            <p:nvPr/>
          </p:nvSpPr>
          <p:spPr bwMode="auto">
            <a:xfrm rot="11147891">
              <a:off x="5612010" y="5129213"/>
              <a:ext cx="17465" cy="53975"/>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75" name="Freeform 574"/>
            <p:cNvSpPr/>
            <p:nvPr/>
          </p:nvSpPr>
          <p:spPr bwMode="auto">
            <a:xfrm rot="11147891">
              <a:off x="5575495" y="5118100"/>
              <a:ext cx="11113" cy="60325"/>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76" name="Freeform 575"/>
            <p:cNvSpPr/>
            <p:nvPr/>
          </p:nvSpPr>
          <p:spPr bwMode="auto">
            <a:xfrm rot="11147891">
              <a:off x="5562794" y="5054600"/>
              <a:ext cx="26990" cy="42863"/>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77" name="Freeform 576"/>
            <p:cNvSpPr/>
            <p:nvPr/>
          </p:nvSpPr>
          <p:spPr bwMode="auto">
            <a:xfrm rot="11147891">
              <a:off x="5524690" y="5046663"/>
              <a:ext cx="11113" cy="50800"/>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78" name="Oval 577"/>
            <p:cNvSpPr/>
            <p:nvPr/>
          </p:nvSpPr>
          <p:spPr bwMode="auto">
            <a:xfrm rot="11451603">
              <a:off x="5604073" y="4997450"/>
              <a:ext cx="80970" cy="69850"/>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79" name="Freeform 578"/>
            <p:cNvSpPr/>
            <p:nvPr/>
          </p:nvSpPr>
          <p:spPr bwMode="auto">
            <a:xfrm rot="11147891">
              <a:off x="5637413" y="5072063"/>
              <a:ext cx="30166" cy="46037"/>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80" name="Freeform 579"/>
            <p:cNvSpPr/>
            <p:nvPr/>
          </p:nvSpPr>
          <p:spPr bwMode="auto">
            <a:xfrm rot="11147891">
              <a:off x="5599309" y="5064125"/>
              <a:ext cx="22227" cy="60325"/>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81" name="Freeform 580"/>
            <p:cNvSpPr/>
            <p:nvPr/>
          </p:nvSpPr>
          <p:spPr bwMode="auto">
            <a:xfrm rot="11147891">
              <a:off x="5523102" y="5108575"/>
              <a:ext cx="28578" cy="52388"/>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82" name="Freeform 581"/>
            <p:cNvSpPr/>
            <p:nvPr/>
          </p:nvSpPr>
          <p:spPr bwMode="auto">
            <a:xfrm rot="11147891">
              <a:off x="5499287" y="5099050"/>
              <a:ext cx="17464" cy="50800"/>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83" name="Oval 582"/>
            <p:cNvSpPr/>
            <p:nvPr/>
          </p:nvSpPr>
          <p:spPr bwMode="auto">
            <a:xfrm rot="16459901">
              <a:off x="5215100" y="4772021"/>
              <a:ext cx="73025" cy="79383"/>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84" name="Oval 583"/>
            <p:cNvSpPr/>
            <p:nvPr/>
          </p:nvSpPr>
          <p:spPr bwMode="auto">
            <a:xfrm rot="16459901">
              <a:off x="5213513" y="4679945"/>
              <a:ext cx="71437" cy="80971"/>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85" name="Oval 584"/>
            <p:cNvSpPr/>
            <p:nvPr/>
          </p:nvSpPr>
          <p:spPr bwMode="auto">
            <a:xfrm rot="16459901">
              <a:off x="5247647" y="4598189"/>
              <a:ext cx="71437" cy="79383"/>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86" name="Oval 585"/>
            <p:cNvSpPr/>
            <p:nvPr/>
          </p:nvSpPr>
          <p:spPr bwMode="auto">
            <a:xfrm rot="16763613">
              <a:off x="5446898" y="4645021"/>
              <a:ext cx="69850" cy="76207"/>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87" name="Freeform 586"/>
            <p:cNvSpPr/>
            <p:nvPr/>
          </p:nvSpPr>
          <p:spPr bwMode="auto">
            <a:xfrm rot="16459901">
              <a:off x="5328614" y="4798215"/>
              <a:ext cx="11113" cy="66682"/>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88" name="Freeform 587"/>
            <p:cNvSpPr/>
            <p:nvPr/>
          </p:nvSpPr>
          <p:spPr bwMode="auto">
            <a:xfrm rot="16459901">
              <a:off x="5322264" y="4753765"/>
              <a:ext cx="7937" cy="73032"/>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89" name="Freeform 588"/>
            <p:cNvSpPr/>
            <p:nvPr/>
          </p:nvSpPr>
          <p:spPr bwMode="auto">
            <a:xfrm rot="16459901">
              <a:off x="5316707" y="4718046"/>
              <a:ext cx="15875" cy="60331"/>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90" name="Freeform 589"/>
            <p:cNvSpPr/>
            <p:nvPr/>
          </p:nvSpPr>
          <p:spPr bwMode="auto">
            <a:xfrm rot="16459901">
              <a:off x="5327027" y="4677565"/>
              <a:ext cx="9525" cy="68270"/>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91" name="Freeform 590"/>
            <p:cNvSpPr/>
            <p:nvPr/>
          </p:nvSpPr>
          <p:spPr bwMode="auto">
            <a:xfrm rot="16459901">
              <a:off x="5334172" y="4643435"/>
              <a:ext cx="25400" cy="57156"/>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92" name="Freeform 591"/>
            <p:cNvSpPr/>
            <p:nvPr/>
          </p:nvSpPr>
          <p:spPr bwMode="auto">
            <a:xfrm rot="16459901">
              <a:off x="5348460" y="4616447"/>
              <a:ext cx="15875" cy="57156"/>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93" name="Freeform 4901"/>
            <p:cNvSpPr/>
            <p:nvPr/>
          </p:nvSpPr>
          <p:spPr bwMode="auto">
            <a:xfrm rot="16459901">
              <a:off x="5400061" y="4682328"/>
              <a:ext cx="23812" cy="47630"/>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94" name="Freeform 4902"/>
            <p:cNvSpPr/>
            <p:nvPr/>
          </p:nvSpPr>
          <p:spPr bwMode="auto">
            <a:xfrm rot="16459901">
              <a:off x="5409584" y="4634704"/>
              <a:ext cx="11113" cy="57156"/>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95" name="Oval 4903"/>
            <p:cNvSpPr/>
            <p:nvPr/>
          </p:nvSpPr>
          <p:spPr bwMode="auto">
            <a:xfrm rot="14736380">
              <a:off x="5257967" y="4948233"/>
              <a:ext cx="71438" cy="80971"/>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96" name="Oval 595"/>
            <p:cNvSpPr/>
            <p:nvPr/>
          </p:nvSpPr>
          <p:spPr bwMode="auto">
            <a:xfrm rot="15040092">
              <a:off x="5442929" y="4814090"/>
              <a:ext cx="69850" cy="77795"/>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97" name="Freeform 4905"/>
            <p:cNvSpPr/>
            <p:nvPr/>
          </p:nvSpPr>
          <p:spPr bwMode="auto">
            <a:xfrm rot="14736380">
              <a:off x="5365925" y="4948235"/>
              <a:ext cx="15875" cy="60331"/>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98" name="Freeform 597"/>
            <p:cNvSpPr/>
            <p:nvPr/>
          </p:nvSpPr>
          <p:spPr bwMode="auto">
            <a:xfrm rot="14736380">
              <a:off x="5356399" y="4910134"/>
              <a:ext cx="11112" cy="68269"/>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599" name="Freeform 4907"/>
            <p:cNvSpPr/>
            <p:nvPr/>
          </p:nvSpPr>
          <p:spPr bwMode="auto">
            <a:xfrm rot="14736380">
              <a:off x="5415936" y="4880766"/>
              <a:ext cx="23813" cy="47630"/>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00" name="Freeform 4908"/>
            <p:cNvSpPr/>
            <p:nvPr/>
          </p:nvSpPr>
          <p:spPr bwMode="auto">
            <a:xfrm rot="14736380">
              <a:off x="5403234" y="4837904"/>
              <a:ext cx="11113" cy="57156"/>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01" name="Oval 4909"/>
            <p:cNvSpPr/>
            <p:nvPr/>
          </p:nvSpPr>
          <p:spPr bwMode="auto">
            <a:xfrm rot="16459901">
              <a:off x="5289720" y="4514845"/>
              <a:ext cx="73025" cy="79383"/>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02" name="Oval 601"/>
            <p:cNvSpPr/>
            <p:nvPr/>
          </p:nvSpPr>
          <p:spPr bwMode="auto">
            <a:xfrm rot="16763613">
              <a:off x="5425465" y="4726778"/>
              <a:ext cx="73025" cy="77795"/>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03" name="Freeform 4911"/>
            <p:cNvSpPr/>
            <p:nvPr/>
          </p:nvSpPr>
          <p:spPr bwMode="auto">
            <a:xfrm rot="16459901">
              <a:off x="5378626" y="4749798"/>
              <a:ext cx="28575" cy="50805"/>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04" name="Freeform 603"/>
            <p:cNvSpPr/>
            <p:nvPr/>
          </p:nvSpPr>
          <p:spPr bwMode="auto">
            <a:xfrm rot="16459901">
              <a:off x="5383389" y="4703759"/>
              <a:ext cx="22225" cy="66682"/>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05" name="Freeform 604"/>
            <p:cNvSpPr/>
            <p:nvPr/>
          </p:nvSpPr>
          <p:spPr bwMode="auto">
            <a:xfrm rot="16459901">
              <a:off x="5358781" y="4582315"/>
              <a:ext cx="26988" cy="57156"/>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06" name="Freeform 605"/>
            <p:cNvSpPr/>
            <p:nvPr/>
          </p:nvSpPr>
          <p:spPr bwMode="auto">
            <a:xfrm rot="16459901">
              <a:off x="5376246" y="4553740"/>
              <a:ext cx="38100" cy="55568"/>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07" name="Oval 606"/>
            <p:cNvSpPr/>
            <p:nvPr/>
          </p:nvSpPr>
          <p:spPr bwMode="auto">
            <a:xfrm rot="14736380">
              <a:off x="5242885" y="4860127"/>
              <a:ext cx="71438" cy="79383"/>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08" name="Oval 607"/>
            <p:cNvSpPr/>
            <p:nvPr/>
          </p:nvSpPr>
          <p:spPr bwMode="auto">
            <a:xfrm rot="15040092">
              <a:off x="5466744" y="4896640"/>
              <a:ext cx="73025" cy="77795"/>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09" name="Freeform 608"/>
            <p:cNvSpPr/>
            <p:nvPr/>
          </p:nvSpPr>
          <p:spPr bwMode="auto">
            <a:xfrm rot="14736380">
              <a:off x="5433400" y="4947441"/>
              <a:ext cx="28575" cy="52393"/>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10" name="Freeform 609"/>
            <p:cNvSpPr/>
            <p:nvPr/>
          </p:nvSpPr>
          <p:spPr bwMode="auto">
            <a:xfrm rot="14736380">
              <a:off x="5418317" y="4906959"/>
              <a:ext cx="20637" cy="65094"/>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11" name="Freeform 610"/>
            <p:cNvSpPr/>
            <p:nvPr/>
          </p:nvSpPr>
          <p:spPr bwMode="auto">
            <a:xfrm rot="14736380">
              <a:off x="5340523" y="4873622"/>
              <a:ext cx="25400" cy="57156"/>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12" name="Freeform 611"/>
            <p:cNvSpPr/>
            <p:nvPr/>
          </p:nvSpPr>
          <p:spPr bwMode="auto">
            <a:xfrm rot="14736380">
              <a:off x="5338934" y="4846635"/>
              <a:ext cx="15875" cy="57156"/>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13" name="Oval 612"/>
            <p:cNvSpPr/>
            <p:nvPr/>
          </p:nvSpPr>
          <p:spPr bwMode="auto">
            <a:xfrm rot="21304874">
              <a:off x="5583433" y="4335462"/>
              <a:ext cx="80971" cy="71437"/>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14" name="Oval 613"/>
            <p:cNvSpPr/>
            <p:nvPr/>
          </p:nvSpPr>
          <p:spPr bwMode="auto">
            <a:xfrm rot="21304874">
              <a:off x="5683455" y="4317999"/>
              <a:ext cx="77795" cy="71438"/>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15" name="Oval 614"/>
            <p:cNvSpPr/>
            <p:nvPr/>
          </p:nvSpPr>
          <p:spPr bwMode="auto">
            <a:xfrm rot="21304874">
              <a:off x="5780302" y="4335462"/>
              <a:ext cx="77796" cy="71437"/>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16" name="Oval 615"/>
            <p:cNvSpPr/>
            <p:nvPr/>
          </p:nvSpPr>
          <p:spPr bwMode="auto">
            <a:xfrm rot="8586">
              <a:off x="5762838" y="4521199"/>
              <a:ext cx="76207" cy="69850"/>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17" name="Freeform 616"/>
            <p:cNvSpPr/>
            <p:nvPr/>
          </p:nvSpPr>
          <p:spPr bwMode="auto">
            <a:xfrm rot="21304874">
              <a:off x="5608835" y="4418012"/>
              <a:ext cx="12701" cy="60325"/>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18" name="Freeform 617"/>
            <p:cNvSpPr/>
            <p:nvPr/>
          </p:nvSpPr>
          <p:spPr bwMode="auto">
            <a:xfrm rot="21304874">
              <a:off x="5654878" y="4400549"/>
              <a:ext cx="9526" cy="66675"/>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19" name="Freeform 618"/>
            <p:cNvSpPr/>
            <p:nvPr/>
          </p:nvSpPr>
          <p:spPr bwMode="auto">
            <a:xfrm rot="21304874">
              <a:off x="5697744" y="4398962"/>
              <a:ext cx="15877" cy="53975"/>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20" name="Freeform 619"/>
            <p:cNvSpPr/>
            <p:nvPr/>
          </p:nvSpPr>
          <p:spPr bwMode="auto">
            <a:xfrm rot="21304874">
              <a:off x="5740611" y="4395787"/>
              <a:ext cx="9526" cy="61912"/>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21" name="Freeform 620"/>
            <p:cNvSpPr/>
            <p:nvPr/>
          </p:nvSpPr>
          <p:spPr bwMode="auto">
            <a:xfrm rot="21304874">
              <a:off x="5778715" y="4406899"/>
              <a:ext cx="26990" cy="52388"/>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22" name="Freeform 621"/>
            <p:cNvSpPr/>
            <p:nvPr/>
          </p:nvSpPr>
          <p:spPr bwMode="auto">
            <a:xfrm rot="21304874">
              <a:off x="5813643" y="4411662"/>
              <a:ext cx="17464" cy="52387"/>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23" name="Freeform 622"/>
            <p:cNvSpPr/>
            <p:nvPr/>
          </p:nvSpPr>
          <p:spPr bwMode="auto">
            <a:xfrm rot="21304874">
              <a:off x="5753312" y="4475162"/>
              <a:ext cx="25402" cy="42862"/>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24" name="Freeform 623"/>
            <p:cNvSpPr/>
            <p:nvPr/>
          </p:nvSpPr>
          <p:spPr bwMode="auto">
            <a:xfrm rot="21304874">
              <a:off x="5805704" y="4467224"/>
              <a:ext cx="12701" cy="52388"/>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25" name="Oval 624"/>
            <p:cNvSpPr/>
            <p:nvPr/>
          </p:nvSpPr>
          <p:spPr bwMode="auto">
            <a:xfrm rot="19581353">
              <a:off x="5397677" y="4400549"/>
              <a:ext cx="79383" cy="73025"/>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26" name="Oval 625"/>
            <p:cNvSpPr/>
            <p:nvPr/>
          </p:nvSpPr>
          <p:spPr bwMode="auto">
            <a:xfrm rot="19885065">
              <a:off x="5575495" y="4545012"/>
              <a:ext cx="77795" cy="69850"/>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27" name="Freeform 626"/>
            <p:cNvSpPr/>
            <p:nvPr/>
          </p:nvSpPr>
          <p:spPr bwMode="auto">
            <a:xfrm rot="19581353">
              <a:off x="5453245" y="4478337"/>
              <a:ext cx="15877" cy="55562"/>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28" name="Freeform 627"/>
            <p:cNvSpPr/>
            <p:nvPr/>
          </p:nvSpPr>
          <p:spPr bwMode="auto">
            <a:xfrm rot="19581353">
              <a:off x="5491349" y="4459287"/>
              <a:ext cx="11114" cy="61912"/>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29" name="Freeform 628"/>
            <p:cNvSpPr/>
            <p:nvPr/>
          </p:nvSpPr>
          <p:spPr bwMode="auto">
            <a:xfrm rot="19581353">
              <a:off x="5538978" y="4521199"/>
              <a:ext cx="25402" cy="42863"/>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30" name="Freeform 629"/>
            <p:cNvSpPr/>
            <p:nvPr/>
          </p:nvSpPr>
          <p:spPr bwMode="auto">
            <a:xfrm rot="19581353">
              <a:off x="5583433" y="4494212"/>
              <a:ext cx="12701" cy="52387"/>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31" name="Oval 630"/>
            <p:cNvSpPr/>
            <p:nvPr/>
          </p:nvSpPr>
          <p:spPr bwMode="auto">
            <a:xfrm rot="21304874">
              <a:off x="5875561" y="4360862"/>
              <a:ext cx="80971" cy="71437"/>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32" name="Oval 631"/>
            <p:cNvSpPr/>
            <p:nvPr/>
          </p:nvSpPr>
          <p:spPr bwMode="auto">
            <a:xfrm rot="8586">
              <a:off x="5667579" y="4516437"/>
              <a:ext cx="80970" cy="69850"/>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33" name="Freeform 632"/>
            <p:cNvSpPr/>
            <p:nvPr/>
          </p:nvSpPr>
          <p:spPr bwMode="auto">
            <a:xfrm rot="21304874">
              <a:off x="5672341" y="4467224"/>
              <a:ext cx="30166" cy="47625"/>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34" name="Freeform 633"/>
            <p:cNvSpPr/>
            <p:nvPr/>
          </p:nvSpPr>
          <p:spPr bwMode="auto">
            <a:xfrm rot="21304874">
              <a:off x="5716796" y="4456112"/>
              <a:ext cx="23815" cy="60325"/>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35" name="Freeform 634"/>
            <p:cNvSpPr/>
            <p:nvPr/>
          </p:nvSpPr>
          <p:spPr bwMode="auto">
            <a:xfrm rot="21304874">
              <a:off x="5846983" y="4419599"/>
              <a:ext cx="30166" cy="52388"/>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36" name="Freeform 635"/>
            <p:cNvSpPr/>
            <p:nvPr/>
          </p:nvSpPr>
          <p:spPr bwMode="auto">
            <a:xfrm rot="21304874">
              <a:off x="5877149" y="4437062"/>
              <a:ext cx="42866" cy="50800"/>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37" name="Oval 636"/>
            <p:cNvSpPr/>
            <p:nvPr/>
          </p:nvSpPr>
          <p:spPr bwMode="auto">
            <a:xfrm rot="19581353">
              <a:off x="5492937" y="4373562"/>
              <a:ext cx="77795" cy="71437"/>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38" name="Oval 637"/>
            <p:cNvSpPr/>
            <p:nvPr/>
          </p:nvSpPr>
          <p:spPr bwMode="auto">
            <a:xfrm rot="19885065">
              <a:off x="5489761" y="4579937"/>
              <a:ext cx="80970" cy="71437"/>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39" name="Freeform 638"/>
            <p:cNvSpPr/>
            <p:nvPr/>
          </p:nvSpPr>
          <p:spPr bwMode="auto">
            <a:xfrm rot="19581353">
              <a:off x="5464359" y="4548187"/>
              <a:ext cx="30165" cy="47625"/>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40" name="Freeform 639"/>
            <p:cNvSpPr/>
            <p:nvPr/>
          </p:nvSpPr>
          <p:spPr bwMode="auto">
            <a:xfrm rot="19581353">
              <a:off x="5500875" y="4519612"/>
              <a:ext cx="23815" cy="60325"/>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41" name="Freeform 640"/>
            <p:cNvSpPr/>
            <p:nvPr/>
          </p:nvSpPr>
          <p:spPr bwMode="auto">
            <a:xfrm rot="19581353">
              <a:off x="5527865" y="4449762"/>
              <a:ext cx="26990" cy="52387"/>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42" name="Freeform 641"/>
            <p:cNvSpPr/>
            <p:nvPr/>
          </p:nvSpPr>
          <p:spPr bwMode="auto">
            <a:xfrm rot="19581353">
              <a:off x="5561205" y="4440237"/>
              <a:ext cx="19052" cy="52387"/>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43" name="Oval 642"/>
            <p:cNvSpPr/>
            <p:nvPr/>
          </p:nvSpPr>
          <p:spPr bwMode="auto">
            <a:xfrm rot="4620971">
              <a:off x="6114507" y="4617240"/>
              <a:ext cx="73025" cy="77795"/>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44" name="Oval 643"/>
            <p:cNvSpPr/>
            <p:nvPr/>
          </p:nvSpPr>
          <p:spPr bwMode="auto">
            <a:xfrm rot="4620971">
              <a:off x="6149435" y="4701377"/>
              <a:ext cx="69850" cy="80970"/>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45" name="Oval 644"/>
            <p:cNvSpPr/>
            <p:nvPr/>
          </p:nvSpPr>
          <p:spPr bwMode="auto">
            <a:xfrm rot="4620971">
              <a:off x="6143085" y="4791865"/>
              <a:ext cx="71437" cy="79383"/>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46" name="Oval 645"/>
            <p:cNvSpPr/>
            <p:nvPr/>
          </p:nvSpPr>
          <p:spPr bwMode="auto">
            <a:xfrm rot="4924683">
              <a:off x="5939865" y="4801390"/>
              <a:ext cx="69850" cy="77796"/>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47" name="Freeform 646"/>
            <p:cNvSpPr/>
            <p:nvPr/>
          </p:nvSpPr>
          <p:spPr bwMode="auto">
            <a:xfrm rot="4620971">
              <a:off x="6060525" y="4625177"/>
              <a:ext cx="11112" cy="66682"/>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48" name="Freeform 647"/>
            <p:cNvSpPr/>
            <p:nvPr/>
          </p:nvSpPr>
          <p:spPr bwMode="auto">
            <a:xfrm rot="4620971">
              <a:off x="6083545" y="4660896"/>
              <a:ext cx="7938" cy="71444"/>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49" name="Freeform 648"/>
            <p:cNvSpPr/>
            <p:nvPr/>
          </p:nvSpPr>
          <p:spPr bwMode="auto">
            <a:xfrm rot="4620971">
              <a:off x="6094658" y="4706934"/>
              <a:ext cx="15875" cy="60331"/>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50" name="Freeform 649"/>
            <p:cNvSpPr/>
            <p:nvPr/>
          </p:nvSpPr>
          <p:spPr bwMode="auto">
            <a:xfrm rot="4620971">
              <a:off x="6103390" y="4737891"/>
              <a:ext cx="9525" cy="68269"/>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51" name="Freeform 650"/>
            <p:cNvSpPr/>
            <p:nvPr/>
          </p:nvSpPr>
          <p:spPr bwMode="auto">
            <a:xfrm rot="4620971">
              <a:off x="6094659" y="4786310"/>
              <a:ext cx="25400" cy="57156"/>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52" name="Freeform 651"/>
            <p:cNvSpPr/>
            <p:nvPr/>
          </p:nvSpPr>
          <p:spPr bwMode="auto">
            <a:xfrm rot="4620971">
              <a:off x="6098628" y="4814091"/>
              <a:ext cx="17462" cy="57156"/>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53" name="Freeform 652"/>
            <p:cNvSpPr/>
            <p:nvPr/>
          </p:nvSpPr>
          <p:spPr bwMode="auto">
            <a:xfrm rot="4620971">
              <a:off x="6022422" y="4777578"/>
              <a:ext cx="23812" cy="47630"/>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54" name="Freeform 653"/>
            <p:cNvSpPr/>
            <p:nvPr/>
          </p:nvSpPr>
          <p:spPr bwMode="auto">
            <a:xfrm rot="4620971">
              <a:off x="6038296" y="4814091"/>
              <a:ext cx="11112" cy="57156"/>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55" name="Oval 654"/>
            <p:cNvSpPr/>
            <p:nvPr/>
          </p:nvSpPr>
          <p:spPr bwMode="auto">
            <a:xfrm rot="2897450">
              <a:off x="6017660" y="4458489"/>
              <a:ext cx="71437" cy="79383"/>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56" name="Oval 655"/>
            <p:cNvSpPr/>
            <p:nvPr/>
          </p:nvSpPr>
          <p:spPr bwMode="auto">
            <a:xfrm rot="3201162">
              <a:off x="5887473" y="4637877"/>
              <a:ext cx="69850" cy="77795"/>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57" name="Freeform 656"/>
            <p:cNvSpPr/>
            <p:nvPr/>
          </p:nvSpPr>
          <p:spPr bwMode="auto">
            <a:xfrm rot="2897450">
              <a:off x="5972409" y="4498971"/>
              <a:ext cx="15875" cy="60331"/>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58" name="Freeform 657"/>
            <p:cNvSpPr/>
            <p:nvPr/>
          </p:nvSpPr>
          <p:spPr bwMode="auto">
            <a:xfrm rot="2897450">
              <a:off x="5998605" y="4525166"/>
              <a:ext cx="9525" cy="68269"/>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59" name="Freeform 658"/>
            <p:cNvSpPr/>
            <p:nvPr/>
          </p:nvSpPr>
          <p:spPr bwMode="auto">
            <a:xfrm rot="2897450">
              <a:off x="5941450" y="4591841"/>
              <a:ext cx="23813" cy="47630"/>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60" name="Freeform 659"/>
            <p:cNvSpPr/>
            <p:nvPr/>
          </p:nvSpPr>
          <p:spPr bwMode="auto">
            <a:xfrm rot="2897450">
              <a:off x="5977172" y="4618034"/>
              <a:ext cx="12700" cy="57156"/>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61" name="Oval 660"/>
            <p:cNvSpPr/>
            <p:nvPr/>
          </p:nvSpPr>
          <p:spPr bwMode="auto">
            <a:xfrm rot="4620971">
              <a:off x="6128795" y="4882353"/>
              <a:ext cx="73025" cy="77796"/>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62" name="Oval 661"/>
            <p:cNvSpPr/>
            <p:nvPr/>
          </p:nvSpPr>
          <p:spPr bwMode="auto">
            <a:xfrm rot="4924683">
              <a:off x="5929545" y="4718047"/>
              <a:ext cx="73025" cy="76207"/>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63" name="Freeform 662"/>
            <p:cNvSpPr/>
            <p:nvPr/>
          </p:nvSpPr>
          <p:spPr bwMode="auto">
            <a:xfrm rot="4620971">
              <a:off x="6015276" y="4703760"/>
              <a:ext cx="28575" cy="50805"/>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64" name="Freeform 663"/>
            <p:cNvSpPr/>
            <p:nvPr/>
          </p:nvSpPr>
          <p:spPr bwMode="auto">
            <a:xfrm rot="4620971">
              <a:off x="6029565" y="4732334"/>
              <a:ext cx="22225" cy="66682"/>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65" name="Freeform 664"/>
            <p:cNvSpPr/>
            <p:nvPr/>
          </p:nvSpPr>
          <p:spPr bwMode="auto">
            <a:xfrm rot="4620971">
              <a:off x="6070845" y="4886322"/>
              <a:ext cx="39687" cy="55568"/>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66" name="Oval 665"/>
            <p:cNvSpPr/>
            <p:nvPr/>
          </p:nvSpPr>
          <p:spPr bwMode="auto">
            <a:xfrm rot="2897450">
              <a:off x="6061321" y="4540245"/>
              <a:ext cx="71438" cy="77795"/>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67" name="Oval 666"/>
            <p:cNvSpPr/>
            <p:nvPr/>
          </p:nvSpPr>
          <p:spPr bwMode="auto">
            <a:xfrm rot="3201162">
              <a:off x="5834286" y="4567234"/>
              <a:ext cx="73025" cy="76207"/>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68" name="Freeform 667"/>
            <p:cNvSpPr/>
            <p:nvPr/>
          </p:nvSpPr>
          <p:spPr bwMode="auto">
            <a:xfrm rot="2897450">
              <a:off x="5897790" y="4529135"/>
              <a:ext cx="28575" cy="50805"/>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69" name="Freeform 668"/>
            <p:cNvSpPr/>
            <p:nvPr/>
          </p:nvSpPr>
          <p:spPr bwMode="auto">
            <a:xfrm rot="2897450">
              <a:off x="5929542" y="4548184"/>
              <a:ext cx="22225" cy="66682"/>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70" name="Freeform 669"/>
            <p:cNvSpPr/>
            <p:nvPr/>
          </p:nvSpPr>
          <p:spPr bwMode="auto">
            <a:xfrm rot="2897450">
              <a:off x="6012101" y="4567234"/>
              <a:ext cx="25400" cy="57156"/>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71" name="Freeform 670"/>
            <p:cNvSpPr/>
            <p:nvPr/>
          </p:nvSpPr>
          <p:spPr bwMode="auto">
            <a:xfrm rot="2897450">
              <a:off x="6031152" y="4592634"/>
              <a:ext cx="15875" cy="57156"/>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72" name="Oval 671"/>
            <p:cNvSpPr/>
            <p:nvPr/>
          </p:nvSpPr>
          <p:spPr bwMode="auto">
            <a:xfrm rot="9470549">
              <a:off x="5910489" y="5151438"/>
              <a:ext cx="80971" cy="71437"/>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73" name="Oval 317"/>
            <p:cNvSpPr/>
            <p:nvPr/>
          </p:nvSpPr>
          <p:spPr bwMode="auto">
            <a:xfrm rot="9470549">
              <a:off x="5821581" y="5194300"/>
              <a:ext cx="79383" cy="73025"/>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74" name="Oval 318"/>
            <p:cNvSpPr/>
            <p:nvPr/>
          </p:nvSpPr>
          <p:spPr bwMode="auto">
            <a:xfrm rot="9470549">
              <a:off x="5724734" y="5203825"/>
              <a:ext cx="77795" cy="71438"/>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75" name="Oval 319"/>
            <p:cNvSpPr/>
            <p:nvPr/>
          </p:nvSpPr>
          <p:spPr bwMode="auto">
            <a:xfrm rot="9774261">
              <a:off x="5681867" y="5022850"/>
              <a:ext cx="77796" cy="71438"/>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76" name="Freeform 320"/>
            <p:cNvSpPr/>
            <p:nvPr/>
          </p:nvSpPr>
          <p:spPr bwMode="auto">
            <a:xfrm rot="9470549">
              <a:off x="5926366" y="5081588"/>
              <a:ext cx="12701" cy="60325"/>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77" name="Freeform 676"/>
            <p:cNvSpPr/>
            <p:nvPr/>
          </p:nvSpPr>
          <p:spPr bwMode="auto">
            <a:xfrm rot="9470549">
              <a:off x="5891438" y="5103813"/>
              <a:ext cx="9526" cy="65087"/>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78" name="Freeform 677"/>
            <p:cNvSpPr/>
            <p:nvPr/>
          </p:nvSpPr>
          <p:spPr bwMode="auto">
            <a:xfrm rot="9470549">
              <a:off x="5845396" y="5129213"/>
              <a:ext cx="17464" cy="55562"/>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79" name="Freeform 678"/>
            <p:cNvSpPr/>
            <p:nvPr/>
          </p:nvSpPr>
          <p:spPr bwMode="auto">
            <a:xfrm rot="9470549">
              <a:off x="5810468" y="5135563"/>
              <a:ext cx="11113" cy="61912"/>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80" name="Freeform 679"/>
            <p:cNvSpPr/>
            <p:nvPr/>
          </p:nvSpPr>
          <p:spPr bwMode="auto">
            <a:xfrm rot="9470549">
              <a:off x="5754899" y="5146675"/>
              <a:ext cx="28578" cy="52388"/>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81" name="Freeform 680"/>
            <p:cNvSpPr/>
            <p:nvPr/>
          </p:nvSpPr>
          <p:spPr bwMode="auto">
            <a:xfrm rot="9470549">
              <a:off x="5729497" y="5151438"/>
              <a:ext cx="19052" cy="52387"/>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82" name="Freeform 681"/>
            <p:cNvSpPr/>
            <p:nvPr/>
          </p:nvSpPr>
          <p:spPr bwMode="auto">
            <a:xfrm rot="9470549">
              <a:off x="5759663" y="5083175"/>
              <a:ext cx="26990" cy="44450"/>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83" name="Freeform 682"/>
            <p:cNvSpPr/>
            <p:nvPr/>
          </p:nvSpPr>
          <p:spPr bwMode="auto">
            <a:xfrm rot="9470549">
              <a:off x="5723146" y="5095875"/>
              <a:ext cx="12701" cy="50800"/>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84" name="Oval 683"/>
            <p:cNvSpPr/>
            <p:nvPr/>
          </p:nvSpPr>
          <p:spPr bwMode="auto">
            <a:xfrm rot="7747028">
              <a:off x="6070847" y="5033958"/>
              <a:ext cx="71438" cy="80971"/>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85" name="Oval 684"/>
            <p:cNvSpPr/>
            <p:nvPr/>
          </p:nvSpPr>
          <p:spPr bwMode="auto">
            <a:xfrm rot="8050740">
              <a:off x="5855720" y="4947440"/>
              <a:ext cx="69850" cy="77795"/>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86" name="Freeform 685"/>
            <p:cNvSpPr/>
            <p:nvPr/>
          </p:nvSpPr>
          <p:spPr bwMode="auto">
            <a:xfrm rot="7747028">
              <a:off x="6053379" y="4984747"/>
              <a:ext cx="15875" cy="60331"/>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87" name="Freeform 686"/>
            <p:cNvSpPr/>
            <p:nvPr/>
          </p:nvSpPr>
          <p:spPr bwMode="auto">
            <a:xfrm rot="7747028">
              <a:off x="6026389" y="5005384"/>
              <a:ext cx="11112" cy="68269"/>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88" name="Freeform 687"/>
            <p:cNvSpPr/>
            <p:nvPr/>
          </p:nvSpPr>
          <p:spPr bwMode="auto">
            <a:xfrm rot="7747028">
              <a:off x="5950977" y="4980778"/>
              <a:ext cx="23812" cy="47630"/>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89" name="Freeform 688"/>
            <p:cNvSpPr/>
            <p:nvPr/>
          </p:nvSpPr>
          <p:spPr bwMode="auto">
            <a:xfrm rot="7747028">
              <a:off x="5928749" y="5007766"/>
              <a:ext cx="11112" cy="57156"/>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90" name="Oval 689"/>
            <p:cNvSpPr/>
            <p:nvPr/>
          </p:nvSpPr>
          <p:spPr bwMode="auto">
            <a:xfrm rot="9470549">
              <a:off x="5623124" y="5205413"/>
              <a:ext cx="79383" cy="71437"/>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91" name="Oval 690"/>
            <p:cNvSpPr/>
            <p:nvPr/>
          </p:nvSpPr>
          <p:spPr bwMode="auto">
            <a:xfrm rot="9774261">
              <a:off x="5770776" y="5002213"/>
              <a:ext cx="80971" cy="69850"/>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92" name="Freeform 691"/>
            <p:cNvSpPr/>
            <p:nvPr/>
          </p:nvSpPr>
          <p:spPr bwMode="auto">
            <a:xfrm rot="9470549">
              <a:off x="5835870" y="5067300"/>
              <a:ext cx="30165" cy="46038"/>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93" name="Freeform 692"/>
            <p:cNvSpPr/>
            <p:nvPr/>
          </p:nvSpPr>
          <p:spPr bwMode="auto">
            <a:xfrm rot="9470549">
              <a:off x="5800942" y="5075238"/>
              <a:ext cx="23814" cy="60325"/>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94" name="Freeform 693"/>
            <p:cNvSpPr/>
            <p:nvPr/>
          </p:nvSpPr>
          <p:spPr bwMode="auto">
            <a:xfrm rot="9470549">
              <a:off x="5683455" y="5154613"/>
              <a:ext cx="30165" cy="50800"/>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95" name="Freeform 694"/>
            <p:cNvSpPr/>
            <p:nvPr/>
          </p:nvSpPr>
          <p:spPr bwMode="auto">
            <a:xfrm rot="9470549">
              <a:off x="5637413" y="5148263"/>
              <a:ext cx="42867" cy="50800"/>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96" name="Oval 695"/>
            <p:cNvSpPr/>
            <p:nvPr/>
          </p:nvSpPr>
          <p:spPr bwMode="auto">
            <a:xfrm rot="7747028">
              <a:off x="5990670" y="5087140"/>
              <a:ext cx="71437" cy="79383"/>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97" name="Oval 696"/>
            <p:cNvSpPr/>
            <p:nvPr/>
          </p:nvSpPr>
          <p:spPr bwMode="auto">
            <a:xfrm rot="8050740">
              <a:off x="5923988" y="4890290"/>
              <a:ext cx="73025" cy="77795"/>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98" name="Freeform 697"/>
            <p:cNvSpPr/>
            <p:nvPr/>
          </p:nvSpPr>
          <p:spPr bwMode="auto">
            <a:xfrm rot="7747028">
              <a:off x="6008925" y="4930772"/>
              <a:ext cx="26988" cy="52393"/>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699" name="Freeform 698"/>
            <p:cNvSpPr/>
            <p:nvPr/>
          </p:nvSpPr>
          <p:spPr bwMode="auto">
            <a:xfrm rot="7747028">
              <a:off x="5987492" y="4953790"/>
              <a:ext cx="20637" cy="66682"/>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00" name="Freeform 699"/>
            <p:cNvSpPr/>
            <p:nvPr/>
          </p:nvSpPr>
          <p:spPr bwMode="auto">
            <a:xfrm rot="7747028">
              <a:off x="5981936" y="5037135"/>
              <a:ext cx="25400" cy="57156"/>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01" name="Freeform 700"/>
            <p:cNvSpPr/>
            <p:nvPr/>
          </p:nvSpPr>
          <p:spPr bwMode="auto">
            <a:xfrm rot="7747028">
              <a:off x="5962882" y="5053010"/>
              <a:ext cx="15875" cy="57156"/>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02" name="Oval 701"/>
            <p:cNvSpPr/>
            <p:nvPr/>
          </p:nvSpPr>
          <p:spPr bwMode="auto">
            <a:xfrm rot="12871412">
              <a:off x="5369100" y="5089525"/>
              <a:ext cx="80970" cy="71438"/>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03" name="Oval 702"/>
            <p:cNvSpPr/>
            <p:nvPr/>
          </p:nvSpPr>
          <p:spPr bwMode="auto">
            <a:xfrm rot="11147891">
              <a:off x="5535803" y="5183188"/>
              <a:ext cx="79383" cy="73025"/>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04" name="Oval 703"/>
            <p:cNvSpPr/>
            <p:nvPr/>
          </p:nvSpPr>
          <p:spPr bwMode="auto">
            <a:xfrm rot="11147891">
              <a:off x="5438956" y="5151438"/>
              <a:ext cx="79383" cy="71437"/>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05" name="Oval 704"/>
            <p:cNvSpPr/>
            <p:nvPr/>
          </p:nvSpPr>
          <p:spPr bwMode="auto">
            <a:xfrm rot="12871412">
              <a:off x="5304005" y="5026025"/>
              <a:ext cx="80971" cy="71438"/>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06" name="Freeform 705"/>
            <p:cNvSpPr/>
            <p:nvPr/>
          </p:nvSpPr>
          <p:spPr bwMode="auto">
            <a:xfrm rot="2897450">
              <a:off x="5953357" y="4460871"/>
              <a:ext cx="15875" cy="60331"/>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07" name="Freeform 706"/>
            <p:cNvSpPr/>
            <p:nvPr/>
          </p:nvSpPr>
          <p:spPr bwMode="auto">
            <a:xfrm rot="2897450">
              <a:off x="5861273" y="4486271"/>
              <a:ext cx="15875" cy="60331"/>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08" name="Oval 707"/>
            <p:cNvSpPr/>
            <p:nvPr/>
          </p:nvSpPr>
          <p:spPr bwMode="auto">
            <a:xfrm rot="4620971">
              <a:off x="6110538" y="4957759"/>
              <a:ext cx="73025" cy="79383"/>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09" name="Freeform 708"/>
            <p:cNvSpPr/>
            <p:nvPr/>
          </p:nvSpPr>
          <p:spPr bwMode="auto">
            <a:xfrm rot="4620971">
              <a:off x="6010514" y="4886322"/>
              <a:ext cx="39687" cy="55568"/>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10" name="Freeform 709"/>
            <p:cNvSpPr/>
            <p:nvPr/>
          </p:nvSpPr>
          <p:spPr bwMode="auto">
            <a:xfrm rot="4620971">
              <a:off x="6020040" y="4845047"/>
              <a:ext cx="39687" cy="55568"/>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11" name="Freeform 710"/>
            <p:cNvSpPr/>
            <p:nvPr/>
          </p:nvSpPr>
          <p:spPr bwMode="auto">
            <a:xfrm rot="4620971">
              <a:off x="6061319" y="4945059"/>
              <a:ext cx="39688" cy="55568"/>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12" name="Freeform 711"/>
            <p:cNvSpPr/>
            <p:nvPr/>
          </p:nvSpPr>
          <p:spPr bwMode="auto">
            <a:xfrm rot="4620971">
              <a:off x="5398472" y="4983952"/>
              <a:ext cx="7938" cy="73032"/>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grpSp>
          <p:nvGrpSpPr>
            <p:cNvPr id="3" name="Group 1807"/>
            <p:cNvGrpSpPr/>
            <p:nvPr/>
          </p:nvGrpSpPr>
          <p:grpSpPr>
            <a:xfrm>
              <a:off x="5208499" y="5667608"/>
              <a:ext cx="1015747" cy="939799"/>
              <a:chOff x="4383449" y="4645220"/>
              <a:chExt cx="708663" cy="686960"/>
            </a:xfrm>
            <a:solidFill>
              <a:srgbClr val="1A04BC"/>
            </a:solidFill>
          </p:grpSpPr>
          <p:sp>
            <p:nvSpPr>
              <p:cNvPr id="1004" name="Oval 1003"/>
              <p:cNvSpPr/>
              <p:nvPr/>
            </p:nvSpPr>
            <p:spPr bwMode="auto">
              <a:xfrm rot="19215910">
                <a:off x="4898052" y="4692889"/>
                <a:ext cx="55039" cy="53215"/>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05" name="Freeform 1004"/>
              <p:cNvSpPr/>
              <p:nvPr/>
            </p:nvSpPr>
            <p:spPr bwMode="auto">
              <a:xfrm rot="12871412">
                <a:off x="4554723" y="5191345"/>
                <a:ext cx="8633" cy="44005"/>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06" name="Freeform 1005"/>
              <p:cNvSpPr/>
              <p:nvPr/>
            </p:nvSpPr>
            <p:spPr bwMode="auto">
              <a:xfrm rot="12871412">
                <a:off x="4538223" y="5145053"/>
                <a:ext cx="6475" cy="48099"/>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07" name="Oval 1006"/>
              <p:cNvSpPr/>
              <p:nvPr/>
            </p:nvSpPr>
            <p:spPr bwMode="auto">
              <a:xfrm rot="11451603">
                <a:off x="4596873" y="5113913"/>
                <a:ext cx="53960" cy="51169"/>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08" name="Freeform 1007"/>
              <p:cNvSpPr/>
              <p:nvPr/>
            </p:nvSpPr>
            <p:spPr bwMode="auto">
              <a:xfrm rot="11147891">
                <a:off x="4664681" y="5225315"/>
                <a:ext cx="11871" cy="39911"/>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09" name="Freeform 1008"/>
              <p:cNvSpPr/>
              <p:nvPr/>
            </p:nvSpPr>
            <p:spPr bwMode="auto">
              <a:xfrm rot="11147891">
                <a:off x="4639678" y="5216804"/>
                <a:ext cx="7555" cy="45028"/>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10" name="Freeform 1009"/>
              <p:cNvSpPr/>
              <p:nvPr/>
            </p:nvSpPr>
            <p:spPr bwMode="auto">
              <a:xfrm rot="11147891">
                <a:off x="4630609" y="5170828"/>
                <a:ext cx="18346" cy="3172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11" name="Freeform 1010"/>
              <p:cNvSpPr/>
              <p:nvPr/>
            </p:nvSpPr>
            <p:spPr bwMode="auto">
              <a:xfrm rot="11147891">
                <a:off x="4603523" y="5164488"/>
                <a:ext cx="8633" cy="3786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12" name="Oval 1011"/>
              <p:cNvSpPr/>
              <p:nvPr/>
            </p:nvSpPr>
            <p:spPr bwMode="auto">
              <a:xfrm rot="16459901">
                <a:off x="4385412" y="4898878"/>
                <a:ext cx="52192" cy="56118"/>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13" name="Oval 1012"/>
              <p:cNvSpPr/>
              <p:nvPr/>
            </p:nvSpPr>
            <p:spPr bwMode="auto">
              <a:xfrm rot="16763613">
                <a:off x="4548321" y="4872647"/>
                <a:ext cx="51169" cy="53960"/>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14" name="Freeform 1013"/>
              <p:cNvSpPr/>
              <p:nvPr/>
            </p:nvSpPr>
            <p:spPr bwMode="auto">
              <a:xfrm rot="16459901">
                <a:off x="4458639" y="4925477"/>
                <a:ext cx="11257" cy="4208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15" name="Freeform 1014"/>
              <p:cNvSpPr/>
              <p:nvPr/>
            </p:nvSpPr>
            <p:spPr bwMode="auto">
              <a:xfrm rot="16459901">
                <a:off x="4465955" y="4896820"/>
                <a:ext cx="7163" cy="47485"/>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16" name="Freeform 1015"/>
              <p:cNvSpPr/>
              <p:nvPr/>
            </p:nvSpPr>
            <p:spPr bwMode="auto">
              <a:xfrm rot="16459901">
                <a:off x="4516572" y="4898806"/>
                <a:ext cx="17397" cy="3345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17" name="Freeform 1016"/>
              <p:cNvSpPr/>
              <p:nvPr/>
            </p:nvSpPr>
            <p:spPr bwMode="auto">
              <a:xfrm rot="16459901">
                <a:off x="4523781" y="4864555"/>
                <a:ext cx="8187" cy="39931"/>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18" name="Oval 1017"/>
              <p:cNvSpPr/>
              <p:nvPr/>
            </p:nvSpPr>
            <p:spPr bwMode="auto">
              <a:xfrm rot="14736380">
                <a:off x="4416763" y="5094704"/>
                <a:ext cx="52192" cy="56118"/>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19" name="Oval 1018"/>
              <p:cNvSpPr/>
              <p:nvPr/>
            </p:nvSpPr>
            <p:spPr bwMode="auto">
              <a:xfrm rot="15040092">
                <a:off x="4545685" y="4996953"/>
                <a:ext cx="51169" cy="53960"/>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20" name="Freeform 1019"/>
              <p:cNvSpPr/>
              <p:nvPr/>
            </p:nvSpPr>
            <p:spPr bwMode="auto">
              <a:xfrm rot="14736380">
                <a:off x="4492746" y="5094412"/>
                <a:ext cx="11256" cy="4208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21" name="Freeform 1020"/>
              <p:cNvSpPr/>
              <p:nvPr/>
            </p:nvSpPr>
            <p:spPr bwMode="auto">
              <a:xfrm rot="14736380">
                <a:off x="4486559" y="5066458"/>
                <a:ext cx="7164" cy="47485"/>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22" name="Freeform 1021"/>
              <p:cNvSpPr/>
              <p:nvPr/>
            </p:nvSpPr>
            <p:spPr bwMode="auto">
              <a:xfrm rot="14736380">
                <a:off x="4527567" y="5043996"/>
                <a:ext cx="17397" cy="3345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23" name="Freeform 1022"/>
              <p:cNvSpPr/>
              <p:nvPr/>
            </p:nvSpPr>
            <p:spPr bwMode="auto">
              <a:xfrm rot="14736380">
                <a:off x="4519088" y="5012933"/>
                <a:ext cx="8187" cy="39931"/>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24" name="Oval 1023"/>
              <p:cNvSpPr/>
              <p:nvPr/>
            </p:nvSpPr>
            <p:spPr bwMode="auto">
              <a:xfrm rot="16459901">
                <a:off x="4438869" y="4777969"/>
                <a:ext cx="53215" cy="55039"/>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25" name="Freeform 1024"/>
              <p:cNvSpPr/>
              <p:nvPr/>
            </p:nvSpPr>
            <p:spPr bwMode="auto">
              <a:xfrm rot="16459901">
                <a:off x="4487600" y="4826712"/>
                <a:ext cx="19444" cy="39931"/>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26" name="Freeform 1025"/>
              <p:cNvSpPr/>
              <p:nvPr/>
            </p:nvSpPr>
            <p:spPr bwMode="auto">
              <a:xfrm rot="16459901">
                <a:off x="4499215" y="4805625"/>
                <a:ext cx="28655" cy="38851"/>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27" name="Oval 1026"/>
              <p:cNvSpPr/>
              <p:nvPr/>
            </p:nvSpPr>
            <p:spPr bwMode="auto">
              <a:xfrm rot="21304874">
                <a:off x="4644860" y="4645241"/>
                <a:ext cx="56118" cy="52192"/>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28" name="Oval 1027"/>
              <p:cNvSpPr/>
              <p:nvPr/>
            </p:nvSpPr>
            <p:spPr bwMode="auto">
              <a:xfrm rot="21304874">
                <a:off x="4781948" y="4645220"/>
                <a:ext cx="55039" cy="52192"/>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29" name="Oval 1028"/>
              <p:cNvSpPr/>
              <p:nvPr/>
            </p:nvSpPr>
            <p:spPr bwMode="auto">
              <a:xfrm rot="8586">
                <a:off x="4769497" y="4780520"/>
                <a:ext cx="53960" cy="51169"/>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30" name="Freeform 1029"/>
              <p:cNvSpPr/>
              <p:nvPr/>
            </p:nvSpPr>
            <p:spPr bwMode="auto">
              <a:xfrm rot="21304874">
                <a:off x="4662932" y="4705540"/>
                <a:ext cx="8633" cy="44005"/>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31" name="Freeform 1030"/>
              <p:cNvSpPr/>
              <p:nvPr/>
            </p:nvSpPr>
            <p:spPr bwMode="auto">
              <a:xfrm rot="21304874">
                <a:off x="4694603" y="4693188"/>
                <a:ext cx="6475" cy="48099"/>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32" name="Freeform 1031"/>
              <p:cNvSpPr/>
              <p:nvPr/>
            </p:nvSpPr>
            <p:spPr bwMode="auto">
              <a:xfrm rot="21304874">
                <a:off x="4780718" y="4697910"/>
                <a:ext cx="19426" cy="37865"/>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33" name="Freeform 1032"/>
              <p:cNvSpPr/>
              <p:nvPr/>
            </p:nvSpPr>
            <p:spPr bwMode="auto">
              <a:xfrm rot="21304874">
                <a:off x="4805165" y="4700767"/>
                <a:ext cx="12950" cy="37865"/>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34" name="Freeform 1033"/>
              <p:cNvSpPr/>
              <p:nvPr/>
            </p:nvSpPr>
            <p:spPr bwMode="auto">
              <a:xfrm rot="21304874">
                <a:off x="4762930" y="4747280"/>
                <a:ext cx="18346" cy="3172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35" name="Freeform 1034"/>
              <p:cNvSpPr/>
              <p:nvPr/>
            </p:nvSpPr>
            <p:spPr bwMode="auto">
              <a:xfrm rot="21304874">
                <a:off x="4800486" y="4741662"/>
                <a:ext cx="8633" cy="3786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36" name="Oval 1035"/>
              <p:cNvSpPr/>
              <p:nvPr/>
            </p:nvSpPr>
            <p:spPr bwMode="auto">
              <a:xfrm rot="19581353">
                <a:off x="4515644" y="4692715"/>
                <a:ext cx="55039" cy="53215"/>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37" name="Oval 1036"/>
              <p:cNvSpPr/>
              <p:nvPr/>
            </p:nvSpPr>
            <p:spPr bwMode="auto">
              <a:xfrm rot="19885065">
                <a:off x="4639692" y="4798035"/>
                <a:ext cx="53960" cy="51169"/>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38" name="Freeform 1037"/>
              <p:cNvSpPr/>
              <p:nvPr/>
            </p:nvSpPr>
            <p:spPr bwMode="auto">
              <a:xfrm rot="19581353">
                <a:off x="4553758" y="4750152"/>
                <a:ext cx="11871" cy="39911"/>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39" name="Freeform 1038"/>
              <p:cNvSpPr/>
              <p:nvPr/>
            </p:nvSpPr>
            <p:spPr bwMode="auto">
              <a:xfrm rot="19581353">
                <a:off x="4580880" y="4735827"/>
                <a:ext cx="7555" cy="45028"/>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40" name="Freeform 1039"/>
              <p:cNvSpPr/>
              <p:nvPr/>
            </p:nvSpPr>
            <p:spPr bwMode="auto">
              <a:xfrm rot="19581353">
                <a:off x="4613579" y="4780910"/>
                <a:ext cx="18346" cy="3172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41" name="Freeform 1040"/>
              <p:cNvSpPr/>
              <p:nvPr/>
            </p:nvSpPr>
            <p:spPr bwMode="auto">
              <a:xfrm rot="19581353">
                <a:off x="4645293" y="4761120"/>
                <a:ext cx="8633" cy="3786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42" name="Oval 1041"/>
              <p:cNvSpPr/>
              <p:nvPr/>
            </p:nvSpPr>
            <p:spPr bwMode="auto">
              <a:xfrm rot="4620971">
                <a:off x="5037957" y="4914151"/>
                <a:ext cx="52192" cy="56118"/>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43" name="Oval 1042"/>
              <p:cNvSpPr/>
              <p:nvPr/>
            </p:nvSpPr>
            <p:spPr bwMode="auto">
              <a:xfrm rot="4924683">
                <a:off x="4892004" y="4987136"/>
                <a:ext cx="51169" cy="53960"/>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44" name="Freeform 1043"/>
              <p:cNvSpPr/>
              <p:nvPr/>
            </p:nvSpPr>
            <p:spPr bwMode="auto">
              <a:xfrm rot="4620971">
                <a:off x="5001909" y="4917360"/>
                <a:ext cx="11257" cy="4208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45" name="Freeform 1044"/>
              <p:cNvSpPr/>
              <p:nvPr/>
            </p:nvSpPr>
            <p:spPr bwMode="auto">
              <a:xfrm rot="4620971">
                <a:off x="5007075" y="4940931"/>
                <a:ext cx="7163" cy="47485"/>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46" name="Freeform 1045"/>
              <p:cNvSpPr/>
              <p:nvPr/>
            </p:nvSpPr>
            <p:spPr bwMode="auto">
              <a:xfrm rot="4620971">
                <a:off x="4950328" y="4968478"/>
                <a:ext cx="17397" cy="3345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47" name="Freeform 1046"/>
              <p:cNvSpPr/>
              <p:nvPr/>
            </p:nvSpPr>
            <p:spPr bwMode="auto">
              <a:xfrm rot="4620971">
                <a:off x="4962181" y="4995582"/>
                <a:ext cx="8187" cy="39931"/>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48" name="Oval 1047"/>
              <p:cNvSpPr/>
              <p:nvPr/>
            </p:nvSpPr>
            <p:spPr bwMode="auto">
              <a:xfrm rot="3201162">
                <a:off x="4855505" y="4867720"/>
                <a:ext cx="51169" cy="53960"/>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49" name="Freeform 1048"/>
              <p:cNvSpPr/>
              <p:nvPr/>
            </p:nvSpPr>
            <p:spPr bwMode="auto">
              <a:xfrm rot="2897450">
                <a:off x="4894261" y="4832970"/>
                <a:ext cx="17397" cy="3345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50" name="Freeform 1049"/>
              <p:cNvSpPr/>
              <p:nvPr/>
            </p:nvSpPr>
            <p:spPr bwMode="auto">
              <a:xfrm rot="2897450">
                <a:off x="4920090" y="4852604"/>
                <a:ext cx="8187" cy="39931"/>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51" name="Oval 1050"/>
              <p:cNvSpPr/>
              <p:nvPr/>
            </p:nvSpPr>
            <p:spPr bwMode="auto">
              <a:xfrm rot="4620971">
                <a:off x="5024042" y="5045866"/>
                <a:ext cx="53215" cy="55039"/>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52" name="Freeform 1051"/>
              <p:cNvSpPr/>
              <p:nvPr/>
            </p:nvSpPr>
            <p:spPr bwMode="auto">
              <a:xfrm rot="4620971">
                <a:off x="4984295" y="5048852"/>
                <a:ext cx="28655" cy="38851"/>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53" name="Oval 1052"/>
              <p:cNvSpPr/>
              <p:nvPr/>
            </p:nvSpPr>
            <p:spPr bwMode="auto">
              <a:xfrm rot="2897450">
                <a:off x="4977244" y="4795272"/>
                <a:ext cx="52192" cy="55039"/>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54" name="Freeform 1053"/>
              <p:cNvSpPr/>
              <p:nvPr/>
            </p:nvSpPr>
            <p:spPr bwMode="auto">
              <a:xfrm rot="2897450">
                <a:off x="4944052" y="4815894"/>
                <a:ext cx="18420" cy="39930"/>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55" name="Freeform 1054"/>
              <p:cNvSpPr/>
              <p:nvPr/>
            </p:nvSpPr>
            <p:spPr bwMode="auto">
              <a:xfrm rot="2897450">
                <a:off x="4956914" y="4834048"/>
                <a:ext cx="12280" cy="39930"/>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56" name="Oval 1055"/>
              <p:cNvSpPr/>
              <p:nvPr/>
            </p:nvSpPr>
            <p:spPr bwMode="auto">
              <a:xfrm rot="9470549">
                <a:off x="4872868" y="5241595"/>
                <a:ext cx="56118" cy="52192"/>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57" name="Oval 1056"/>
              <p:cNvSpPr/>
              <p:nvPr/>
            </p:nvSpPr>
            <p:spPr bwMode="auto">
              <a:xfrm rot="9470549">
                <a:off x="4743000" y="5279988"/>
                <a:ext cx="55039" cy="52192"/>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58" name="Oval 1057"/>
              <p:cNvSpPr/>
              <p:nvPr/>
            </p:nvSpPr>
            <p:spPr bwMode="auto">
              <a:xfrm rot="9774261">
                <a:off x="4713822" y="5148115"/>
                <a:ext cx="53960" cy="51169"/>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59" name="Freeform 1058"/>
              <p:cNvSpPr/>
              <p:nvPr/>
            </p:nvSpPr>
            <p:spPr bwMode="auto">
              <a:xfrm rot="9470549">
                <a:off x="4884460" y="5190415"/>
                <a:ext cx="8633" cy="44005"/>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60" name="Freeform 1059"/>
              <p:cNvSpPr/>
              <p:nvPr/>
            </p:nvSpPr>
            <p:spPr bwMode="auto">
              <a:xfrm rot="9470549">
                <a:off x="4859542" y="5206806"/>
                <a:ext cx="6475" cy="48099"/>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61" name="Freeform 1060"/>
              <p:cNvSpPr/>
              <p:nvPr/>
            </p:nvSpPr>
            <p:spPr bwMode="auto">
              <a:xfrm rot="9470549">
                <a:off x="4764759" y="5238320"/>
                <a:ext cx="19426" cy="37865"/>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62" name="Freeform 1061"/>
              <p:cNvSpPr/>
              <p:nvPr/>
            </p:nvSpPr>
            <p:spPr bwMode="auto">
              <a:xfrm rot="9470549">
                <a:off x="4746848" y="5241553"/>
                <a:ext cx="12950" cy="37865"/>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63" name="Freeform 1062"/>
              <p:cNvSpPr/>
              <p:nvPr/>
            </p:nvSpPr>
            <p:spPr bwMode="auto">
              <a:xfrm rot="9470549">
                <a:off x="4768333" y="5192020"/>
                <a:ext cx="18346" cy="3172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64" name="Freeform 1063"/>
              <p:cNvSpPr/>
              <p:nvPr/>
            </p:nvSpPr>
            <p:spPr bwMode="auto">
              <a:xfrm rot="9470549">
                <a:off x="4742757" y="5200573"/>
                <a:ext cx="8633" cy="3786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65" name="Oval 1064"/>
              <p:cNvSpPr/>
              <p:nvPr/>
            </p:nvSpPr>
            <p:spPr bwMode="auto">
              <a:xfrm rot="7747028">
                <a:off x="4983761" y="5157337"/>
                <a:ext cx="52192" cy="56118"/>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66" name="Oval 1065"/>
              <p:cNvSpPr/>
              <p:nvPr/>
            </p:nvSpPr>
            <p:spPr bwMode="auto">
              <a:xfrm rot="8050740">
                <a:off x="4833718" y="5093513"/>
                <a:ext cx="51169" cy="53960"/>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67" name="Freeform 1066"/>
              <p:cNvSpPr/>
              <p:nvPr/>
            </p:nvSpPr>
            <p:spPr bwMode="auto">
              <a:xfrm rot="7747028">
                <a:off x="4972569" y="5120495"/>
                <a:ext cx="11256" cy="4208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68" name="Freeform 1067"/>
              <p:cNvSpPr/>
              <p:nvPr/>
            </p:nvSpPr>
            <p:spPr bwMode="auto">
              <a:xfrm rot="7747028">
                <a:off x="4954451" y="5136049"/>
                <a:ext cx="7164" cy="47485"/>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69" name="Freeform 1068"/>
              <p:cNvSpPr/>
              <p:nvPr/>
            </p:nvSpPr>
            <p:spPr bwMode="auto">
              <a:xfrm rot="7747028">
                <a:off x="4900941" y="5117064"/>
                <a:ext cx="17397" cy="3345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70" name="Freeform 1069"/>
              <p:cNvSpPr/>
              <p:nvPr/>
            </p:nvSpPr>
            <p:spPr bwMode="auto">
              <a:xfrm rot="7747028">
                <a:off x="4885119" y="5137342"/>
                <a:ext cx="8187" cy="39931"/>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71" name="Oval 1070"/>
              <p:cNvSpPr/>
              <p:nvPr/>
            </p:nvSpPr>
            <p:spPr bwMode="auto">
              <a:xfrm rot="12871412">
                <a:off x="4495422" y="5196540"/>
                <a:ext cx="56118" cy="52192"/>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72" name="Oval 1071"/>
              <p:cNvSpPr/>
              <p:nvPr/>
            </p:nvSpPr>
            <p:spPr bwMode="auto">
              <a:xfrm rot="11147891">
                <a:off x="4612125" y="5264771"/>
                <a:ext cx="55039" cy="53215"/>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73" name="Freeform 1072"/>
              <p:cNvSpPr/>
              <p:nvPr/>
            </p:nvSpPr>
            <p:spPr bwMode="auto">
              <a:xfrm rot="2897450">
                <a:off x="4903376" y="4738077"/>
                <a:ext cx="11256" cy="4208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grpSp>
        <p:sp>
          <p:nvSpPr>
            <p:cNvPr id="714" name="Oval 713"/>
            <p:cNvSpPr/>
            <p:nvPr/>
          </p:nvSpPr>
          <p:spPr bwMode="auto">
            <a:xfrm rot="19215910">
              <a:off x="6705905" y="5770563"/>
              <a:ext cx="79383" cy="7302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15" name="Oval 714"/>
            <p:cNvSpPr/>
            <p:nvPr/>
          </p:nvSpPr>
          <p:spPr bwMode="auto">
            <a:xfrm rot="11451603">
              <a:off x="6966280" y="6318251"/>
              <a:ext cx="80970" cy="6985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16" name="Freeform 715"/>
            <p:cNvSpPr/>
            <p:nvPr/>
          </p:nvSpPr>
          <p:spPr bwMode="auto">
            <a:xfrm rot="11147891">
              <a:off x="6999621" y="6392864"/>
              <a:ext cx="30166" cy="46037"/>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17" name="Freeform 716"/>
            <p:cNvSpPr/>
            <p:nvPr/>
          </p:nvSpPr>
          <p:spPr bwMode="auto">
            <a:xfrm rot="11147891">
              <a:off x="6961517" y="6383339"/>
              <a:ext cx="23815" cy="60325"/>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18" name="Freeform 717"/>
            <p:cNvSpPr/>
            <p:nvPr/>
          </p:nvSpPr>
          <p:spPr bwMode="auto">
            <a:xfrm rot="11147891">
              <a:off x="6885310" y="6429376"/>
              <a:ext cx="28578" cy="50800"/>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19" name="Freeform 718"/>
            <p:cNvSpPr/>
            <p:nvPr/>
          </p:nvSpPr>
          <p:spPr bwMode="auto">
            <a:xfrm rot="11147891">
              <a:off x="6861495" y="6419851"/>
              <a:ext cx="19052" cy="50800"/>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20" name="Oval 719"/>
            <p:cNvSpPr/>
            <p:nvPr/>
          </p:nvSpPr>
          <p:spPr bwMode="auto">
            <a:xfrm rot="16459901">
              <a:off x="6578102" y="6093616"/>
              <a:ext cx="73025" cy="7779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21" name="Oval 720"/>
            <p:cNvSpPr/>
            <p:nvPr/>
          </p:nvSpPr>
          <p:spPr bwMode="auto">
            <a:xfrm rot="16459901">
              <a:off x="6610649" y="5918197"/>
              <a:ext cx="71438" cy="7779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22" name="Freeform 721"/>
            <p:cNvSpPr/>
            <p:nvPr/>
          </p:nvSpPr>
          <p:spPr bwMode="auto">
            <a:xfrm rot="16459901">
              <a:off x="6692410" y="6119016"/>
              <a:ext cx="11113" cy="66682"/>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23" name="Freeform 722"/>
            <p:cNvSpPr/>
            <p:nvPr/>
          </p:nvSpPr>
          <p:spPr bwMode="auto">
            <a:xfrm rot="16459901">
              <a:off x="6684472" y="6074566"/>
              <a:ext cx="7937" cy="73032"/>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24" name="Freeform 723"/>
            <p:cNvSpPr/>
            <p:nvPr/>
          </p:nvSpPr>
          <p:spPr bwMode="auto">
            <a:xfrm rot="16459901">
              <a:off x="6696380" y="5964236"/>
              <a:ext cx="25400" cy="57156"/>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25" name="Freeform 724"/>
            <p:cNvSpPr/>
            <p:nvPr/>
          </p:nvSpPr>
          <p:spPr bwMode="auto">
            <a:xfrm rot="16459901">
              <a:off x="6710668" y="5937249"/>
              <a:ext cx="15875" cy="57156"/>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26" name="Oval 725"/>
            <p:cNvSpPr/>
            <p:nvPr/>
          </p:nvSpPr>
          <p:spPr bwMode="auto">
            <a:xfrm rot="16763613">
              <a:off x="6787673" y="6047579"/>
              <a:ext cx="73025" cy="7779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27" name="Freeform 726"/>
            <p:cNvSpPr/>
            <p:nvPr/>
          </p:nvSpPr>
          <p:spPr bwMode="auto">
            <a:xfrm rot="16459901">
              <a:off x="6741628" y="6069805"/>
              <a:ext cx="26987" cy="50805"/>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28" name="Freeform 727"/>
            <p:cNvSpPr/>
            <p:nvPr/>
          </p:nvSpPr>
          <p:spPr bwMode="auto">
            <a:xfrm rot="16459901">
              <a:off x="6746391" y="6023766"/>
              <a:ext cx="20637" cy="66682"/>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29" name="Oval 728"/>
            <p:cNvSpPr/>
            <p:nvPr/>
          </p:nvSpPr>
          <p:spPr bwMode="auto">
            <a:xfrm rot="14736380">
              <a:off x="6605093" y="6180928"/>
              <a:ext cx="71438" cy="7938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30" name="Oval 729"/>
            <p:cNvSpPr/>
            <p:nvPr/>
          </p:nvSpPr>
          <p:spPr bwMode="auto">
            <a:xfrm rot="15040092">
              <a:off x="6829745" y="6218235"/>
              <a:ext cx="73025" cy="76207"/>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31" name="Freeform 730"/>
            <p:cNvSpPr/>
            <p:nvPr/>
          </p:nvSpPr>
          <p:spPr bwMode="auto">
            <a:xfrm rot="14736380">
              <a:off x="6797196" y="6268242"/>
              <a:ext cx="26988" cy="50805"/>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32" name="Freeform 731"/>
            <p:cNvSpPr/>
            <p:nvPr/>
          </p:nvSpPr>
          <p:spPr bwMode="auto">
            <a:xfrm rot="14736380">
              <a:off x="6781319" y="6226966"/>
              <a:ext cx="20637" cy="66682"/>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33" name="Freeform 732"/>
            <p:cNvSpPr/>
            <p:nvPr/>
          </p:nvSpPr>
          <p:spPr bwMode="auto">
            <a:xfrm rot="14736380">
              <a:off x="6702731" y="6194423"/>
              <a:ext cx="25400" cy="57156"/>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34" name="Freeform 733"/>
            <p:cNvSpPr/>
            <p:nvPr/>
          </p:nvSpPr>
          <p:spPr bwMode="auto">
            <a:xfrm rot="14736380">
              <a:off x="6701937" y="6166642"/>
              <a:ext cx="17462" cy="57156"/>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35" name="Oval 734"/>
            <p:cNvSpPr/>
            <p:nvPr/>
          </p:nvSpPr>
          <p:spPr bwMode="auto">
            <a:xfrm rot="21304874">
              <a:off x="7045663" y="5637213"/>
              <a:ext cx="79383" cy="7302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36" name="Freeform 735"/>
            <p:cNvSpPr/>
            <p:nvPr/>
          </p:nvSpPr>
          <p:spPr bwMode="auto">
            <a:xfrm rot="21304874">
              <a:off x="7059952" y="5718175"/>
              <a:ext cx="15877" cy="55563"/>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37" name="Freeform 736"/>
            <p:cNvSpPr/>
            <p:nvPr/>
          </p:nvSpPr>
          <p:spPr bwMode="auto">
            <a:xfrm rot="21304874">
              <a:off x="7102819" y="5716588"/>
              <a:ext cx="11113" cy="61912"/>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38" name="Oval 737"/>
            <p:cNvSpPr/>
            <p:nvPr/>
          </p:nvSpPr>
          <p:spPr bwMode="auto">
            <a:xfrm rot="21304874">
              <a:off x="7239357" y="5681663"/>
              <a:ext cx="79383" cy="6985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39" name="Oval 738"/>
            <p:cNvSpPr/>
            <p:nvPr/>
          </p:nvSpPr>
          <p:spPr bwMode="auto">
            <a:xfrm rot="8586">
              <a:off x="7029787" y="5837238"/>
              <a:ext cx="80970" cy="6985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40" name="Freeform 739"/>
            <p:cNvSpPr/>
            <p:nvPr/>
          </p:nvSpPr>
          <p:spPr bwMode="auto">
            <a:xfrm rot="21304874">
              <a:off x="7034549" y="5788025"/>
              <a:ext cx="30166" cy="46038"/>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41" name="Freeform 740"/>
            <p:cNvSpPr/>
            <p:nvPr/>
          </p:nvSpPr>
          <p:spPr bwMode="auto">
            <a:xfrm rot="21304874">
              <a:off x="7079003" y="5776913"/>
              <a:ext cx="23815" cy="60325"/>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42" name="Freeform 741"/>
            <p:cNvSpPr/>
            <p:nvPr/>
          </p:nvSpPr>
          <p:spPr bwMode="auto">
            <a:xfrm rot="21304874">
              <a:off x="7210779" y="5740400"/>
              <a:ext cx="28578" cy="52388"/>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43" name="Freeform 742"/>
            <p:cNvSpPr/>
            <p:nvPr/>
          </p:nvSpPr>
          <p:spPr bwMode="auto">
            <a:xfrm rot="21304874">
              <a:off x="7239357" y="5757863"/>
              <a:ext cx="42866" cy="49212"/>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44" name="Oval 743"/>
            <p:cNvSpPr/>
            <p:nvPr/>
          </p:nvSpPr>
          <p:spPr bwMode="auto">
            <a:xfrm rot="19581353">
              <a:off x="6855145" y="5692775"/>
              <a:ext cx="77795" cy="7143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45" name="Oval 744"/>
            <p:cNvSpPr/>
            <p:nvPr/>
          </p:nvSpPr>
          <p:spPr bwMode="auto">
            <a:xfrm rot="19885065">
              <a:off x="6851969" y="5900738"/>
              <a:ext cx="80970" cy="6985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46" name="Freeform 745"/>
            <p:cNvSpPr/>
            <p:nvPr/>
          </p:nvSpPr>
          <p:spPr bwMode="auto">
            <a:xfrm rot="19581353">
              <a:off x="6826567" y="5868988"/>
              <a:ext cx="30165" cy="46037"/>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47" name="Freeform 746"/>
            <p:cNvSpPr/>
            <p:nvPr/>
          </p:nvSpPr>
          <p:spPr bwMode="auto">
            <a:xfrm rot="19581353">
              <a:off x="6864671" y="5840413"/>
              <a:ext cx="22227" cy="60325"/>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48" name="Freeform 747"/>
            <p:cNvSpPr/>
            <p:nvPr/>
          </p:nvSpPr>
          <p:spPr bwMode="auto">
            <a:xfrm rot="19581353">
              <a:off x="6890073" y="5770563"/>
              <a:ext cx="26990" cy="50800"/>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49" name="Freeform 748"/>
            <p:cNvSpPr/>
            <p:nvPr/>
          </p:nvSpPr>
          <p:spPr bwMode="auto">
            <a:xfrm rot="19581353">
              <a:off x="6923413" y="5761038"/>
              <a:ext cx="19052" cy="52387"/>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50" name="Oval 749"/>
            <p:cNvSpPr/>
            <p:nvPr/>
          </p:nvSpPr>
          <p:spPr bwMode="auto">
            <a:xfrm rot="4620971">
              <a:off x="7478303" y="5936453"/>
              <a:ext cx="71438" cy="7938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51" name="Oval 750"/>
            <p:cNvSpPr/>
            <p:nvPr/>
          </p:nvSpPr>
          <p:spPr bwMode="auto">
            <a:xfrm rot="4620971">
              <a:off x="7505293" y="6111078"/>
              <a:ext cx="71438" cy="7938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52" name="Freeform 751"/>
            <p:cNvSpPr/>
            <p:nvPr/>
          </p:nvSpPr>
          <p:spPr bwMode="auto">
            <a:xfrm rot="4620971">
              <a:off x="7422733" y="5945978"/>
              <a:ext cx="11112" cy="66682"/>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53" name="Freeform 752"/>
            <p:cNvSpPr/>
            <p:nvPr/>
          </p:nvSpPr>
          <p:spPr bwMode="auto">
            <a:xfrm rot="4620971">
              <a:off x="7446547" y="5980903"/>
              <a:ext cx="7938" cy="73032"/>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54" name="Freeform 753"/>
            <p:cNvSpPr/>
            <p:nvPr/>
          </p:nvSpPr>
          <p:spPr bwMode="auto">
            <a:xfrm rot="4620971">
              <a:off x="7456867" y="6107111"/>
              <a:ext cx="25400" cy="57156"/>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55" name="Freeform 754"/>
            <p:cNvSpPr/>
            <p:nvPr/>
          </p:nvSpPr>
          <p:spPr bwMode="auto">
            <a:xfrm rot="4620971">
              <a:off x="7460836" y="6134892"/>
              <a:ext cx="17462" cy="57156"/>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56" name="Oval 755"/>
            <p:cNvSpPr/>
            <p:nvPr/>
          </p:nvSpPr>
          <p:spPr bwMode="auto">
            <a:xfrm rot="2897450">
              <a:off x="7380661" y="5778497"/>
              <a:ext cx="71437" cy="8097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57" name="Freeform 756"/>
            <p:cNvSpPr/>
            <p:nvPr/>
          </p:nvSpPr>
          <p:spPr bwMode="auto">
            <a:xfrm rot="2897450">
              <a:off x="7334617" y="5819772"/>
              <a:ext cx="15875" cy="60331"/>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58" name="Freeform 757"/>
            <p:cNvSpPr/>
            <p:nvPr/>
          </p:nvSpPr>
          <p:spPr bwMode="auto">
            <a:xfrm rot="2897450">
              <a:off x="7360018" y="5845173"/>
              <a:ext cx="11113" cy="68269"/>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59" name="Oval 758"/>
            <p:cNvSpPr/>
            <p:nvPr/>
          </p:nvSpPr>
          <p:spPr bwMode="auto">
            <a:xfrm rot="4924683">
              <a:off x="7292547" y="6038054"/>
              <a:ext cx="73025" cy="7779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60" name="Freeform 759"/>
            <p:cNvSpPr/>
            <p:nvPr/>
          </p:nvSpPr>
          <p:spPr bwMode="auto">
            <a:xfrm rot="4620971">
              <a:off x="7377484" y="6024561"/>
              <a:ext cx="28575" cy="50805"/>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61" name="Freeform 760"/>
            <p:cNvSpPr/>
            <p:nvPr/>
          </p:nvSpPr>
          <p:spPr bwMode="auto">
            <a:xfrm rot="4620971">
              <a:off x="7392567" y="6052341"/>
              <a:ext cx="20637" cy="66682"/>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62" name="Oval 761"/>
            <p:cNvSpPr/>
            <p:nvPr/>
          </p:nvSpPr>
          <p:spPr bwMode="auto">
            <a:xfrm rot="3201162">
              <a:off x="7196493" y="5888035"/>
              <a:ext cx="73025" cy="76207"/>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63" name="Freeform 762"/>
            <p:cNvSpPr/>
            <p:nvPr/>
          </p:nvSpPr>
          <p:spPr bwMode="auto">
            <a:xfrm rot="2897450">
              <a:off x="7259998" y="5849936"/>
              <a:ext cx="28575" cy="50805"/>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64" name="Freeform 763"/>
            <p:cNvSpPr/>
            <p:nvPr/>
          </p:nvSpPr>
          <p:spPr bwMode="auto">
            <a:xfrm rot="2897450">
              <a:off x="7292544" y="5868191"/>
              <a:ext cx="20637" cy="66682"/>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65" name="Oval 764"/>
            <p:cNvSpPr/>
            <p:nvPr/>
          </p:nvSpPr>
          <p:spPr bwMode="auto">
            <a:xfrm rot="9470549">
              <a:off x="7185377" y="6515101"/>
              <a:ext cx="77795" cy="7143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66" name="Freeform 765"/>
            <p:cNvSpPr/>
            <p:nvPr/>
          </p:nvSpPr>
          <p:spPr bwMode="auto">
            <a:xfrm rot="9470549">
              <a:off x="7209191" y="6450014"/>
              <a:ext cx="15877" cy="55562"/>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67" name="Freeform 766"/>
            <p:cNvSpPr/>
            <p:nvPr/>
          </p:nvSpPr>
          <p:spPr bwMode="auto">
            <a:xfrm rot="9470549">
              <a:off x="7172676" y="6456364"/>
              <a:ext cx="11113" cy="61912"/>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68" name="Oval 767"/>
            <p:cNvSpPr/>
            <p:nvPr/>
          </p:nvSpPr>
          <p:spPr bwMode="auto">
            <a:xfrm rot="9470549">
              <a:off x="6985332" y="6526214"/>
              <a:ext cx="80970" cy="71437"/>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69" name="Oval 768"/>
            <p:cNvSpPr/>
            <p:nvPr/>
          </p:nvSpPr>
          <p:spPr bwMode="auto">
            <a:xfrm rot="9774261">
              <a:off x="7132984" y="6323014"/>
              <a:ext cx="80971" cy="6985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70" name="Freeform 769"/>
            <p:cNvSpPr/>
            <p:nvPr/>
          </p:nvSpPr>
          <p:spPr bwMode="auto">
            <a:xfrm rot="9470549">
              <a:off x="7198078" y="6386514"/>
              <a:ext cx="30165" cy="46037"/>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71" name="Freeform 770"/>
            <p:cNvSpPr/>
            <p:nvPr/>
          </p:nvSpPr>
          <p:spPr bwMode="auto">
            <a:xfrm rot="9470549">
              <a:off x="7163150" y="6396039"/>
              <a:ext cx="23814" cy="60325"/>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72" name="Freeform 771"/>
            <p:cNvSpPr/>
            <p:nvPr/>
          </p:nvSpPr>
          <p:spPr bwMode="auto">
            <a:xfrm rot="9470549">
              <a:off x="7045663" y="6473826"/>
              <a:ext cx="30165" cy="52388"/>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73" name="Freeform 772"/>
            <p:cNvSpPr/>
            <p:nvPr/>
          </p:nvSpPr>
          <p:spPr bwMode="auto">
            <a:xfrm rot="9470549">
              <a:off x="6999621" y="6469064"/>
              <a:ext cx="42867" cy="50800"/>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74" name="Oval 773"/>
            <p:cNvSpPr/>
            <p:nvPr/>
          </p:nvSpPr>
          <p:spPr bwMode="auto">
            <a:xfrm rot="7747028">
              <a:off x="7352878" y="6407941"/>
              <a:ext cx="71437" cy="7938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75" name="Oval 774"/>
            <p:cNvSpPr/>
            <p:nvPr/>
          </p:nvSpPr>
          <p:spPr bwMode="auto">
            <a:xfrm rot="8050740">
              <a:off x="7286196" y="6209504"/>
              <a:ext cx="73025" cy="7779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76" name="Freeform 775"/>
            <p:cNvSpPr/>
            <p:nvPr/>
          </p:nvSpPr>
          <p:spPr bwMode="auto">
            <a:xfrm rot="7747028">
              <a:off x="7371133" y="6251574"/>
              <a:ext cx="28575" cy="50805"/>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77" name="Freeform 776"/>
            <p:cNvSpPr/>
            <p:nvPr/>
          </p:nvSpPr>
          <p:spPr bwMode="auto">
            <a:xfrm rot="7747028">
              <a:off x="7349700" y="6274591"/>
              <a:ext cx="20637" cy="66682"/>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78" name="Freeform 777"/>
            <p:cNvSpPr/>
            <p:nvPr/>
          </p:nvSpPr>
          <p:spPr bwMode="auto">
            <a:xfrm rot="7747028">
              <a:off x="7346525" y="6357142"/>
              <a:ext cx="23812" cy="57156"/>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79" name="Freeform 778"/>
            <p:cNvSpPr/>
            <p:nvPr/>
          </p:nvSpPr>
          <p:spPr bwMode="auto">
            <a:xfrm rot="7747028">
              <a:off x="7325090" y="6373811"/>
              <a:ext cx="15875" cy="57156"/>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80" name="Oval 779"/>
            <p:cNvSpPr/>
            <p:nvPr/>
          </p:nvSpPr>
          <p:spPr bwMode="auto">
            <a:xfrm rot="11147891">
              <a:off x="6802752" y="6472239"/>
              <a:ext cx="77796" cy="71437"/>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81" name="Oval 780"/>
            <p:cNvSpPr/>
            <p:nvPr/>
          </p:nvSpPr>
          <p:spPr bwMode="auto">
            <a:xfrm rot="12871412">
              <a:off x="6666213" y="6346826"/>
              <a:ext cx="80971" cy="7143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82" name="Freeform 781"/>
            <p:cNvSpPr/>
            <p:nvPr/>
          </p:nvSpPr>
          <p:spPr bwMode="auto">
            <a:xfrm rot="2897450">
              <a:off x="7223481" y="5807072"/>
              <a:ext cx="15875" cy="60331"/>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83" name="Oval 782"/>
            <p:cNvSpPr/>
            <p:nvPr/>
          </p:nvSpPr>
          <p:spPr bwMode="auto">
            <a:xfrm rot="4620971">
              <a:off x="7473539" y="6277766"/>
              <a:ext cx="71437" cy="7938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84" name="Freeform 783"/>
            <p:cNvSpPr/>
            <p:nvPr/>
          </p:nvSpPr>
          <p:spPr bwMode="auto">
            <a:xfrm rot="4620971">
              <a:off x="7372722" y="6207123"/>
              <a:ext cx="39687" cy="55568"/>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85" name="Freeform 784"/>
            <p:cNvSpPr/>
            <p:nvPr/>
          </p:nvSpPr>
          <p:spPr bwMode="auto">
            <a:xfrm rot="4620971">
              <a:off x="7383042" y="6165054"/>
              <a:ext cx="38100" cy="55568"/>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86" name="Freeform 785"/>
            <p:cNvSpPr/>
            <p:nvPr/>
          </p:nvSpPr>
          <p:spPr bwMode="auto">
            <a:xfrm rot="4620971">
              <a:off x="7423527" y="6265860"/>
              <a:ext cx="39688" cy="55568"/>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87" name="Freeform 786"/>
            <p:cNvSpPr/>
            <p:nvPr/>
          </p:nvSpPr>
          <p:spPr bwMode="auto">
            <a:xfrm rot="4620971">
              <a:off x="6762267" y="6304753"/>
              <a:ext cx="6350" cy="71445"/>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grpSp>
          <p:nvGrpSpPr>
            <p:cNvPr id="4" name="Group 1882"/>
            <p:cNvGrpSpPr/>
            <p:nvPr/>
          </p:nvGrpSpPr>
          <p:grpSpPr>
            <a:xfrm>
              <a:off x="6570956" y="5656027"/>
              <a:ext cx="1015747" cy="939799"/>
              <a:chOff x="4383449" y="4645220"/>
              <a:chExt cx="708663" cy="686960"/>
            </a:xfrm>
            <a:solidFill>
              <a:srgbClr val="1A04BC"/>
            </a:solidFill>
          </p:grpSpPr>
          <p:sp>
            <p:nvSpPr>
              <p:cNvPr id="934" name="Oval 933"/>
              <p:cNvSpPr/>
              <p:nvPr/>
            </p:nvSpPr>
            <p:spPr bwMode="auto">
              <a:xfrm rot="19215910">
                <a:off x="4898052" y="4692889"/>
                <a:ext cx="55039" cy="53215"/>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35" name="Freeform 934"/>
              <p:cNvSpPr/>
              <p:nvPr/>
            </p:nvSpPr>
            <p:spPr bwMode="auto">
              <a:xfrm rot="12871412">
                <a:off x="4554723" y="5191345"/>
                <a:ext cx="8633" cy="44005"/>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36" name="Freeform 935"/>
              <p:cNvSpPr/>
              <p:nvPr/>
            </p:nvSpPr>
            <p:spPr bwMode="auto">
              <a:xfrm rot="12871412">
                <a:off x="4538223" y="5145053"/>
                <a:ext cx="6475" cy="48099"/>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37" name="Oval 936"/>
              <p:cNvSpPr/>
              <p:nvPr/>
            </p:nvSpPr>
            <p:spPr bwMode="auto">
              <a:xfrm rot="11451603">
                <a:off x="4596873" y="5113913"/>
                <a:ext cx="53960" cy="51169"/>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38" name="Freeform 937"/>
              <p:cNvSpPr/>
              <p:nvPr/>
            </p:nvSpPr>
            <p:spPr bwMode="auto">
              <a:xfrm rot="11147891">
                <a:off x="4664681" y="5225315"/>
                <a:ext cx="11871" cy="39911"/>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39" name="Freeform 938"/>
              <p:cNvSpPr/>
              <p:nvPr/>
            </p:nvSpPr>
            <p:spPr bwMode="auto">
              <a:xfrm rot="11147891">
                <a:off x="4639678" y="5216804"/>
                <a:ext cx="7555" cy="45028"/>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40" name="Freeform 939"/>
              <p:cNvSpPr/>
              <p:nvPr/>
            </p:nvSpPr>
            <p:spPr bwMode="auto">
              <a:xfrm rot="11147891">
                <a:off x="4630609" y="5170828"/>
                <a:ext cx="18346" cy="3172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41" name="Freeform 940"/>
              <p:cNvSpPr/>
              <p:nvPr/>
            </p:nvSpPr>
            <p:spPr bwMode="auto">
              <a:xfrm rot="11147891">
                <a:off x="4603523" y="5164488"/>
                <a:ext cx="8633" cy="3786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42" name="Oval 941"/>
              <p:cNvSpPr/>
              <p:nvPr/>
            </p:nvSpPr>
            <p:spPr bwMode="auto">
              <a:xfrm rot="16459901">
                <a:off x="4385412" y="4898878"/>
                <a:ext cx="52192" cy="56118"/>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43" name="Oval 942"/>
              <p:cNvSpPr/>
              <p:nvPr/>
            </p:nvSpPr>
            <p:spPr bwMode="auto">
              <a:xfrm rot="16763613">
                <a:off x="4548321" y="4872647"/>
                <a:ext cx="51169" cy="53960"/>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44" name="Freeform 943"/>
              <p:cNvSpPr/>
              <p:nvPr/>
            </p:nvSpPr>
            <p:spPr bwMode="auto">
              <a:xfrm rot="16459901">
                <a:off x="4458639" y="4925477"/>
                <a:ext cx="11257" cy="4208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45" name="Freeform 944"/>
              <p:cNvSpPr/>
              <p:nvPr/>
            </p:nvSpPr>
            <p:spPr bwMode="auto">
              <a:xfrm rot="16459901">
                <a:off x="4465955" y="4896820"/>
                <a:ext cx="7163" cy="47485"/>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46" name="Freeform 945"/>
              <p:cNvSpPr/>
              <p:nvPr/>
            </p:nvSpPr>
            <p:spPr bwMode="auto">
              <a:xfrm rot="16459901">
                <a:off x="4516572" y="4898806"/>
                <a:ext cx="17397" cy="3345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47" name="Freeform 946"/>
              <p:cNvSpPr/>
              <p:nvPr/>
            </p:nvSpPr>
            <p:spPr bwMode="auto">
              <a:xfrm rot="16459901">
                <a:off x="4523781" y="4864555"/>
                <a:ext cx="8187" cy="39931"/>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48" name="Oval 947"/>
              <p:cNvSpPr/>
              <p:nvPr/>
            </p:nvSpPr>
            <p:spPr bwMode="auto">
              <a:xfrm rot="14736380">
                <a:off x="4416763" y="5094704"/>
                <a:ext cx="52192" cy="56118"/>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49" name="Oval 948"/>
              <p:cNvSpPr/>
              <p:nvPr/>
            </p:nvSpPr>
            <p:spPr bwMode="auto">
              <a:xfrm rot="15040092">
                <a:off x="4545685" y="4996953"/>
                <a:ext cx="51169" cy="53960"/>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50" name="Freeform 949"/>
              <p:cNvSpPr/>
              <p:nvPr/>
            </p:nvSpPr>
            <p:spPr bwMode="auto">
              <a:xfrm rot="14736380">
                <a:off x="4492746" y="5094412"/>
                <a:ext cx="11256" cy="4208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51" name="Freeform 950"/>
              <p:cNvSpPr/>
              <p:nvPr/>
            </p:nvSpPr>
            <p:spPr bwMode="auto">
              <a:xfrm rot="14736380">
                <a:off x="4486559" y="5066458"/>
                <a:ext cx="7164" cy="47485"/>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52" name="Freeform 951"/>
              <p:cNvSpPr/>
              <p:nvPr/>
            </p:nvSpPr>
            <p:spPr bwMode="auto">
              <a:xfrm rot="14736380">
                <a:off x="4527567" y="5043996"/>
                <a:ext cx="17397" cy="3345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53" name="Freeform 952"/>
              <p:cNvSpPr/>
              <p:nvPr/>
            </p:nvSpPr>
            <p:spPr bwMode="auto">
              <a:xfrm rot="14736380">
                <a:off x="4519088" y="5012933"/>
                <a:ext cx="8187" cy="39931"/>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54" name="Oval 953"/>
              <p:cNvSpPr/>
              <p:nvPr/>
            </p:nvSpPr>
            <p:spPr bwMode="auto">
              <a:xfrm rot="16459901">
                <a:off x="4438869" y="4777969"/>
                <a:ext cx="53215" cy="55039"/>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55" name="Freeform 954"/>
              <p:cNvSpPr/>
              <p:nvPr/>
            </p:nvSpPr>
            <p:spPr bwMode="auto">
              <a:xfrm rot="16459901">
                <a:off x="4487600" y="4826712"/>
                <a:ext cx="19444" cy="39931"/>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56" name="Freeform 955"/>
              <p:cNvSpPr/>
              <p:nvPr/>
            </p:nvSpPr>
            <p:spPr bwMode="auto">
              <a:xfrm rot="16459901">
                <a:off x="4499215" y="4805625"/>
                <a:ext cx="28655" cy="38851"/>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57" name="Oval 956"/>
              <p:cNvSpPr/>
              <p:nvPr/>
            </p:nvSpPr>
            <p:spPr bwMode="auto">
              <a:xfrm rot="21304874">
                <a:off x="4644860" y="4645241"/>
                <a:ext cx="56118" cy="52192"/>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58" name="Oval 957"/>
              <p:cNvSpPr/>
              <p:nvPr/>
            </p:nvSpPr>
            <p:spPr bwMode="auto">
              <a:xfrm rot="21304874">
                <a:off x="4781948" y="4645220"/>
                <a:ext cx="55039" cy="52192"/>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59" name="Oval 958"/>
              <p:cNvSpPr/>
              <p:nvPr/>
            </p:nvSpPr>
            <p:spPr bwMode="auto">
              <a:xfrm rot="8586">
                <a:off x="4769497" y="4780520"/>
                <a:ext cx="53960" cy="51169"/>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60" name="Freeform 959"/>
              <p:cNvSpPr/>
              <p:nvPr/>
            </p:nvSpPr>
            <p:spPr bwMode="auto">
              <a:xfrm rot="21304874">
                <a:off x="4662932" y="4705540"/>
                <a:ext cx="8633" cy="44005"/>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61" name="Freeform 960"/>
              <p:cNvSpPr/>
              <p:nvPr/>
            </p:nvSpPr>
            <p:spPr bwMode="auto">
              <a:xfrm rot="21304874">
                <a:off x="4694603" y="4693188"/>
                <a:ext cx="6475" cy="48099"/>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62" name="Freeform 961"/>
              <p:cNvSpPr/>
              <p:nvPr/>
            </p:nvSpPr>
            <p:spPr bwMode="auto">
              <a:xfrm rot="21304874">
                <a:off x="4780718" y="4697910"/>
                <a:ext cx="19426" cy="37865"/>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63" name="Freeform 962"/>
              <p:cNvSpPr/>
              <p:nvPr/>
            </p:nvSpPr>
            <p:spPr bwMode="auto">
              <a:xfrm rot="21304874">
                <a:off x="4805165" y="4700767"/>
                <a:ext cx="12950" cy="37865"/>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64" name="Freeform 963"/>
              <p:cNvSpPr/>
              <p:nvPr/>
            </p:nvSpPr>
            <p:spPr bwMode="auto">
              <a:xfrm rot="21304874">
                <a:off x="4762930" y="4747280"/>
                <a:ext cx="18346" cy="3172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65" name="Freeform 964"/>
              <p:cNvSpPr/>
              <p:nvPr/>
            </p:nvSpPr>
            <p:spPr bwMode="auto">
              <a:xfrm rot="21304874">
                <a:off x="4800486" y="4741662"/>
                <a:ext cx="8633" cy="3786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66" name="Oval 965"/>
              <p:cNvSpPr/>
              <p:nvPr/>
            </p:nvSpPr>
            <p:spPr bwMode="auto">
              <a:xfrm rot="19581353">
                <a:off x="4515644" y="4692715"/>
                <a:ext cx="55039" cy="53215"/>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67" name="Oval 966"/>
              <p:cNvSpPr/>
              <p:nvPr/>
            </p:nvSpPr>
            <p:spPr bwMode="auto">
              <a:xfrm rot="19885065">
                <a:off x="4639692" y="4798035"/>
                <a:ext cx="53960" cy="51169"/>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68" name="Freeform 967"/>
              <p:cNvSpPr/>
              <p:nvPr/>
            </p:nvSpPr>
            <p:spPr bwMode="auto">
              <a:xfrm rot="19581353">
                <a:off x="4553758" y="4750152"/>
                <a:ext cx="11871" cy="39911"/>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69" name="Freeform 968"/>
              <p:cNvSpPr/>
              <p:nvPr/>
            </p:nvSpPr>
            <p:spPr bwMode="auto">
              <a:xfrm rot="19581353">
                <a:off x="4580880" y="4735827"/>
                <a:ext cx="7555" cy="45028"/>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70" name="Freeform 969"/>
              <p:cNvSpPr/>
              <p:nvPr/>
            </p:nvSpPr>
            <p:spPr bwMode="auto">
              <a:xfrm rot="19581353">
                <a:off x="4613579" y="4780910"/>
                <a:ext cx="18346" cy="3172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71" name="Freeform 970"/>
              <p:cNvSpPr/>
              <p:nvPr/>
            </p:nvSpPr>
            <p:spPr bwMode="auto">
              <a:xfrm rot="19581353">
                <a:off x="4645293" y="4761120"/>
                <a:ext cx="8633" cy="3786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72" name="Oval 971"/>
              <p:cNvSpPr/>
              <p:nvPr/>
            </p:nvSpPr>
            <p:spPr bwMode="auto">
              <a:xfrm rot="4620971">
                <a:off x="5037957" y="4914151"/>
                <a:ext cx="52192" cy="56118"/>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73" name="Oval 972"/>
              <p:cNvSpPr/>
              <p:nvPr/>
            </p:nvSpPr>
            <p:spPr bwMode="auto">
              <a:xfrm rot="4924683">
                <a:off x="4892004" y="4987136"/>
                <a:ext cx="51169" cy="53960"/>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74" name="Freeform 973"/>
              <p:cNvSpPr/>
              <p:nvPr/>
            </p:nvSpPr>
            <p:spPr bwMode="auto">
              <a:xfrm rot="4620971">
                <a:off x="5001909" y="4917360"/>
                <a:ext cx="11257" cy="4208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75" name="Freeform 974"/>
              <p:cNvSpPr/>
              <p:nvPr/>
            </p:nvSpPr>
            <p:spPr bwMode="auto">
              <a:xfrm rot="4620971">
                <a:off x="5007075" y="4940931"/>
                <a:ext cx="7163" cy="47485"/>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76" name="Freeform 975"/>
              <p:cNvSpPr/>
              <p:nvPr/>
            </p:nvSpPr>
            <p:spPr bwMode="auto">
              <a:xfrm rot="4620971">
                <a:off x="4950328" y="4968478"/>
                <a:ext cx="17397" cy="3345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77" name="Freeform 976"/>
              <p:cNvSpPr/>
              <p:nvPr/>
            </p:nvSpPr>
            <p:spPr bwMode="auto">
              <a:xfrm rot="4620971">
                <a:off x="4962181" y="4995582"/>
                <a:ext cx="8187" cy="39931"/>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78" name="Oval 977"/>
              <p:cNvSpPr/>
              <p:nvPr/>
            </p:nvSpPr>
            <p:spPr bwMode="auto">
              <a:xfrm rot="3201162">
                <a:off x="4855505" y="4867720"/>
                <a:ext cx="51169" cy="53960"/>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79" name="Freeform 978"/>
              <p:cNvSpPr/>
              <p:nvPr/>
            </p:nvSpPr>
            <p:spPr bwMode="auto">
              <a:xfrm rot="2897450">
                <a:off x="4894261" y="4832970"/>
                <a:ext cx="17397" cy="3345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80" name="Freeform 979"/>
              <p:cNvSpPr/>
              <p:nvPr/>
            </p:nvSpPr>
            <p:spPr bwMode="auto">
              <a:xfrm rot="2897450">
                <a:off x="4920090" y="4852604"/>
                <a:ext cx="8187" cy="39931"/>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81" name="Oval 980"/>
              <p:cNvSpPr/>
              <p:nvPr/>
            </p:nvSpPr>
            <p:spPr bwMode="auto">
              <a:xfrm rot="4620971">
                <a:off x="5024042" y="5045866"/>
                <a:ext cx="53215" cy="55039"/>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82" name="Freeform 981"/>
              <p:cNvSpPr/>
              <p:nvPr/>
            </p:nvSpPr>
            <p:spPr bwMode="auto">
              <a:xfrm rot="4620971">
                <a:off x="4984295" y="5048852"/>
                <a:ext cx="28655" cy="38851"/>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83" name="Oval 982"/>
              <p:cNvSpPr/>
              <p:nvPr/>
            </p:nvSpPr>
            <p:spPr bwMode="auto">
              <a:xfrm rot="2897450">
                <a:off x="4977244" y="4795272"/>
                <a:ext cx="52192" cy="55039"/>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84" name="Freeform 983"/>
              <p:cNvSpPr/>
              <p:nvPr/>
            </p:nvSpPr>
            <p:spPr bwMode="auto">
              <a:xfrm rot="2897450">
                <a:off x="4944052" y="4815894"/>
                <a:ext cx="18420" cy="39930"/>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85" name="Freeform 984"/>
              <p:cNvSpPr/>
              <p:nvPr/>
            </p:nvSpPr>
            <p:spPr bwMode="auto">
              <a:xfrm rot="2897450">
                <a:off x="4956914" y="4834048"/>
                <a:ext cx="12280" cy="39930"/>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86" name="Oval 985"/>
              <p:cNvSpPr/>
              <p:nvPr/>
            </p:nvSpPr>
            <p:spPr bwMode="auto">
              <a:xfrm rot="9470549">
                <a:off x="4872868" y="5241595"/>
                <a:ext cx="56118" cy="52192"/>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87" name="Oval 986"/>
              <p:cNvSpPr/>
              <p:nvPr/>
            </p:nvSpPr>
            <p:spPr bwMode="auto">
              <a:xfrm rot="9470549">
                <a:off x="4743000" y="5279988"/>
                <a:ext cx="55039" cy="52192"/>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88" name="Oval 987"/>
              <p:cNvSpPr/>
              <p:nvPr/>
            </p:nvSpPr>
            <p:spPr bwMode="auto">
              <a:xfrm rot="9774261">
                <a:off x="4713822" y="5148115"/>
                <a:ext cx="53960" cy="51169"/>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89" name="Freeform 988"/>
              <p:cNvSpPr/>
              <p:nvPr/>
            </p:nvSpPr>
            <p:spPr bwMode="auto">
              <a:xfrm rot="9470549">
                <a:off x="4884460" y="5190415"/>
                <a:ext cx="8633" cy="44005"/>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90" name="Freeform 989"/>
              <p:cNvSpPr/>
              <p:nvPr/>
            </p:nvSpPr>
            <p:spPr bwMode="auto">
              <a:xfrm rot="9470549">
                <a:off x="4859542" y="5206806"/>
                <a:ext cx="6475" cy="48099"/>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91" name="Freeform 990"/>
              <p:cNvSpPr/>
              <p:nvPr/>
            </p:nvSpPr>
            <p:spPr bwMode="auto">
              <a:xfrm rot="9470549">
                <a:off x="4764759" y="5238320"/>
                <a:ext cx="19426" cy="37865"/>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92" name="Freeform 991"/>
              <p:cNvSpPr/>
              <p:nvPr/>
            </p:nvSpPr>
            <p:spPr bwMode="auto">
              <a:xfrm rot="9470549">
                <a:off x="4746848" y="5241553"/>
                <a:ext cx="12950" cy="37865"/>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93" name="Freeform 992"/>
              <p:cNvSpPr/>
              <p:nvPr/>
            </p:nvSpPr>
            <p:spPr bwMode="auto">
              <a:xfrm rot="9470549">
                <a:off x="4768333" y="5192020"/>
                <a:ext cx="18346" cy="3172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94" name="Freeform 993"/>
              <p:cNvSpPr/>
              <p:nvPr/>
            </p:nvSpPr>
            <p:spPr bwMode="auto">
              <a:xfrm rot="9470549">
                <a:off x="4742757" y="5200573"/>
                <a:ext cx="8633" cy="3786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95" name="Oval 994"/>
              <p:cNvSpPr/>
              <p:nvPr/>
            </p:nvSpPr>
            <p:spPr bwMode="auto">
              <a:xfrm rot="7747028">
                <a:off x="4983761" y="5157337"/>
                <a:ext cx="52192" cy="56118"/>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96" name="Oval 995"/>
              <p:cNvSpPr/>
              <p:nvPr/>
            </p:nvSpPr>
            <p:spPr bwMode="auto">
              <a:xfrm rot="8050740">
                <a:off x="4833718" y="5093513"/>
                <a:ext cx="51169" cy="53960"/>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97" name="Freeform 996"/>
              <p:cNvSpPr/>
              <p:nvPr/>
            </p:nvSpPr>
            <p:spPr bwMode="auto">
              <a:xfrm rot="7747028">
                <a:off x="4972569" y="5120495"/>
                <a:ext cx="11256" cy="4208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98" name="Freeform 997"/>
              <p:cNvSpPr/>
              <p:nvPr/>
            </p:nvSpPr>
            <p:spPr bwMode="auto">
              <a:xfrm rot="7747028">
                <a:off x="4954451" y="5136049"/>
                <a:ext cx="7164" cy="47485"/>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99" name="Freeform 998"/>
              <p:cNvSpPr/>
              <p:nvPr/>
            </p:nvSpPr>
            <p:spPr bwMode="auto">
              <a:xfrm rot="7747028">
                <a:off x="4900941" y="5117064"/>
                <a:ext cx="17397" cy="3345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00" name="Freeform 999"/>
              <p:cNvSpPr/>
              <p:nvPr/>
            </p:nvSpPr>
            <p:spPr bwMode="auto">
              <a:xfrm rot="7747028">
                <a:off x="4885119" y="5137342"/>
                <a:ext cx="8187" cy="39931"/>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01" name="Oval 1000"/>
              <p:cNvSpPr/>
              <p:nvPr/>
            </p:nvSpPr>
            <p:spPr bwMode="auto">
              <a:xfrm rot="12871412">
                <a:off x="4495422" y="5196540"/>
                <a:ext cx="56118" cy="52192"/>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02" name="Oval 1001"/>
              <p:cNvSpPr/>
              <p:nvPr/>
            </p:nvSpPr>
            <p:spPr bwMode="auto">
              <a:xfrm rot="11147891">
                <a:off x="4612125" y="5264771"/>
                <a:ext cx="55039" cy="53215"/>
              </a:xfrm>
              <a:prstGeom prst="ellipse">
                <a:avLst/>
              </a:prstGeom>
              <a:grp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03" name="Freeform 1002"/>
              <p:cNvSpPr/>
              <p:nvPr/>
            </p:nvSpPr>
            <p:spPr bwMode="auto">
              <a:xfrm rot="2897450">
                <a:off x="4903376" y="4738077"/>
                <a:ext cx="11256" cy="4208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grpSp>
        <p:grpSp>
          <p:nvGrpSpPr>
            <p:cNvPr id="5" name="Group 2705"/>
            <p:cNvGrpSpPr>
              <a:grpSpLocks/>
            </p:cNvGrpSpPr>
            <p:nvPr/>
          </p:nvGrpSpPr>
          <p:grpSpPr bwMode="auto">
            <a:xfrm>
              <a:off x="6553490" y="4343399"/>
              <a:ext cx="1016099" cy="960439"/>
              <a:chOff x="4768478" y="2757487"/>
              <a:chExt cx="1016099" cy="960439"/>
            </a:xfrm>
          </p:grpSpPr>
          <p:sp>
            <p:nvSpPr>
              <p:cNvPr id="790" name="Oval 789"/>
              <p:cNvSpPr/>
              <p:nvPr/>
            </p:nvSpPr>
            <p:spPr bwMode="auto">
              <a:xfrm rot="19215910">
                <a:off x="5506737" y="2840037"/>
                <a:ext cx="79383" cy="7302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91" name="Oval 790"/>
              <p:cNvSpPr/>
              <p:nvPr/>
            </p:nvSpPr>
            <p:spPr bwMode="auto">
              <a:xfrm rot="19215910">
                <a:off x="4903428" y="2889250"/>
                <a:ext cx="79383" cy="7302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92" name="Freeform 791"/>
              <p:cNvSpPr/>
              <p:nvPr/>
            </p:nvSpPr>
            <p:spPr bwMode="auto">
              <a:xfrm rot="12871412">
                <a:off x="5014564" y="3522663"/>
                <a:ext cx="12701" cy="60325"/>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93" name="Freeform 792"/>
              <p:cNvSpPr/>
              <p:nvPr/>
            </p:nvSpPr>
            <p:spPr bwMode="auto">
              <a:xfrm rot="12871412">
                <a:off x="4990750" y="3459163"/>
                <a:ext cx="9526" cy="65088"/>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94" name="Oval 793"/>
              <p:cNvSpPr/>
              <p:nvPr/>
            </p:nvSpPr>
            <p:spPr bwMode="auto">
              <a:xfrm rot="11451603">
                <a:off x="5074895" y="3416301"/>
                <a:ext cx="77796" cy="6985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95" name="Freeform 794"/>
              <p:cNvSpPr/>
              <p:nvPr/>
            </p:nvSpPr>
            <p:spPr bwMode="auto">
              <a:xfrm rot="11147891">
                <a:off x="5171742" y="3568701"/>
                <a:ext cx="17464" cy="53975"/>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96" name="Freeform 795"/>
              <p:cNvSpPr/>
              <p:nvPr/>
            </p:nvSpPr>
            <p:spPr bwMode="auto">
              <a:xfrm rot="11147891">
                <a:off x="5136814" y="3557588"/>
                <a:ext cx="11113" cy="61913"/>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97" name="Freeform 796"/>
              <p:cNvSpPr/>
              <p:nvPr/>
            </p:nvSpPr>
            <p:spPr bwMode="auto">
              <a:xfrm rot="11147891">
                <a:off x="5124113" y="3494088"/>
                <a:ext cx="25402" cy="42863"/>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98" name="Freeform 797"/>
              <p:cNvSpPr/>
              <p:nvPr/>
            </p:nvSpPr>
            <p:spPr bwMode="auto">
              <a:xfrm rot="11147891">
                <a:off x="5084421" y="3486151"/>
                <a:ext cx="12701" cy="50800"/>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799" name="Oval 798"/>
              <p:cNvSpPr/>
              <p:nvPr/>
            </p:nvSpPr>
            <p:spPr bwMode="auto">
              <a:xfrm rot="11451603">
                <a:off x="5163804" y="3436938"/>
                <a:ext cx="80971" cy="6985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00" name="Freeform 799"/>
              <p:cNvSpPr/>
              <p:nvPr/>
            </p:nvSpPr>
            <p:spPr bwMode="auto">
              <a:xfrm rot="11147891">
                <a:off x="5197145" y="3511551"/>
                <a:ext cx="31753" cy="46037"/>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01" name="Freeform 800"/>
              <p:cNvSpPr/>
              <p:nvPr/>
            </p:nvSpPr>
            <p:spPr bwMode="auto">
              <a:xfrm rot="11147891">
                <a:off x="5159041" y="3503613"/>
                <a:ext cx="23814" cy="60325"/>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02" name="Freeform 801"/>
              <p:cNvSpPr/>
              <p:nvPr/>
            </p:nvSpPr>
            <p:spPr bwMode="auto">
              <a:xfrm rot="11147891">
                <a:off x="5084421" y="3548063"/>
                <a:ext cx="26991" cy="52388"/>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03" name="Freeform 802"/>
              <p:cNvSpPr/>
              <p:nvPr/>
            </p:nvSpPr>
            <p:spPr bwMode="auto">
              <a:xfrm rot="11147891">
                <a:off x="5059018" y="3538538"/>
                <a:ext cx="19052" cy="52388"/>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04" name="Oval 803"/>
              <p:cNvSpPr/>
              <p:nvPr/>
            </p:nvSpPr>
            <p:spPr bwMode="auto">
              <a:xfrm rot="16459901">
                <a:off x="4776419" y="3211509"/>
                <a:ext cx="73025" cy="7938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05" name="Oval 804"/>
              <p:cNvSpPr/>
              <p:nvPr/>
            </p:nvSpPr>
            <p:spPr bwMode="auto">
              <a:xfrm rot="16459901">
                <a:off x="4773244" y="3119434"/>
                <a:ext cx="71437" cy="8097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06" name="Oval 805"/>
              <p:cNvSpPr/>
              <p:nvPr/>
            </p:nvSpPr>
            <p:spPr bwMode="auto">
              <a:xfrm rot="16459901">
                <a:off x="4808966" y="3037677"/>
                <a:ext cx="71437" cy="7938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07" name="Oval 806"/>
              <p:cNvSpPr/>
              <p:nvPr/>
            </p:nvSpPr>
            <p:spPr bwMode="auto">
              <a:xfrm rot="16763613">
                <a:off x="5007424" y="3083715"/>
                <a:ext cx="69850" cy="7779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08" name="Freeform 807"/>
              <p:cNvSpPr/>
              <p:nvPr/>
            </p:nvSpPr>
            <p:spPr bwMode="auto">
              <a:xfrm rot="16459901">
                <a:off x="4889933" y="3237703"/>
                <a:ext cx="11113" cy="66681"/>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09" name="Freeform 808"/>
              <p:cNvSpPr/>
              <p:nvPr/>
            </p:nvSpPr>
            <p:spPr bwMode="auto">
              <a:xfrm rot="16459901">
                <a:off x="4883584" y="3193253"/>
                <a:ext cx="7937" cy="73032"/>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10" name="Freeform 809"/>
              <p:cNvSpPr/>
              <p:nvPr/>
            </p:nvSpPr>
            <p:spPr bwMode="auto">
              <a:xfrm rot="16459901">
                <a:off x="4876439" y="3157535"/>
                <a:ext cx="15875" cy="60331"/>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11" name="Freeform 810"/>
              <p:cNvSpPr/>
              <p:nvPr/>
            </p:nvSpPr>
            <p:spPr bwMode="auto">
              <a:xfrm rot="16459901">
                <a:off x="4887553" y="3117846"/>
                <a:ext cx="11112" cy="68270"/>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12" name="Freeform 811"/>
              <p:cNvSpPr/>
              <p:nvPr/>
            </p:nvSpPr>
            <p:spPr bwMode="auto">
              <a:xfrm rot="16459901">
                <a:off x="4895492" y="3082923"/>
                <a:ext cx="25400" cy="57156"/>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13" name="Freeform 812"/>
              <p:cNvSpPr/>
              <p:nvPr/>
            </p:nvSpPr>
            <p:spPr bwMode="auto">
              <a:xfrm rot="16459901">
                <a:off x="4908191" y="3055936"/>
                <a:ext cx="15875" cy="57156"/>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14" name="Freeform 813"/>
              <p:cNvSpPr/>
              <p:nvPr/>
            </p:nvSpPr>
            <p:spPr bwMode="auto">
              <a:xfrm rot="16459901">
                <a:off x="4960586" y="3121022"/>
                <a:ext cx="23812" cy="49218"/>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15" name="Freeform 814"/>
              <p:cNvSpPr/>
              <p:nvPr/>
            </p:nvSpPr>
            <p:spPr bwMode="auto">
              <a:xfrm rot="16459901">
                <a:off x="4970903" y="3074192"/>
                <a:ext cx="11113" cy="57156"/>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16" name="Oval 815"/>
              <p:cNvSpPr/>
              <p:nvPr/>
            </p:nvSpPr>
            <p:spPr bwMode="auto">
              <a:xfrm rot="14736380">
                <a:off x="4818492" y="3388515"/>
                <a:ext cx="71438" cy="7938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17" name="Oval 816"/>
              <p:cNvSpPr/>
              <p:nvPr/>
            </p:nvSpPr>
            <p:spPr bwMode="auto">
              <a:xfrm rot="15040092">
                <a:off x="5002660" y="3255166"/>
                <a:ext cx="71437" cy="76207"/>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18" name="Freeform 817"/>
              <p:cNvSpPr/>
              <p:nvPr/>
            </p:nvSpPr>
            <p:spPr bwMode="auto">
              <a:xfrm rot="14736380">
                <a:off x="4926450" y="3388516"/>
                <a:ext cx="14288" cy="60331"/>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19" name="Freeform 818"/>
              <p:cNvSpPr/>
              <p:nvPr/>
            </p:nvSpPr>
            <p:spPr bwMode="auto">
              <a:xfrm rot="14736380">
                <a:off x="4916924" y="3350415"/>
                <a:ext cx="9525" cy="68270"/>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20" name="Freeform 819"/>
              <p:cNvSpPr/>
              <p:nvPr/>
            </p:nvSpPr>
            <p:spPr bwMode="auto">
              <a:xfrm rot="14736380">
                <a:off x="4976461" y="3319460"/>
                <a:ext cx="23813" cy="49218"/>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21" name="Freeform 820"/>
              <p:cNvSpPr/>
              <p:nvPr/>
            </p:nvSpPr>
            <p:spPr bwMode="auto">
              <a:xfrm rot="14736380">
                <a:off x="4964553" y="3277392"/>
                <a:ext cx="11113" cy="57156"/>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22" name="Oval 821"/>
              <p:cNvSpPr/>
              <p:nvPr/>
            </p:nvSpPr>
            <p:spPr bwMode="auto">
              <a:xfrm rot="16459901">
                <a:off x="4850245" y="2955127"/>
                <a:ext cx="73025" cy="7779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23" name="Oval 822"/>
              <p:cNvSpPr/>
              <p:nvPr/>
            </p:nvSpPr>
            <p:spPr bwMode="auto">
              <a:xfrm rot="16763613">
                <a:off x="4985990" y="3167060"/>
                <a:ext cx="73025" cy="76207"/>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24" name="Freeform 823"/>
              <p:cNvSpPr/>
              <p:nvPr/>
            </p:nvSpPr>
            <p:spPr bwMode="auto">
              <a:xfrm rot="16459901">
                <a:off x="4939152" y="3188492"/>
                <a:ext cx="28575" cy="52392"/>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25" name="Freeform 824"/>
              <p:cNvSpPr/>
              <p:nvPr/>
            </p:nvSpPr>
            <p:spPr bwMode="auto">
              <a:xfrm rot="16459901">
                <a:off x="4943121" y="3143247"/>
                <a:ext cx="22225" cy="66681"/>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26" name="Freeform 825"/>
              <p:cNvSpPr/>
              <p:nvPr/>
            </p:nvSpPr>
            <p:spPr bwMode="auto">
              <a:xfrm rot="16459901">
                <a:off x="4918512" y="3021804"/>
                <a:ext cx="26988" cy="57156"/>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27" name="Freeform 826"/>
              <p:cNvSpPr/>
              <p:nvPr/>
            </p:nvSpPr>
            <p:spPr bwMode="auto">
              <a:xfrm rot="16459901">
                <a:off x="4935977" y="2993229"/>
                <a:ext cx="38100" cy="55567"/>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28" name="Oval 827"/>
              <p:cNvSpPr/>
              <p:nvPr/>
            </p:nvSpPr>
            <p:spPr bwMode="auto">
              <a:xfrm rot="14736380">
                <a:off x="4802616" y="3299615"/>
                <a:ext cx="71438" cy="7938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29" name="Oval 828"/>
              <p:cNvSpPr/>
              <p:nvPr/>
            </p:nvSpPr>
            <p:spPr bwMode="auto">
              <a:xfrm rot="15040092">
                <a:off x="5028063" y="3336128"/>
                <a:ext cx="73025" cy="7779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30" name="Freeform 829"/>
              <p:cNvSpPr/>
              <p:nvPr/>
            </p:nvSpPr>
            <p:spPr bwMode="auto">
              <a:xfrm rot="14736380">
                <a:off x="4993925" y="3387723"/>
                <a:ext cx="28575" cy="50805"/>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31" name="Freeform 830"/>
              <p:cNvSpPr/>
              <p:nvPr/>
            </p:nvSpPr>
            <p:spPr bwMode="auto">
              <a:xfrm rot="14736380">
                <a:off x="4978843" y="3345653"/>
                <a:ext cx="20637" cy="66681"/>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32" name="Freeform 831"/>
              <p:cNvSpPr/>
              <p:nvPr/>
            </p:nvSpPr>
            <p:spPr bwMode="auto">
              <a:xfrm rot="14736380">
                <a:off x="4900254" y="3313110"/>
                <a:ext cx="25400" cy="57156"/>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33" name="Freeform 832"/>
              <p:cNvSpPr/>
              <p:nvPr/>
            </p:nvSpPr>
            <p:spPr bwMode="auto">
              <a:xfrm rot="14736380">
                <a:off x="4900254" y="3286123"/>
                <a:ext cx="15875" cy="57156"/>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34" name="Oval 833"/>
              <p:cNvSpPr/>
              <p:nvPr/>
            </p:nvSpPr>
            <p:spPr bwMode="auto">
              <a:xfrm rot="21304874">
                <a:off x="5144752" y="2774950"/>
                <a:ext cx="79383" cy="71437"/>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35" name="Oval 834"/>
              <p:cNvSpPr/>
              <p:nvPr/>
            </p:nvSpPr>
            <p:spPr bwMode="auto">
              <a:xfrm rot="21304874">
                <a:off x="5243186" y="2757487"/>
                <a:ext cx="79383" cy="7302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36" name="Oval 835"/>
              <p:cNvSpPr/>
              <p:nvPr/>
            </p:nvSpPr>
            <p:spPr bwMode="auto">
              <a:xfrm rot="21304874">
                <a:off x="5340034" y="2774950"/>
                <a:ext cx="79383" cy="71437"/>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37" name="Oval 836"/>
              <p:cNvSpPr/>
              <p:nvPr/>
            </p:nvSpPr>
            <p:spPr bwMode="auto">
              <a:xfrm rot="8586">
                <a:off x="5322569" y="2960687"/>
                <a:ext cx="77796" cy="6985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38" name="Freeform 837"/>
              <p:cNvSpPr/>
              <p:nvPr/>
            </p:nvSpPr>
            <p:spPr bwMode="auto">
              <a:xfrm rot="21304874">
                <a:off x="5170154" y="2857500"/>
                <a:ext cx="12701" cy="60325"/>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39" name="Freeform 838"/>
              <p:cNvSpPr/>
              <p:nvPr/>
            </p:nvSpPr>
            <p:spPr bwMode="auto">
              <a:xfrm rot="21304874">
                <a:off x="5214608" y="2841625"/>
                <a:ext cx="9526" cy="65087"/>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40" name="Freeform 839"/>
              <p:cNvSpPr/>
              <p:nvPr/>
            </p:nvSpPr>
            <p:spPr bwMode="auto">
              <a:xfrm rot="21304874">
                <a:off x="5257476" y="2838450"/>
                <a:ext cx="17464" cy="53975"/>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41" name="Freeform 840"/>
              <p:cNvSpPr/>
              <p:nvPr/>
            </p:nvSpPr>
            <p:spPr bwMode="auto">
              <a:xfrm rot="21304874">
                <a:off x="5300342" y="2835275"/>
                <a:ext cx="11114" cy="61912"/>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42" name="Freeform 841"/>
              <p:cNvSpPr/>
              <p:nvPr/>
            </p:nvSpPr>
            <p:spPr bwMode="auto">
              <a:xfrm rot="21304874">
                <a:off x="5338446" y="2847975"/>
                <a:ext cx="28578" cy="50800"/>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43" name="Freeform 842"/>
              <p:cNvSpPr/>
              <p:nvPr/>
            </p:nvSpPr>
            <p:spPr bwMode="auto">
              <a:xfrm rot="21304874">
                <a:off x="5373374" y="2851150"/>
                <a:ext cx="19052" cy="52387"/>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44" name="Freeform 843"/>
              <p:cNvSpPr/>
              <p:nvPr/>
            </p:nvSpPr>
            <p:spPr bwMode="auto">
              <a:xfrm rot="21304874">
                <a:off x="5313043" y="2914650"/>
                <a:ext cx="26991" cy="42862"/>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45" name="Freeform 844"/>
              <p:cNvSpPr/>
              <p:nvPr/>
            </p:nvSpPr>
            <p:spPr bwMode="auto">
              <a:xfrm rot="21304874">
                <a:off x="5367023" y="2906712"/>
                <a:ext cx="12701" cy="52388"/>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46" name="Oval 845"/>
              <p:cNvSpPr/>
              <p:nvPr/>
            </p:nvSpPr>
            <p:spPr bwMode="auto">
              <a:xfrm rot="19581353">
                <a:off x="4958997" y="2840037"/>
                <a:ext cx="79383" cy="7302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47" name="Oval 846"/>
              <p:cNvSpPr/>
              <p:nvPr/>
            </p:nvSpPr>
            <p:spPr bwMode="auto">
              <a:xfrm rot="19885065">
                <a:off x="5136814" y="2984500"/>
                <a:ext cx="77795" cy="6985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48" name="Freeform 847"/>
              <p:cNvSpPr/>
              <p:nvPr/>
            </p:nvSpPr>
            <p:spPr bwMode="auto">
              <a:xfrm rot="19581353">
                <a:off x="5012977" y="2919412"/>
                <a:ext cx="17464" cy="53975"/>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49" name="Freeform 848"/>
              <p:cNvSpPr/>
              <p:nvPr/>
            </p:nvSpPr>
            <p:spPr bwMode="auto">
              <a:xfrm rot="19581353">
                <a:off x="5052668" y="2898775"/>
                <a:ext cx="11114" cy="61912"/>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50" name="Freeform 849"/>
              <p:cNvSpPr/>
              <p:nvPr/>
            </p:nvSpPr>
            <p:spPr bwMode="auto">
              <a:xfrm rot="19581353">
                <a:off x="5098710" y="2960687"/>
                <a:ext cx="26990" cy="42863"/>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51" name="Freeform 850"/>
              <p:cNvSpPr/>
              <p:nvPr/>
            </p:nvSpPr>
            <p:spPr bwMode="auto">
              <a:xfrm rot="19581353">
                <a:off x="5144752" y="2933700"/>
                <a:ext cx="12701" cy="52387"/>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52" name="Oval 851"/>
              <p:cNvSpPr/>
              <p:nvPr/>
            </p:nvSpPr>
            <p:spPr bwMode="auto">
              <a:xfrm rot="21304874">
                <a:off x="5436880" y="2800350"/>
                <a:ext cx="79383" cy="71437"/>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53" name="Oval 852"/>
              <p:cNvSpPr/>
              <p:nvPr/>
            </p:nvSpPr>
            <p:spPr bwMode="auto">
              <a:xfrm rot="8586">
                <a:off x="5228898" y="2955925"/>
                <a:ext cx="79383" cy="6985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54" name="Freeform 853"/>
              <p:cNvSpPr/>
              <p:nvPr/>
            </p:nvSpPr>
            <p:spPr bwMode="auto">
              <a:xfrm rot="21304874">
                <a:off x="5232073" y="2908300"/>
                <a:ext cx="31753" cy="46037"/>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55" name="Freeform 854"/>
              <p:cNvSpPr/>
              <p:nvPr/>
            </p:nvSpPr>
            <p:spPr bwMode="auto">
              <a:xfrm rot="21304874">
                <a:off x="5278115" y="2895600"/>
                <a:ext cx="22227" cy="60325"/>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56" name="Freeform 855"/>
              <p:cNvSpPr/>
              <p:nvPr/>
            </p:nvSpPr>
            <p:spPr bwMode="auto">
              <a:xfrm rot="21304874">
                <a:off x="5408302" y="2859087"/>
                <a:ext cx="28578" cy="52388"/>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57" name="Freeform 856"/>
              <p:cNvSpPr/>
              <p:nvPr/>
            </p:nvSpPr>
            <p:spPr bwMode="auto">
              <a:xfrm rot="21304874">
                <a:off x="5436880" y="2876550"/>
                <a:ext cx="42867" cy="50800"/>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58" name="Oval 857"/>
              <p:cNvSpPr/>
              <p:nvPr/>
            </p:nvSpPr>
            <p:spPr bwMode="auto">
              <a:xfrm rot="19581353">
                <a:off x="5052668" y="2813050"/>
                <a:ext cx="79383" cy="71437"/>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59" name="Oval 858"/>
              <p:cNvSpPr/>
              <p:nvPr/>
            </p:nvSpPr>
            <p:spPr bwMode="auto">
              <a:xfrm rot="19885065">
                <a:off x="5049492" y="3021012"/>
                <a:ext cx="80971" cy="6985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60" name="Freeform 859"/>
              <p:cNvSpPr/>
              <p:nvPr/>
            </p:nvSpPr>
            <p:spPr bwMode="auto">
              <a:xfrm rot="19581353">
                <a:off x="5024090" y="2987675"/>
                <a:ext cx="31753" cy="47625"/>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61" name="Freeform 860"/>
              <p:cNvSpPr/>
              <p:nvPr/>
            </p:nvSpPr>
            <p:spPr bwMode="auto">
              <a:xfrm rot="19581353">
                <a:off x="5062194" y="2959100"/>
                <a:ext cx="22227" cy="60325"/>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62" name="Freeform 861"/>
              <p:cNvSpPr/>
              <p:nvPr/>
            </p:nvSpPr>
            <p:spPr bwMode="auto">
              <a:xfrm rot="19581353">
                <a:off x="5087596" y="2889250"/>
                <a:ext cx="28578" cy="52387"/>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63" name="Freeform 862"/>
              <p:cNvSpPr/>
              <p:nvPr/>
            </p:nvSpPr>
            <p:spPr bwMode="auto">
              <a:xfrm rot="19581353">
                <a:off x="5120937" y="2879725"/>
                <a:ext cx="19052" cy="52387"/>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64" name="Oval 863"/>
              <p:cNvSpPr/>
              <p:nvPr/>
            </p:nvSpPr>
            <p:spPr bwMode="auto">
              <a:xfrm rot="4620971">
                <a:off x="5675032" y="3055933"/>
                <a:ext cx="73025" cy="7938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65" name="Oval 864"/>
              <p:cNvSpPr/>
              <p:nvPr/>
            </p:nvSpPr>
            <p:spPr bwMode="auto">
              <a:xfrm rot="4620971">
                <a:off x="5709167" y="3142453"/>
                <a:ext cx="71437" cy="7938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66" name="Oval 865"/>
              <p:cNvSpPr/>
              <p:nvPr/>
            </p:nvSpPr>
            <p:spPr bwMode="auto">
              <a:xfrm rot="4620971">
                <a:off x="5703610" y="3232147"/>
                <a:ext cx="71437" cy="7779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67" name="Oval 866"/>
              <p:cNvSpPr/>
              <p:nvPr/>
            </p:nvSpPr>
            <p:spPr bwMode="auto">
              <a:xfrm rot="4924683">
                <a:off x="5499597" y="3240878"/>
                <a:ext cx="69850" cy="7779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68" name="Freeform 867"/>
              <p:cNvSpPr/>
              <p:nvPr/>
            </p:nvSpPr>
            <p:spPr bwMode="auto">
              <a:xfrm rot="4620971">
                <a:off x="5619462" y="3065459"/>
                <a:ext cx="12700" cy="66681"/>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69" name="Freeform 868"/>
              <p:cNvSpPr/>
              <p:nvPr/>
            </p:nvSpPr>
            <p:spPr bwMode="auto">
              <a:xfrm rot="4620971">
                <a:off x="5644070" y="3099590"/>
                <a:ext cx="7938" cy="73032"/>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70" name="Freeform 869"/>
              <p:cNvSpPr/>
              <p:nvPr/>
            </p:nvSpPr>
            <p:spPr bwMode="auto">
              <a:xfrm rot="4620971">
                <a:off x="5655977" y="3146422"/>
                <a:ext cx="15875" cy="60331"/>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71" name="Freeform 870"/>
              <p:cNvSpPr/>
              <p:nvPr/>
            </p:nvSpPr>
            <p:spPr bwMode="auto">
              <a:xfrm rot="4620971">
                <a:off x="5662329" y="3178171"/>
                <a:ext cx="11112" cy="68270"/>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72" name="Freeform 871"/>
              <p:cNvSpPr/>
              <p:nvPr/>
            </p:nvSpPr>
            <p:spPr bwMode="auto">
              <a:xfrm rot="4620971">
                <a:off x="5654391" y="3225798"/>
                <a:ext cx="25400" cy="57156"/>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73" name="Freeform 872"/>
              <p:cNvSpPr/>
              <p:nvPr/>
            </p:nvSpPr>
            <p:spPr bwMode="auto">
              <a:xfrm rot="4620971">
                <a:off x="5659153" y="3254373"/>
                <a:ext cx="15875" cy="57156"/>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74" name="Freeform 873"/>
              <p:cNvSpPr/>
              <p:nvPr/>
            </p:nvSpPr>
            <p:spPr bwMode="auto">
              <a:xfrm rot="4620971">
                <a:off x="5582152" y="3217066"/>
                <a:ext cx="23812" cy="47630"/>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75" name="Freeform 874"/>
              <p:cNvSpPr/>
              <p:nvPr/>
            </p:nvSpPr>
            <p:spPr bwMode="auto">
              <a:xfrm rot="4620971">
                <a:off x="5599616" y="3253579"/>
                <a:ext cx="11112" cy="57156"/>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76" name="Oval 875"/>
              <p:cNvSpPr/>
              <p:nvPr/>
            </p:nvSpPr>
            <p:spPr bwMode="auto">
              <a:xfrm rot="2897450">
                <a:off x="5578185" y="2897183"/>
                <a:ext cx="71437" cy="8097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77" name="Oval 876"/>
              <p:cNvSpPr/>
              <p:nvPr/>
            </p:nvSpPr>
            <p:spPr bwMode="auto">
              <a:xfrm rot="3201162">
                <a:off x="5447203" y="3077365"/>
                <a:ext cx="69850" cy="7779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78" name="Freeform 877"/>
              <p:cNvSpPr/>
              <p:nvPr/>
            </p:nvSpPr>
            <p:spPr bwMode="auto">
              <a:xfrm rot="2897450">
                <a:off x="5533728" y="2938459"/>
                <a:ext cx="15875" cy="60331"/>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79" name="Freeform 878"/>
              <p:cNvSpPr/>
              <p:nvPr/>
            </p:nvSpPr>
            <p:spPr bwMode="auto">
              <a:xfrm rot="2897450">
                <a:off x="5559130" y="2965447"/>
                <a:ext cx="9525" cy="66681"/>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80" name="Freeform 879"/>
              <p:cNvSpPr/>
              <p:nvPr/>
            </p:nvSpPr>
            <p:spPr bwMode="auto">
              <a:xfrm rot="2897450">
                <a:off x="5501975" y="3030536"/>
                <a:ext cx="23813" cy="49217"/>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81" name="Freeform 880"/>
              <p:cNvSpPr/>
              <p:nvPr/>
            </p:nvSpPr>
            <p:spPr bwMode="auto">
              <a:xfrm rot="2897450">
                <a:off x="5539284" y="3058317"/>
                <a:ext cx="11113" cy="57156"/>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82" name="Oval 881"/>
              <p:cNvSpPr/>
              <p:nvPr/>
            </p:nvSpPr>
            <p:spPr bwMode="auto">
              <a:xfrm rot="4620971">
                <a:off x="5689321" y="3321047"/>
                <a:ext cx="73025" cy="7938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83" name="Oval 882"/>
              <p:cNvSpPr/>
              <p:nvPr/>
            </p:nvSpPr>
            <p:spPr bwMode="auto">
              <a:xfrm rot="4924683">
                <a:off x="5490070" y="3156741"/>
                <a:ext cx="73025" cy="7779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84" name="Freeform 883"/>
              <p:cNvSpPr/>
              <p:nvPr/>
            </p:nvSpPr>
            <p:spPr bwMode="auto">
              <a:xfrm rot="4620971">
                <a:off x="5575007" y="3143248"/>
                <a:ext cx="28575" cy="50805"/>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85" name="Freeform 884"/>
              <p:cNvSpPr/>
              <p:nvPr/>
            </p:nvSpPr>
            <p:spPr bwMode="auto">
              <a:xfrm rot="4620971">
                <a:off x="5589296" y="3171822"/>
                <a:ext cx="22225" cy="66681"/>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86" name="Freeform 885"/>
              <p:cNvSpPr/>
              <p:nvPr/>
            </p:nvSpPr>
            <p:spPr bwMode="auto">
              <a:xfrm rot="4620971">
                <a:off x="5630576" y="3325811"/>
                <a:ext cx="39687" cy="55567"/>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87" name="Oval 886"/>
              <p:cNvSpPr/>
              <p:nvPr/>
            </p:nvSpPr>
            <p:spPr bwMode="auto">
              <a:xfrm rot="2897450">
                <a:off x="5621846" y="2978939"/>
                <a:ext cx="71438" cy="7938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88" name="Oval 887"/>
              <p:cNvSpPr/>
              <p:nvPr/>
            </p:nvSpPr>
            <p:spPr bwMode="auto">
              <a:xfrm rot="3201162">
                <a:off x="5394811" y="3005928"/>
                <a:ext cx="73025" cy="7779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89" name="Freeform 888"/>
              <p:cNvSpPr/>
              <p:nvPr/>
            </p:nvSpPr>
            <p:spPr bwMode="auto">
              <a:xfrm rot="2897450">
                <a:off x="5457521" y="2968623"/>
                <a:ext cx="28575" cy="50805"/>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90" name="Freeform 889"/>
              <p:cNvSpPr/>
              <p:nvPr/>
            </p:nvSpPr>
            <p:spPr bwMode="auto">
              <a:xfrm rot="2897450">
                <a:off x="5490861" y="2987672"/>
                <a:ext cx="22225" cy="66681"/>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91" name="Freeform 890"/>
              <p:cNvSpPr/>
              <p:nvPr/>
            </p:nvSpPr>
            <p:spPr bwMode="auto">
              <a:xfrm rot="2897450">
                <a:off x="5574213" y="3007517"/>
                <a:ext cx="23813" cy="57156"/>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92" name="Freeform 891"/>
              <p:cNvSpPr/>
              <p:nvPr/>
            </p:nvSpPr>
            <p:spPr bwMode="auto">
              <a:xfrm rot="2897450">
                <a:off x="5592471" y="3032123"/>
                <a:ext cx="15875" cy="57156"/>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93" name="Oval 892"/>
              <p:cNvSpPr/>
              <p:nvPr/>
            </p:nvSpPr>
            <p:spPr bwMode="auto">
              <a:xfrm rot="9470549">
                <a:off x="5470221" y="3590926"/>
                <a:ext cx="80970" cy="71437"/>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94" name="Oval 893"/>
              <p:cNvSpPr/>
              <p:nvPr/>
            </p:nvSpPr>
            <p:spPr bwMode="auto">
              <a:xfrm rot="9470549">
                <a:off x="5382900" y="3633788"/>
                <a:ext cx="79383" cy="7302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95" name="Oval 894"/>
              <p:cNvSpPr/>
              <p:nvPr/>
            </p:nvSpPr>
            <p:spPr bwMode="auto">
              <a:xfrm rot="9470549">
                <a:off x="5284465" y="3643313"/>
                <a:ext cx="79383" cy="7143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96" name="Oval 895"/>
              <p:cNvSpPr/>
              <p:nvPr/>
            </p:nvSpPr>
            <p:spPr bwMode="auto">
              <a:xfrm rot="9774261">
                <a:off x="5243186" y="3463926"/>
                <a:ext cx="76207" cy="6985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97" name="Freeform 896"/>
              <p:cNvSpPr/>
              <p:nvPr/>
            </p:nvSpPr>
            <p:spPr bwMode="auto">
              <a:xfrm rot="9470549">
                <a:off x="5487685" y="3521076"/>
                <a:ext cx="12701" cy="60325"/>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98" name="Freeform 897"/>
              <p:cNvSpPr/>
              <p:nvPr/>
            </p:nvSpPr>
            <p:spPr bwMode="auto">
              <a:xfrm rot="9470549">
                <a:off x="5451170" y="3543301"/>
                <a:ext cx="9526" cy="66675"/>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899" name="Freeform 898"/>
              <p:cNvSpPr/>
              <p:nvPr/>
            </p:nvSpPr>
            <p:spPr bwMode="auto">
              <a:xfrm rot="9470549">
                <a:off x="5406715" y="3570288"/>
                <a:ext cx="17464" cy="53975"/>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00" name="Freeform 899"/>
              <p:cNvSpPr/>
              <p:nvPr/>
            </p:nvSpPr>
            <p:spPr bwMode="auto">
              <a:xfrm rot="9470549">
                <a:off x="5371787" y="3575051"/>
                <a:ext cx="9526" cy="61912"/>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01" name="Freeform 900"/>
              <p:cNvSpPr/>
              <p:nvPr/>
            </p:nvSpPr>
            <p:spPr bwMode="auto">
              <a:xfrm rot="9470549">
                <a:off x="5316218" y="3586163"/>
                <a:ext cx="26991" cy="52388"/>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02" name="Freeform 901"/>
              <p:cNvSpPr/>
              <p:nvPr/>
            </p:nvSpPr>
            <p:spPr bwMode="auto">
              <a:xfrm rot="9470549">
                <a:off x="5290816" y="3590926"/>
                <a:ext cx="17465" cy="52387"/>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03" name="Freeform 902"/>
              <p:cNvSpPr/>
              <p:nvPr/>
            </p:nvSpPr>
            <p:spPr bwMode="auto">
              <a:xfrm rot="9470549">
                <a:off x="5320982" y="3522663"/>
                <a:ext cx="26990" cy="44450"/>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04" name="Freeform 903"/>
              <p:cNvSpPr/>
              <p:nvPr/>
            </p:nvSpPr>
            <p:spPr bwMode="auto">
              <a:xfrm rot="9470549">
                <a:off x="5284465" y="3535363"/>
                <a:ext cx="12701" cy="50800"/>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05" name="Oval 904"/>
              <p:cNvSpPr/>
              <p:nvPr/>
            </p:nvSpPr>
            <p:spPr bwMode="auto">
              <a:xfrm rot="7747028">
                <a:off x="5631372" y="3474240"/>
                <a:ext cx="71438" cy="7938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06" name="Oval 905"/>
              <p:cNvSpPr/>
              <p:nvPr/>
            </p:nvSpPr>
            <p:spPr bwMode="auto">
              <a:xfrm rot="8050740">
                <a:off x="5416244" y="3387722"/>
                <a:ext cx="69850" cy="76207"/>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07" name="Freeform 906"/>
              <p:cNvSpPr/>
              <p:nvPr/>
            </p:nvSpPr>
            <p:spPr bwMode="auto">
              <a:xfrm rot="7747028">
                <a:off x="5613111" y="3424235"/>
                <a:ext cx="15875" cy="60331"/>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08" name="Freeform 907"/>
              <p:cNvSpPr/>
              <p:nvPr/>
            </p:nvSpPr>
            <p:spPr bwMode="auto">
              <a:xfrm rot="7747028">
                <a:off x="5588501" y="3445666"/>
                <a:ext cx="9525" cy="68269"/>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09" name="Freeform 908"/>
              <p:cNvSpPr/>
              <p:nvPr/>
            </p:nvSpPr>
            <p:spPr bwMode="auto">
              <a:xfrm rot="7747028">
                <a:off x="5511502" y="3419473"/>
                <a:ext cx="23812" cy="49217"/>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10" name="Freeform 909"/>
              <p:cNvSpPr/>
              <p:nvPr/>
            </p:nvSpPr>
            <p:spPr bwMode="auto">
              <a:xfrm rot="7747028">
                <a:off x="5488480" y="3447254"/>
                <a:ext cx="11112" cy="57156"/>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11" name="Oval 910"/>
              <p:cNvSpPr/>
              <p:nvPr/>
            </p:nvSpPr>
            <p:spPr bwMode="auto">
              <a:xfrm rot="9470549">
                <a:off x="5182855" y="3646488"/>
                <a:ext cx="80971" cy="7143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12" name="Oval 911"/>
              <p:cNvSpPr/>
              <p:nvPr/>
            </p:nvSpPr>
            <p:spPr bwMode="auto">
              <a:xfrm rot="9774261">
                <a:off x="5332095" y="3441701"/>
                <a:ext cx="79383" cy="71437"/>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13" name="Freeform 912"/>
              <p:cNvSpPr/>
              <p:nvPr/>
            </p:nvSpPr>
            <p:spPr bwMode="auto">
              <a:xfrm rot="9470549">
                <a:off x="5395601" y="3506788"/>
                <a:ext cx="31753" cy="46038"/>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14" name="Freeform 913"/>
              <p:cNvSpPr/>
              <p:nvPr/>
            </p:nvSpPr>
            <p:spPr bwMode="auto">
              <a:xfrm rot="9470549">
                <a:off x="5362261" y="3514726"/>
                <a:ext cx="22227" cy="60325"/>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15" name="Freeform 914"/>
              <p:cNvSpPr/>
              <p:nvPr/>
            </p:nvSpPr>
            <p:spPr bwMode="auto">
              <a:xfrm rot="9470549">
                <a:off x="5244774" y="3594101"/>
                <a:ext cx="28578" cy="50800"/>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16" name="Freeform 915"/>
              <p:cNvSpPr/>
              <p:nvPr/>
            </p:nvSpPr>
            <p:spPr bwMode="auto">
              <a:xfrm rot="9470549">
                <a:off x="5197145" y="3589338"/>
                <a:ext cx="44454" cy="49213"/>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17" name="Oval 916"/>
              <p:cNvSpPr/>
              <p:nvPr/>
            </p:nvSpPr>
            <p:spPr bwMode="auto">
              <a:xfrm rot="7747028">
                <a:off x="5550402" y="3526628"/>
                <a:ext cx="71437" cy="7938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18" name="Oval 917"/>
              <p:cNvSpPr/>
              <p:nvPr/>
            </p:nvSpPr>
            <p:spPr bwMode="auto">
              <a:xfrm rot="8050740">
                <a:off x="5483719" y="3329778"/>
                <a:ext cx="73025" cy="7779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19" name="Freeform 918"/>
              <p:cNvSpPr/>
              <p:nvPr/>
            </p:nvSpPr>
            <p:spPr bwMode="auto">
              <a:xfrm rot="7747028">
                <a:off x="5569450" y="3371054"/>
                <a:ext cx="26988" cy="50805"/>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20" name="Freeform 919"/>
              <p:cNvSpPr/>
              <p:nvPr/>
            </p:nvSpPr>
            <p:spPr bwMode="auto">
              <a:xfrm rot="7747028">
                <a:off x="5548017" y="3394073"/>
                <a:ext cx="20637" cy="65094"/>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21" name="Freeform 920"/>
              <p:cNvSpPr/>
              <p:nvPr/>
            </p:nvSpPr>
            <p:spPr bwMode="auto">
              <a:xfrm rot="7747028">
                <a:off x="5543255" y="3476623"/>
                <a:ext cx="25400" cy="57156"/>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22" name="Freeform 921"/>
              <p:cNvSpPr/>
              <p:nvPr/>
            </p:nvSpPr>
            <p:spPr bwMode="auto">
              <a:xfrm rot="7747028">
                <a:off x="5521820" y="3493292"/>
                <a:ext cx="17463" cy="57156"/>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23" name="Oval 922"/>
              <p:cNvSpPr/>
              <p:nvPr/>
            </p:nvSpPr>
            <p:spPr bwMode="auto">
              <a:xfrm rot="12871412">
                <a:off x="4930419" y="3529013"/>
                <a:ext cx="79383" cy="7143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24" name="Oval 923"/>
              <p:cNvSpPr/>
              <p:nvPr/>
            </p:nvSpPr>
            <p:spPr bwMode="auto">
              <a:xfrm rot="11147891">
                <a:off x="5097122" y="3622676"/>
                <a:ext cx="79383" cy="7302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25" name="Oval 924"/>
              <p:cNvSpPr/>
              <p:nvPr/>
            </p:nvSpPr>
            <p:spPr bwMode="auto">
              <a:xfrm rot="11147891">
                <a:off x="5000276" y="3590926"/>
                <a:ext cx="79383" cy="71437"/>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26" name="Oval 925"/>
              <p:cNvSpPr/>
              <p:nvPr/>
            </p:nvSpPr>
            <p:spPr bwMode="auto">
              <a:xfrm rot="12871412">
                <a:off x="4865324" y="3467101"/>
                <a:ext cx="79383" cy="71437"/>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27" name="Freeform 926"/>
              <p:cNvSpPr/>
              <p:nvPr/>
            </p:nvSpPr>
            <p:spPr bwMode="auto">
              <a:xfrm rot="2897450">
                <a:off x="5514676" y="2900359"/>
                <a:ext cx="15875" cy="60331"/>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28" name="Freeform 927"/>
              <p:cNvSpPr/>
              <p:nvPr/>
            </p:nvSpPr>
            <p:spPr bwMode="auto">
              <a:xfrm rot="2897450">
                <a:off x="5422592" y="2925759"/>
                <a:ext cx="15875" cy="60331"/>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29" name="Oval 928"/>
              <p:cNvSpPr/>
              <p:nvPr/>
            </p:nvSpPr>
            <p:spPr bwMode="auto">
              <a:xfrm rot="4620971">
                <a:off x="5670269" y="3397247"/>
                <a:ext cx="73025" cy="7938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30" name="Freeform 929"/>
              <p:cNvSpPr/>
              <p:nvPr/>
            </p:nvSpPr>
            <p:spPr bwMode="auto">
              <a:xfrm rot="4620971">
                <a:off x="5570245" y="3325811"/>
                <a:ext cx="39687" cy="55567"/>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31" name="Freeform 930"/>
              <p:cNvSpPr/>
              <p:nvPr/>
            </p:nvSpPr>
            <p:spPr bwMode="auto">
              <a:xfrm rot="4620971">
                <a:off x="5579771" y="3284536"/>
                <a:ext cx="39687" cy="55567"/>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32" name="Freeform 931"/>
              <p:cNvSpPr/>
              <p:nvPr/>
            </p:nvSpPr>
            <p:spPr bwMode="auto">
              <a:xfrm rot="4620971">
                <a:off x="5622638" y="3384547"/>
                <a:ext cx="39688" cy="55568"/>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933" name="Freeform 932"/>
              <p:cNvSpPr/>
              <p:nvPr/>
            </p:nvSpPr>
            <p:spPr bwMode="auto">
              <a:xfrm rot="4620971">
                <a:off x="4958997" y="3424234"/>
                <a:ext cx="7938" cy="71444"/>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grpSp>
      </p:grpSp>
      <p:grpSp>
        <p:nvGrpSpPr>
          <p:cNvPr id="6" name="Group 1616"/>
          <p:cNvGrpSpPr/>
          <p:nvPr/>
        </p:nvGrpSpPr>
        <p:grpSpPr bwMode="auto">
          <a:xfrm>
            <a:off x="1447759" y="3050715"/>
            <a:ext cx="507849" cy="480131"/>
            <a:chOff x="1717035" y="2294471"/>
            <a:chExt cx="708663" cy="701916"/>
          </a:xfrm>
          <a:solidFill>
            <a:schemeClr val="accent6">
              <a:lumMod val="60000"/>
              <a:lumOff val="40000"/>
            </a:schemeClr>
          </a:solidFill>
        </p:grpSpPr>
        <p:sp>
          <p:nvSpPr>
            <p:cNvPr id="1075" name="Oval 1074"/>
            <p:cNvSpPr/>
            <p:nvPr/>
          </p:nvSpPr>
          <p:spPr bwMode="auto">
            <a:xfrm rot="19215910">
              <a:off x="2231638" y="2355467"/>
              <a:ext cx="55039" cy="53215"/>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76" name="Oval 1075"/>
            <p:cNvSpPr/>
            <p:nvPr/>
          </p:nvSpPr>
          <p:spPr bwMode="auto">
            <a:xfrm rot="19215910">
              <a:off x="1810749" y="2391705"/>
              <a:ext cx="55039" cy="53215"/>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77" name="Freeform 1076"/>
            <p:cNvSpPr/>
            <p:nvPr/>
          </p:nvSpPr>
          <p:spPr bwMode="auto">
            <a:xfrm rot="12871412">
              <a:off x="1888308" y="2853923"/>
              <a:ext cx="8633" cy="44005"/>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78" name="Freeform 1077"/>
            <p:cNvSpPr/>
            <p:nvPr/>
          </p:nvSpPr>
          <p:spPr bwMode="auto">
            <a:xfrm rot="12871412">
              <a:off x="1871808" y="2807632"/>
              <a:ext cx="6475" cy="48099"/>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79" name="Oval 1078"/>
            <p:cNvSpPr/>
            <p:nvPr/>
          </p:nvSpPr>
          <p:spPr bwMode="auto">
            <a:xfrm rot="11451603">
              <a:off x="1930458" y="2776491"/>
              <a:ext cx="53960" cy="5116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80" name="Freeform 1079"/>
            <p:cNvSpPr/>
            <p:nvPr/>
          </p:nvSpPr>
          <p:spPr bwMode="auto">
            <a:xfrm rot="11147891">
              <a:off x="1998267" y="2887893"/>
              <a:ext cx="11871" cy="39911"/>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81" name="Freeform 1080"/>
            <p:cNvSpPr/>
            <p:nvPr/>
          </p:nvSpPr>
          <p:spPr bwMode="auto">
            <a:xfrm rot="11147891">
              <a:off x="1973263" y="2879382"/>
              <a:ext cx="7555" cy="45028"/>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82" name="Freeform 1081"/>
            <p:cNvSpPr/>
            <p:nvPr/>
          </p:nvSpPr>
          <p:spPr bwMode="auto">
            <a:xfrm rot="11147891">
              <a:off x="1964195" y="2833406"/>
              <a:ext cx="18346" cy="3172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83" name="Freeform 1082"/>
            <p:cNvSpPr/>
            <p:nvPr/>
          </p:nvSpPr>
          <p:spPr bwMode="auto">
            <a:xfrm rot="11147891">
              <a:off x="1937109" y="2827067"/>
              <a:ext cx="8633" cy="3786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84" name="Oval 1083"/>
            <p:cNvSpPr/>
            <p:nvPr/>
          </p:nvSpPr>
          <p:spPr bwMode="auto">
            <a:xfrm rot="11451603">
              <a:off x="1992815" y="2791815"/>
              <a:ext cx="56118" cy="5116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85" name="Freeform 1084"/>
            <p:cNvSpPr/>
            <p:nvPr/>
          </p:nvSpPr>
          <p:spPr bwMode="auto">
            <a:xfrm rot="11147891">
              <a:off x="2015739" y="2846384"/>
              <a:ext cx="21584" cy="33771"/>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86" name="Freeform 1085"/>
            <p:cNvSpPr/>
            <p:nvPr/>
          </p:nvSpPr>
          <p:spPr bwMode="auto">
            <a:xfrm rot="11147891">
              <a:off x="1989337" y="2839872"/>
              <a:ext cx="16188" cy="44005"/>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87" name="Freeform 1086"/>
            <p:cNvSpPr/>
            <p:nvPr/>
          </p:nvSpPr>
          <p:spPr bwMode="auto">
            <a:xfrm rot="11147891">
              <a:off x="1936422" y="2872762"/>
              <a:ext cx="19426" cy="37865"/>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88" name="Freeform 1087"/>
            <p:cNvSpPr/>
            <p:nvPr/>
          </p:nvSpPr>
          <p:spPr bwMode="auto">
            <a:xfrm rot="11147891">
              <a:off x="1919508" y="2865649"/>
              <a:ext cx="12950" cy="37865"/>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89" name="Oval 1088"/>
            <p:cNvSpPr/>
            <p:nvPr/>
          </p:nvSpPr>
          <p:spPr bwMode="auto">
            <a:xfrm rot="16459901">
              <a:off x="1720750" y="2628665"/>
              <a:ext cx="53215" cy="5503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90" name="Oval 1089"/>
            <p:cNvSpPr/>
            <p:nvPr/>
          </p:nvSpPr>
          <p:spPr bwMode="auto">
            <a:xfrm rot="16459901">
              <a:off x="1718998" y="2561457"/>
              <a:ext cx="52192" cy="5611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91" name="Oval 1090"/>
            <p:cNvSpPr/>
            <p:nvPr/>
          </p:nvSpPr>
          <p:spPr bwMode="auto">
            <a:xfrm rot="16459901">
              <a:off x="1743190" y="2500860"/>
              <a:ext cx="52192" cy="5503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92" name="Oval 1091"/>
            <p:cNvSpPr/>
            <p:nvPr/>
          </p:nvSpPr>
          <p:spPr bwMode="auto">
            <a:xfrm rot="16763613">
              <a:off x="1881906" y="2535225"/>
              <a:ext cx="51169" cy="5396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93" name="Freeform 1092"/>
            <p:cNvSpPr/>
            <p:nvPr/>
          </p:nvSpPr>
          <p:spPr bwMode="auto">
            <a:xfrm rot="16459901">
              <a:off x="1800854" y="2647324"/>
              <a:ext cx="8187" cy="46405"/>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94" name="Freeform 1093"/>
            <p:cNvSpPr/>
            <p:nvPr/>
          </p:nvSpPr>
          <p:spPr bwMode="auto">
            <a:xfrm rot="16459901">
              <a:off x="1796069" y="2614877"/>
              <a:ext cx="6140" cy="50722"/>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95" name="Freeform 1094"/>
            <p:cNvSpPr/>
            <p:nvPr/>
          </p:nvSpPr>
          <p:spPr bwMode="auto">
            <a:xfrm rot="16459901">
              <a:off x="1792225" y="2588055"/>
              <a:ext cx="11257" cy="4208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96" name="Freeform 1095"/>
            <p:cNvSpPr/>
            <p:nvPr/>
          </p:nvSpPr>
          <p:spPr bwMode="auto">
            <a:xfrm rot="16459901">
              <a:off x="1799541" y="2559398"/>
              <a:ext cx="7163" cy="47485"/>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97" name="Freeform 1096"/>
            <p:cNvSpPr/>
            <p:nvPr/>
          </p:nvSpPr>
          <p:spPr bwMode="auto">
            <a:xfrm rot="16459901">
              <a:off x="1804402" y="2533550"/>
              <a:ext cx="18420" cy="39930"/>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98" name="Freeform 1097"/>
            <p:cNvSpPr/>
            <p:nvPr/>
          </p:nvSpPr>
          <p:spPr bwMode="auto">
            <a:xfrm rot="16459901">
              <a:off x="1813854" y="2514158"/>
              <a:ext cx="12280" cy="39931"/>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099" name="Freeform 1098"/>
            <p:cNvSpPr/>
            <p:nvPr/>
          </p:nvSpPr>
          <p:spPr bwMode="auto">
            <a:xfrm rot="16459901">
              <a:off x="1850158" y="2561385"/>
              <a:ext cx="17397" cy="3345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00" name="Freeform 1099"/>
            <p:cNvSpPr/>
            <p:nvPr/>
          </p:nvSpPr>
          <p:spPr bwMode="auto">
            <a:xfrm rot="16459901">
              <a:off x="1857367" y="2527133"/>
              <a:ext cx="8187" cy="39931"/>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01" name="Oval 1100"/>
            <p:cNvSpPr/>
            <p:nvPr/>
          </p:nvSpPr>
          <p:spPr bwMode="auto">
            <a:xfrm rot="14736380">
              <a:off x="1750349" y="2757282"/>
              <a:ext cx="52192" cy="5611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02" name="Oval 1101"/>
            <p:cNvSpPr/>
            <p:nvPr/>
          </p:nvSpPr>
          <p:spPr bwMode="auto">
            <a:xfrm rot="15040092">
              <a:off x="1879271" y="2659531"/>
              <a:ext cx="51169" cy="5396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03" name="Freeform 1102"/>
            <p:cNvSpPr/>
            <p:nvPr/>
          </p:nvSpPr>
          <p:spPr bwMode="auto">
            <a:xfrm rot="14736380">
              <a:off x="1826332" y="2756990"/>
              <a:ext cx="11256" cy="4208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04" name="Freeform 1103"/>
            <p:cNvSpPr/>
            <p:nvPr/>
          </p:nvSpPr>
          <p:spPr bwMode="auto">
            <a:xfrm rot="14736380">
              <a:off x="1820145" y="2729036"/>
              <a:ext cx="7164" cy="47485"/>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05" name="Freeform 1104"/>
            <p:cNvSpPr/>
            <p:nvPr/>
          </p:nvSpPr>
          <p:spPr bwMode="auto">
            <a:xfrm rot="14736380">
              <a:off x="1861153" y="2706574"/>
              <a:ext cx="17397" cy="3345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06" name="Freeform 1105"/>
            <p:cNvSpPr/>
            <p:nvPr/>
          </p:nvSpPr>
          <p:spPr bwMode="auto">
            <a:xfrm rot="14736380">
              <a:off x="1852674" y="2675511"/>
              <a:ext cx="8187" cy="39931"/>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07" name="Oval 1106"/>
            <p:cNvSpPr/>
            <p:nvPr/>
          </p:nvSpPr>
          <p:spPr bwMode="auto">
            <a:xfrm rot="16459901">
              <a:off x="1772455" y="2440547"/>
              <a:ext cx="53215" cy="5503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08" name="Oval 1107"/>
            <p:cNvSpPr/>
            <p:nvPr/>
          </p:nvSpPr>
          <p:spPr bwMode="auto">
            <a:xfrm rot="16763613">
              <a:off x="1867183" y="2595346"/>
              <a:ext cx="53215" cy="5395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09" name="Freeform 1108"/>
            <p:cNvSpPr/>
            <p:nvPr/>
          </p:nvSpPr>
          <p:spPr bwMode="auto">
            <a:xfrm rot="16459901">
              <a:off x="1835343" y="2611055"/>
              <a:ext cx="20467" cy="35613"/>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10" name="Freeform 1109"/>
            <p:cNvSpPr/>
            <p:nvPr/>
          </p:nvSpPr>
          <p:spPr bwMode="auto">
            <a:xfrm rot="16459901">
              <a:off x="1838628" y="2578036"/>
              <a:ext cx="15351" cy="46406"/>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11" name="Freeform 1110"/>
            <p:cNvSpPr/>
            <p:nvPr/>
          </p:nvSpPr>
          <p:spPr bwMode="auto">
            <a:xfrm rot="16459901">
              <a:off x="1821185" y="2489290"/>
              <a:ext cx="19444" cy="39931"/>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12" name="Freeform 1111"/>
            <p:cNvSpPr/>
            <p:nvPr/>
          </p:nvSpPr>
          <p:spPr bwMode="auto">
            <a:xfrm rot="16459901">
              <a:off x="1832801" y="2468203"/>
              <a:ext cx="28655" cy="38851"/>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13" name="Oval 1112"/>
            <p:cNvSpPr/>
            <p:nvPr/>
          </p:nvSpPr>
          <p:spPr bwMode="auto">
            <a:xfrm rot="14736380">
              <a:off x="1739478" y="2693138"/>
              <a:ext cx="52192" cy="5503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14" name="Oval 1113"/>
            <p:cNvSpPr/>
            <p:nvPr/>
          </p:nvSpPr>
          <p:spPr bwMode="auto">
            <a:xfrm rot="15040092">
              <a:off x="1896183" y="2719232"/>
              <a:ext cx="53215" cy="5395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15" name="Freeform 1114"/>
            <p:cNvSpPr/>
            <p:nvPr/>
          </p:nvSpPr>
          <p:spPr bwMode="auto">
            <a:xfrm rot="14736380">
              <a:off x="1873590" y="2756110"/>
              <a:ext cx="20467" cy="35613"/>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16" name="Freeform 1115"/>
            <p:cNvSpPr/>
            <p:nvPr/>
          </p:nvSpPr>
          <p:spPr bwMode="auto">
            <a:xfrm rot="14736380">
              <a:off x="1862786" y="2726161"/>
              <a:ext cx="15351" cy="46406"/>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17" name="Freeform 1116"/>
            <p:cNvSpPr/>
            <p:nvPr/>
          </p:nvSpPr>
          <p:spPr bwMode="auto">
            <a:xfrm rot="14736380">
              <a:off x="1808274" y="2702351"/>
              <a:ext cx="18420" cy="39930"/>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18" name="Freeform 1117"/>
            <p:cNvSpPr/>
            <p:nvPr/>
          </p:nvSpPr>
          <p:spPr bwMode="auto">
            <a:xfrm rot="14736380">
              <a:off x="1807693" y="2682257"/>
              <a:ext cx="12280" cy="39930"/>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19" name="Oval 1118"/>
            <p:cNvSpPr/>
            <p:nvPr/>
          </p:nvSpPr>
          <p:spPr bwMode="auto">
            <a:xfrm rot="21304874">
              <a:off x="1978446" y="2307819"/>
              <a:ext cx="56118" cy="5219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20" name="Oval 1119"/>
            <p:cNvSpPr/>
            <p:nvPr/>
          </p:nvSpPr>
          <p:spPr bwMode="auto">
            <a:xfrm rot="21304874">
              <a:off x="2048013" y="2294471"/>
              <a:ext cx="55039" cy="53215"/>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21" name="Oval 1120"/>
            <p:cNvSpPr/>
            <p:nvPr/>
          </p:nvSpPr>
          <p:spPr bwMode="auto">
            <a:xfrm rot="21304874">
              <a:off x="2115533" y="2307798"/>
              <a:ext cx="55039" cy="5219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22" name="Oval 1121"/>
            <p:cNvSpPr/>
            <p:nvPr/>
          </p:nvSpPr>
          <p:spPr bwMode="auto">
            <a:xfrm rot="8586">
              <a:off x="2103083" y="2443099"/>
              <a:ext cx="53960" cy="5116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23" name="Freeform 1122"/>
            <p:cNvSpPr/>
            <p:nvPr/>
          </p:nvSpPr>
          <p:spPr bwMode="auto">
            <a:xfrm rot="21304874">
              <a:off x="1996518" y="2368119"/>
              <a:ext cx="8633" cy="44005"/>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24" name="Freeform 1123"/>
            <p:cNvSpPr/>
            <p:nvPr/>
          </p:nvSpPr>
          <p:spPr bwMode="auto">
            <a:xfrm rot="21304874">
              <a:off x="2028189" y="2355766"/>
              <a:ext cx="6475" cy="48099"/>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25" name="Freeform 1124"/>
            <p:cNvSpPr/>
            <p:nvPr/>
          </p:nvSpPr>
          <p:spPr bwMode="auto">
            <a:xfrm rot="21304874">
              <a:off x="2057694" y="2353652"/>
              <a:ext cx="11872" cy="39911"/>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26" name="Freeform 1125"/>
            <p:cNvSpPr/>
            <p:nvPr/>
          </p:nvSpPr>
          <p:spPr bwMode="auto">
            <a:xfrm rot="21304874">
              <a:off x="2087718" y="2351851"/>
              <a:ext cx="7554" cy="45028"/>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27" name="Freeform 1126"/>
            <p:cNvSpPr/>
            <p:nvPr/>
          </p:nvSpPr>
          <p:spPr bwMode="auto">
            <a:xfrm rot="21304874">
              <a:off x="2114304" y="2360489"/>
              <a:ext cx="19426" cy="37865"/>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28" name="Freeform 1127"/>
            <p:cNvSpPr/>
            <p:nvPr/>
          </p:nvSpPr>
          <p:spPr bwMode="auto">
            <a:xfrm rot="21304874">
              <a:off x="2138751" y="2363345"/>
              <a:ext cx="12950" cy="37865"/>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29" name="Freeform 1128"/>
            <p:cNvSpPr/>
            <p:nvPr/>
          </p:nvSpPr>
          <p:spPr bwMode="auto">
            <a:xfrm rot="21304874">
              <a:off x="2096516" y="2409859"/>
              <a:ext cx="18346" cy="3172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30" name="Freeform 1129"/>
            <p:cNvSpPr/>
            <p:nvPr/>
          </p:nvSpPr>
          <p:spPr bwMode="auto">
            <a:xfrm rot="21304874">
              <a:off x="2134072" y="2404240"/>
              <a:ext cx="8633" cy="3786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31" name="Oval 1130"/>
            <p:cNvSpPr/>
            <p:nvPr/>
          </p:nvSpPr>
          <p:spPr bwMode="auto">
            <a:xfrm rot="19581353">
              <a:off x="1849230" y="2355293"/>
              <a:ext cx="55039" cy="53215"/>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32" name="Oval 1131"/>
            <p:cNvSpPr/>
            <p:nvPr/>
          </p:nvSpPr>
          <p:spPr bwMode="auto">
            <a:xfrm rot="19885065">
              <a:off x="1973278" y="2460614"/>
              <a:ext cx="53960" cy="5116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33" name="Freeform 1132"/>
            <p:cNvSpPr/>
            <p:nvPr/>
          </p:nvSpPr>
          <p:spPr bwMode="auto">
            <a:xfrm rot="19581353">
              <a:off x="1887344" y="2412730"/>
              <a:ext cx="11871" cy="39911"/>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34" name="Freeform 1133"/>
            <p:cNvSpPr/>
            <p:nvPr/>
          </p:nvSpPr>
          <p:spPr bwMode="auto">
            <a:xfrm rot="19581353">
              <a:off x="1914466" y="2398405"/>
              <a:ext cx="7555" cy="45028"/>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35" name="Freeform 1134"/>
            <p:cNvSpPr/>
            <p:nvPr/>
          </p:nvSpPr>
          <p:spPr bwMode="auto">
            <a:xfrm rot="19581353">
              <a:off x="1947165" y="2443488"/>
              <a:ext cx="18346" cy="3172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36" name="Freeform 1135"/>
            <p:cNvSpPr/>
            <p:nvPr/>
          </p:nvSpPr>
          <p:spPr bwMode="auto">
            <a:xfrm rot="19581353">
              <a:off x="1978879" y="2423699"/>
              <a:ext cx="8633" cy="3786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37" name="Oval 1136"/>
            <p:cNvSpPr/>
            <p:nvPr/>
          </p:nvSpPr>
          <p:spPr bwMode="auto">
            <a:xfrm rot="21304874">
              <a:off x="2182556" y="2325972"/>
              <a:ext cx="56118" cy="5219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38" name="Oval 1137"/>
            <p:cNvSpPr/>
            <p:nvPr/>
          </p:nvSpPr>
          <p:spPr bwMode="auto">
            <a:xfrm rot="8586">
              <a:off x="2037227" y="2439941"/>
              <a:ext cx="56118" cy="5116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39" name="Freeform 1138"/>
            <p:cNvSpPr/>
            <p:nvPr/>
          </p:nvSpPr>
          <p:spPr bwMode="auto">
            <a:xfrm rot="21304874">
              <a:off x="2039940" y="2404565"/>
              <a:ext cx="21584" cy="33771"/>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40" name="Freeform 1139"/>
            <p:cNvSpPr/>
            <p:nvPr/>
          </p:nvSpPr>
          <p:spPr bwMode="auto">
            <a:xfrm rot="21304874">
              <a:off x="2071505" y="2395687"/>
              <a:ext cx="16188" cy="44005"/>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41" name="Freeform 1140"/>
            <p:cNvSpPr/>
            <p:nvPr/>
          </p:nvSpPr>
          <p:spPr bwMode="auto">
            <a:xfrm rot="21304874">
              <a:off x="2162613" y="2369562"/>
              <a:ext cx="20505" cy="37865"/>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42" name="Freeform 1141"/>
            <p:cNvSpPr/>
            <p:nvPr/>
          </p:nvSpPr>
          <p:spPr bwMode="auto">
            <a:xfrm rot="21304874">
              <a:off x="2182873" y="2381778"/>
              <a:ext cx="30217" cy="36842"/>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43" name="Oval 1142"/>
            <p:cNvSpPr/>
            <p:nvPr/>
          </p:nvSpPr>
          <p:spPr bwMode="auto">
            <a:xfrm rot="19581353">
              <a:off x="1914808" y="2335232"/>
              <a:ext cx="55039" cy="5219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44" name="Oval 1143"/>
            <p:cNvSpPr/>
            <p:nvPr/>
          </p:nvSpPr>
          <p:spPr bwMode="auto">
            <a:xfrm rot="19885065">
              <a:off x="1912943" y="2486997"/>
              <a:ext cx="56118" cy="5116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45" name="Freeform 1144"/>
            <p:cNvSpPr/>
            <p:nvPr/>
          </p:nvSpPr>
          <p:spPr bwMode="auto">
            <a:xfrm rot="19581353">
              <a:off x="1895109" y="2463679"/>
              <a:ext cx="21584" cy="33771"/>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46" name="Freeform 1145"/>
            <p:cNvSpPr/>
            <p:nvPr/>
          </p:nvSpPr>
          <p:spPr bwMode="auto">
            <a:xfrm rot="19581353">
              <a:off x="1921215" y="2442108"/>
              <a:ext cx="16188" cy="44005"/>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47" name="Freeform 1146"/>
            <p:cNvSpPr/>
            <p:nvPr/>
          </p:nvSpPr>
          <p:spPr bwMode="auto">
            <a:xfrm rot="19581353">
              <a:off x="1939233" y="2391247"/>
              <a:ext cx="19426" cy="37865"/>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48" name="Freeform 1147"/>
            <p:cNvSpPr/>
            <p:nvPr/>
          </p:nvSpPr>
          <p:spPr bwMode="auto">
            <a:xfrm rot="19581353">
              <a:off x="1962798" y="2384601"/>
              <a:ext cx="12950" cy="37865"/>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49" name="Oval 1148"/>
            <p:cNvSpPr/>
            <p:nvPr/>
          </p:nvSpPr>
          <p:spPr bwMode="auto">
            <a:xfrm rot="4620971">
              <a:off x="2347944" y="2514261"/>
              <a:ext cx="53215" cy="5503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50" name="Oval 1149"/>
            <p:cNvSpPr/>
            <p:nvPr/>
          </p:nvSpPr>
          <p:spPr bwMode="auto">
            <a:xfrm rot="4620971">
              <a:off x="2371543" y="2576729"/>
              <a:ext cx="52192" cy="5611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51" name="Oval 1150"/>
            <p:cNvSpPr/>
            <p:nvPr/>
          </p:nvSpPr>
          <p:spPr bwMode="auto">
            <a:xfrm rot="4620971">
              <a:off x="2367636" y="2642461"/>
              <a:ext cx="52192" cy="5503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52" name="Oval 1151"/>
            <p:cNvSpPr/>
            <p:nvPr/>
          </p:nvSpPr>
          <p:spPr bwMode="auto">
            <a:xfrm rot="4924683">
              <a:off x="2225590" y="2649714"/>
              <a:ext cx="51169" cy="5396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53" name="Freeform 1152"/>
            <p:cNvSpPr/>
            <p:nvPr/>
          </p:nvSpPr>
          <p:spPr bwMode="auto">
            <a:xfrm rot="4620971">
              <a:off x="2310978" y="2521139"/>
              <a:ext cx="8187" cy="46405"/>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54" name="Freeform 1153"/>
            <p:cNvSpPr/>
            <p:nvPr/>
          </p:nvSpPr>
          <p:spPr bwMode="auto">
            <a:xfrm rot="4620971">
              <a:off x="2327053" y="2546257"/>
              <a:ext cx="6140" cy="50722"/>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55" name="Freeform 1154"/>
            <p:cNvSpPr/>
            <p:nvPr/>
          </p:nvSpPr>
          <p:spPr bwMode="auto">
            <a:xfrm rot="4620971">
              <a:off x="2335495" y="2579938"/>
              <a:ext cx="11257" cy="4208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56" name="Freeform 1155"/>
            <p:cNvSpPr/>
            <p:nvPr/>
          </p:nvSpPr>
          <p:spPr bwMode="auto">
            <a:xfrm rot="4620971">
              <a:off x="2340661" y="2603509"/>
              <a:ext cx="7163" cy="47485"/>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57" name="Freeform 1156"/>
            <p:cNvSpPr/>
            <p:nvPr/>
          </p:nvSpPr>
          <p:spPr bwMode="auto">
            <a:xfrm rot="4620971">
              <a:off x="2334315" y="2638530"/>
              <a:ext cx="18420" cy="39930"/>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58" name="Freeform 1157"/>
            <p:cNvSpPr/>
            <p:nvPr/>
          </p:nvSpPr>
          <p:spPr bwMode="auto">
            <a:xfrm rot="4620971">
              <a:off x="2337379" y="2658844"/>
              <a:ext cx="12280" cy="39931"/>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59" name="Freeform 1158"/>
            <p:cNvSpPr/>
            <p:nvPr/>
          </p:nvSpPr>
          <p:spPr bwMode="auto">
            <a:xfrm rot="4620971">
              <a:off x="2283914" y="2631056"/>
              <a:ext cx="17397" cy="3345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60" name="Freeform 1159"/>
            <p:cNvSpPr/>
            <p:nvPr/>
          </p:nvSpPr>
          <p:spPr bwMode="auto">
            <a:xfrm rot="4620971">
              <a:off x="2295767" y="2658160"/>
              <a:ext cx="8187" cy="39931"/>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61" name="Oval 1160"/>
            <p:cNvSpPr/>
            <p:nvPr/>
          </p:nvSpPr>
          <p:spPr bwMode="auto">
            <a:xfrm rot="2897450">
              <a:off x="2280150" y="2398627"/>
              <a:ext cx="52192" cy="5611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62" name="Oval 1161"/>
            <p:cNvSpPr/>
            <p:nvPr/>
          </p:nvSpPr>
          <p:spPr bwMode="auto">
            <a:xfrm rot="3201162">
              <a:off x="2189091" y="2530298"/>
              <a:ext cx="51169" cy="5396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63" name="Freeform 1162"/>
            <p:cNvSpPr/>
            <p:nvPr/>
          </p:nvSpPr>
          <p:spPr bwMode="auto">
            <a:xfrm rot="2897450">
              <a:off x="2249912" y="2428287"/>
              <a:ext cx="11256" cy="4208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64" name="Freeform 1163"/>
            <p:cNvSpPr/>
            <p:nvPr/>
          </p:nvSpPr>
          <p:spPr bwMode="auto">
            <a:xfrm rot="2897450">
              <a:off x="2267746" y="2447376"/>
              <a:ext cx="7164" cy="47485"/>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65" name="Freeform 1164"/>
            <p:cNvSpPr/>
            <p:nvPr/>
          </p:nvSpPr>
          <p:spPr bwMode="auto">
            <a:xfrm rot="2897450">
              <a:off x="2227847" y="2495548"/>
              <a:ext cx="17397" cy="3345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66" name="Freeform 1165"/>
            <p:cNvSpPr/>
            <p:nvPr/>
          </p:nvSpPr>
          <p:spPr bwMode="auto">
            <a:xfrm rot="2897450">
              <a:off x="2253676" y="2515182"/>
              <a:ext cx="8187" cy="39931"/>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67" name="Oval 1166"/>
            <p:cNvSpPr/>
            <p:nvPr/>
          </p:nvSpPr>
          <p:spPr bwMode="auto">
            <a:xfrm rot="4620971">
              <a:off x="2357628" y="2708444"/>
              <a:ext cx="53215" cy="5503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68" name="Oval 1167"/>
            <p:cNvSpPr/>
            <p:nvPr/>
          </p:nvSpPr>
          <p:spPr bwMode="auto">
            <a:xfrm rot="4924683">
              <a:off x="2218776" y="2588454"/>
              <a:ext cx="53215" cy="5395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69" name="Freeform 1168"/>
            <p:cNvSpPr/>
            <p:nvPr/>
          </p:nvSpPr>
          <p:spPr bwMode="auto">
            <a:xfrm rot="4620971">
              <a:off x="2279127" y="2577779"/>
              <a:ext cx="20467" cy="35613"/>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70" name="Freeform 1169"/>
            <p:cNvSpPr/>
            <p:nvPr/>
          </p:nvSpPr>
          <p:spPr bwMode="auto">
            <a:xfrm rot="4620971">
              <a:off x="2289662" y="2598958"/>
              <a:ext cx="15351" cy="46406"/>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71" name="Freeform 1170"/>
            <p:cNvSpPr/>
            <p:nvPr/>
          </p:nvSpPr>
          <p:spPr bwMode="auto">
            <a:xfrm rot="4620971">
              <a:off x="2317881" y="2711430"/>
              <a:ext cx="28655" cy="38851"/>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72" name="Oval 1171"/>
            <p:cNvSpPr/>
            <p:nvPr/>
          </p:nvSpPr>
          <p:spPr bwMode="auto">
            <a:xfrm rot="2897450">
              <a:off x="2310830" y="2457850"/>
              <a:ext cx="52192" cy="5503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73" name="Oval 1172"/>
            <p:cNvSpPr/>
            <p:nvPr/>
          </p:nvSpPr>
          <p:spPr bwMode="auto">
            <a:xfrm rot="3201162">
              <a:off x="2152207" y="2478366"/>
              <a:ext cx="53215" cy="5395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74" name="Freeform 1173"/>
            <p:cNvSpPr/>
            <p:nvPr/>
          </p:nvSpPr>
          <p:spPr bwMode="auto">
            <a:xfrm rot="2897450">
              <a:off x="2197085" y="2450092"/>
              <a:ext cx="20467" cy="35613"/>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75" name="Freeform 1174"/>
            <p:cNvSpPr/>
            <p:nvPr/>
          </p:nvSpPr>
          <p:spPr bwMode="auto">
            <a:xfrm rot="2897450">
              <a:off x="2220107" y="2464365"/>
              <a:ext cx="15351" cy="46406"/>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76" name="Freeform 1175"/>
            <p:cNvSpPr/>
            <p:nvPr/>
          </p:nvSpPr>
          <p:spPr bwMode="auto">
            <a:xfrm rot="2897450">
              <a:off x="2277638" y="2478472"/>
              <a:ext cx="18420" cy="39930"/>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77" name="Freeform 1176"/>
            <p:cNvSpPr/>
            <p:nvPr/>
          </p:nvSpPr>
          <p:spPr bwMode="auto">
            <a:xfrm rot="2897450">
              <a:off x="2290500" y="2496626"/>
              <a:ext cx="12280" cy="39930"/>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78" name="Oval 1177"/>
            <p:cNvSpPr/>
            <p:nvPr/>
          </p:nvSpPr>
          <p:spPr bwMode="auto">
            <a:xfrm rot="9470549">
              <a:off x="2206453" y="2904173"/>
              <a:ext cx="56118" cy="5219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79" name="Oval 1178"/>
            <p:cNvSpPr/>
            <p:nvPr/>
          </p:nvSpPr>
          <p:spPr bwMode="auto">
            <a:xfrm rot="9470549">
              <a:off x="2145078" y="2935319"/>
              <a:ext cx="55039" cy="53215"/>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80" name="Oval 1179"/>
            <p:cNvSpPr/>
            <p:nvPr/>
          </p:nvSpPr>
          <p:spPr bwMode="auto">
            <a:xfrm rot="9470549">
              <a:off x="2076586" y="2942566"/>
              <a:ext cx="55039" cy="5219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81" name="Oval 1180"/>
            <p:cNvSpPr/>
            <p:nvPr/>
          </p:nvSpPr>
          <p:spPr bwMode="auto">
            <a:xfrm rot="9774261">
              <a:off x="2047408" y="2810693"/>
              <a:ext cx="53960" cy="5116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82" name="Freeform 1181"/>
            <p:cNvSpPr/>
            <p:nvPr/>
          </p:nvSpPr>
          <p:spPr bwMode="auto">
            <a:xfrm rot="9470549">
              <a:off x="2218046" y="2852993"/>
              <a:ext cx="8633" cy="44005"/>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83" name="Freeform 1182"/>
            <p:cNvSpPr/>
            <p:nvPr/>
          </p:nvSpPr>
          <p:spPr bwMode="auto">
            <a:xfrm rot="9470549">
              <a:off x="2193128" y="2869384"/>
              <a:ext cx="6475" cy="48099"/>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84" name="Freeform 1183"/>
            <p:cNvSpPr/>
            <p:nvPr/>
          </p:nvSpPr>
          <p:spPr bwMode="auto">
            <a:xfrm rot="9470549">
              <a:off x="2161613" y="2888458"/>
              <a:ext cx="11872" cy="39911"/>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85" name="Freeform 1184"/>
            <p:cNvSpPr/>
            <p:nvPr/>
          </p:nvSpPr>
          <p:spPr bwMode="auto">
            <a:xfrm rot="9470549">
              <a:off x="2136921" y="2893007"/>
              <a:ext cx="7554" cy="45028"/>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86" name="Freeform 1185"/>
            <p:cNvSpPr/>
            <p:nvPr/>
          </p:nvSpPr>
          <p:spPr bwMode="auto">
            <a:xfrm rot="9470549">
              <a:off x="2098345" y="2900898"/>
              <a:ext cx="19426" cy="37865"/>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87" name="Freeform 1186"/>
            <p:cNvSpPr/>
            <p:nvPr/>
          </p:nvSpPr>
          <p:spPr bwMode="auto">
            <a:xfrm rot="9470549">
              <a:off x="2080433" y="2904131"/>
              <a:ext cx="12950" cy="37865"/>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88" name="Freeform 1187"/>
            <p:cNvSpPr/>
            <p:nvPr/>
          </p:nvSpPr>
          <p:spPr bwMode="auto">
            <a:xfrm rot="9470549">
              <a:off x="2101919" y="2854598"/>
              <a:ext cx="18346" cy="3172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89" name="Freeform 1188"/>
            <p:cNvSpPr/>
            <p:nvPr/>
          </p:nvSpPr>
          <p:spPr bwMode="auto">
            <a:xfrm rot="9470549">
              <a:off x="2076343" y="2863151"/>
              <a:ext cx="8633" cy="3786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90" name="Oval 1189"/>
            <p:cNvSpPr/>
            <p:nvPr/>
          </p:nvSpPr>
          <p:spPr bwMode="auto">
            <a:xfrm rot="7747028">
              <a:off x="2317347" y="2819915"/>
              <a:ext cx="52192" cy="5611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91" name="Oval 1190"/>
            <p:cNvSpPr/>
            <p:nvPr/>
          </p:nvSpPr>
          <p:spPr bwMode="auto">
            <a:xfrm rot="8050740">
              <a:off x="2167304" y="2756091"/>
              <a:ext cx="51169" cy="5396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92" name="Freeform 1191"/>
            <p:cNvSpPr/>
            <p:nvPr/>
          </p:nvSpPr>
          <p:spPr bwMode="auto">
            <a:xfrm rot="7747028">
              <a:off x="2306155" y="2783073"/>
              <a:ext cx="11256" cy="4208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93" name="Freeform 1192"/>
            <p:cNvSpPr/>
            <p:nvPr/>
          </p:nvSpPr>
          <p:spPr bwMode="auto">
            <a:xfrm rot="7747028">
              <a:off x="2288037" y="2798627"/>
              <a:ext cx="7164" cy="47485"/>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94" name="Freeform 1193"/>
            <p:cNvSpPr/>
            <p:nvPr/>
          </p:nvSpPr>
          <p:spPr bwMode="auto">
            <a:xfrm rot="7747028">
              <a:off x="2234527" y="2779643"/>
              <a:ext cx="17397" cy="3345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95" name="Freeform 1194"/>
            <p:cNvSpPr/>
            <p:nvPr/>
          </p:nvSpPr>
          <p:spPr bwMode="auto">
            <a:xfrm rot="7747028">
              <a:off x="2218704" y="2799920"/>
              <a:ext cx="8187" cy="39931"/>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96" name="Oval 1195"/>
            <p:cNvSpPr/>
            <p:nvPr/>
          </p:nvSpPr>
          <p:spPr bwMode="auto">
            <a:xfrm rot="9470549">
              <a:off x="2005838" y="2944195"/>
              <a:ext cx="56118" cy="5219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97" name="Oval 1196"/>
            <p:cNvSpPr/>
            <p:nvPr/>
          </p:nvSpPr>
          <p:spPr bwMode="auto">
            <a:xfrm rot="9774261">
              <a:off x="2109183" y="2795507"/>
              <a:ext cx="56118" cy="5116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98" name="Freeform 1197"/>
            <p:cNvSpPr/>
            <p:nvPr/>
          </p:nvSpPr>
          <p:spPr bwMode="auto">
            <a:xfrm rot="9470549">
              <a:off x="2154124" y="2842210"/>
              <a:ext cx="21584" cy="33771"/>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199" name="Freeform 1198"/>
            <p:cNvSpPr/>
            <p:nvPr/>
          </p:nvSpPr>
          <p:spPr bwMode="auto">
            <a:xfrm rot="9470549">
              <a:off x="2130426" y="2848796"/>
              <a:ext cx="16188" cy="44005"/>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00" name="Freeform 1199"/>
            <p:cNvSpPr/>
            <p:nvPr/>
          </p:nvSpPr>
          <p:spPr bwMode="auto">
            <a:xfrm rot="9470549">
              <a:off x="2048317" y="2905961"/>
              <a:ext cx="20505" cy="37865"/>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01" name="Freeform 1200"/>
            <p:cNvSpPr/>
            <p:nvPr/>
          </p:nvSpPr>
          <p:spPr bwMode="auto">
            <a:xfrm rot="9470549">
              <a:off x="2015813" y="2902352"/>
              <a:ext cx="30217" cy="36842"/>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02" name="Oval 1201"/>
            <p:cNvSpPr/>
            <p:nvPr/>
          </p:nvSpPr>
          <p:spPr bwMode="auto">
            <a:xfrm rot="7747028">
              <a:off x="2261145" y="2858532"/>
              <a:ext cx="52192" cy="5503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03" name="Oval 1202"/>
            <p:cNvSpPr/>
            <p:nvPr/>
          </p:nvSpPr>
          <p:spPr bwMode="auto">
            <a:xfrm rot="8050740">
              <a:off x="2214628" y="2714241"/>
              <a:ext cx="53215" cy="5395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04" name="Freeform 1203"/>
            <p:cNvSpPr/>
            <p:nvPr/>
          </p:nvSpPr>
          <p:spPr bwMode="auto">
            <a:xfrm rot="7747028">
              <a:off x="2274533" y="2744129"/>
              <a:ext cx="20467" cy="35613"/>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05" name="Freeform 1204"/>
            <p:cNvSpPr/>
            <p:nvPr/>
          </p:nvSpPr>
          <p:spPr bwMode="auto">
            <a:xfrm rot="7747028">
              <a:off x="2259876" y="2761025"/>
              <a:ext cx="15351" cy="46406"/>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06" name="Freeform 1205"/>
            <p:cNvSpPr/>
            <p:nvPr/>
          </p:nvSpPr>
          <p:spPr bwMode="auto">
            <a:xfrm rot="7747028">
              <a:off x="2256442" y="2821290"/>
              <a:ext cx="18420" cy="39930"/>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07" name="Freeform 1206"/>
            <p:cNvSpPr/>
            <p:nvPr/>
          </p:nvSpPr>
          <p:spPr bwMode="auto">
            <a:xfrm rot="7747028">
              <a:off x="2242173" y="2833351"/>
              <a:ext cx="12280" cy="39930"/>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08" name="Oval 1207"/>
            <p:cNvSpPr/>
            <p:nvPr/>
          </p:nvSpPr>
          <p:spPr bwMode="auto">
            <a:xfrm rot="12871412">
              <a:off x="1829008" y="2859118"/>
              <a:ext cx="56118" cy="5219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09" name="Oval 1208"/>
            <p:cNvSpPr/>
            <p:nvPr/>
          </p:nvSpPr>
          <p:spPr bwMode="auto">
            <a:xfrm rot="11147891">
              <a:off x="1945711" y="2927349"/>
              <a:ext cx="55039" cy="53215"/>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10" name="Oval 1209"/>
            <p:cNvSpPr/>
            <p:nvPr/>
          </p:nvSpPr>
          <p:spPr bwMode="auto">
            <a:xfrm rot="11147891">
              <a:off x="1878048" y="2904242"/>
              <a:ext cx="55039" cy="5219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11" name="Oval 1210"/>
            <p:cNvSpPr/>
            <p:nvPr/>
          </p:nvSpPr>
          <p:spPr bwMode="auto">
            <a:xfrm rot="12871412">
              <a:off x="1783681" y="2813066"/>
              <a:ext cx="56118" cy="5219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12" name="Freeform 1211"/>
            <p:cNvSpPr/>
            <p:nvPr/>
          </p:nvSpPr>
          <p:spPr bwMode="auto">
            <a:xfrm rot="2897450">
              <a:off x="2236962" y="2400655"/>
              <a:ext cx="11256" cy="4208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13" name="Freeform 1212"/>
            <p:cNvSpPr/>
            <p:nvPr/>
          </p:nvSpPr>
          <p:spPr bwMode="auto">
            <a:xfrm rot="2897450">
              <a:off x="2172209" y="2419076"/>
              <a:ext cx="11256" cy="4208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14" name="Oval 1213"/>
            <p:cNvSpPr/>
            <p:nvPr/>
          </p:nvSpPr>
          <p:spPr bwMode="auto">
            <a:xfrm rot="4620971">
              <a:off x="2344677" y="2763707"/>
              <a:ext cx="53215" cy="5503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15" name="Freeform 1214"/>
            <p:cNvSpPr/>
            <p:nvPr/>
          </p:nvSpPr>
          <p:spPr bwMode="auto">
            <a:xfrm rot="4620971">
              <a:off x="2275793" y="2711429"/>
              <a:ext cx="28655" cy="38851"/>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16" name="Freeform 1215"/>
            <p:cNvSpPr/>
            <p:nvPr/>
          </p:nvSpPr>
          <p:spPr bwMode="auto">
            <a:xfrm rot="4620971">
              <a:off x="2282268" y="2680728"/>
              <a:ext cx="28655" cy="38851"/>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17" name="Freeform 1216"/>
            <p:cNvSpPr/>
            <p:nvPr/>
          </p:nvSpPr>
          <p:spPr bwMode="auto">
            <a:xfrm rot="4620971">
              <a:off x="2311406" y="2754411"/>
              <a:ext cx="28655" cy="38851"/>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grpSp>
      <p:grpSp>
        <p:nvGrpSpPr>
          <p:cNvPr id="7" name="Group 1615"/>
          <p:cNvGrpSpPr>
            <a:grpSpLocks/>
          </p:cNvGrpSpPr>
          <p:nvPr/>
        </p:nvGrpSpPr>
        <p:grpSpPr bwMode="auto">
          <a:xfrm>
            <a:off x="1489063" y="3081123"/>
            <a:ext cx="431001" cy="415927"/>
            <a:chOff x="1773804" y="2338741"/>
            <a:chExt cx="601477" cy="607905"/>
          </a:xfrm>
        </p:grpSpPr>
        <p:sp>
          <p:nvSpPr>
            <p:cNvPr id="1219" name="Freeform 1218"/>
            <p:cNvSpPr/>
            <p:nvPr/>
          </p:nvSpPr>
          <p:spPr bwMode="auto">
            <a:xfrm rot="10492930">
              <a:off x="1896758" y="2780747"/>
              <a:ext cx="31015" cy="4524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20" name="Freeform 1219"/>
            <p:cNvSpPr/>
            <p:nvPr/>
          </p:nvSpPr>
          <p:spPr bwMode="auto">
            <a:xfrm rot="10492930">
              <a:off x="1966542" y="2868916"/>
              <a:ext cx="31015" cy="4408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21" name="Freeform 1220"/>
            <p:cNvSpPr/>
            <p:nvPr/>
          </p:nvSpPr>
          <p:spPr bwMode="auto">
            <a:xfrm rot="10492930">
              <a:off x="1949927" y="2828312"/>
              <a:ext cx="31015" cy="4408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22" name="Freeform 1221"/>
            <p:cNvSpPr/>
            <p:nvPr/>
          </p:nvSpPr>
          <p:spPr bwMode="auto">
            <a:xfrm rot="10492930">
              <a:off x="1897865" y="2852674"/>
              <a:ext cx="31015" cy="4408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23" name="Freeform 1222"/>
            <p:cNvSpPr/>
            <p:nvPr/>
          </p:nvSpPr>
          <p:spPr bwMode="auto">
            <a:xfrm rot="14081419">
              <a:off x="1800922" y="2500152"/>
              <a:ext cx="49886" cy="3101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24" name="Freeform 1223"/>
            <p:cNvSpPr/>
            <p:nvPr/>
          </p:nvSpPr>
          <p:spPr bwMode="auto">
            <a:xfrm rot="14081419">
              <a:off x="1841272" y="2631613"/>
              <a:ext cx="29003" cy="46523"/>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25" name="Freeform 1224"/>
            <p:cNvSpPr/>
            <p:nvPr/>
          </p:nvSpPr>
          <p:spPr bwMode="auto">
            <a:xfrm rot="14081419">
              <a:off x="1789210" y="2534162"/>
              <a:ext cx="29003" cy="46523"/>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26" name="Freeform 1225"/>
            <p:cNvSpPr/>
            <p:nvPr/>
          </p:nvSpPr>
          <p:spPr bwMode="auto">
            <a:xfrm rot="14081419">
              <a:off x="1818564" y="2720387"/>
              <a:ext cx="29003" cy="47631"/>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27" name="Freeform 1226"/>
            <p:cNvSpPr/>
            <p:nvPr/>
          </p:nvSpPr>
          <p:spPr bwMode="auto">
            <a:xfrm rot="14081419">
              <a:off x="1783118" y="2597415"/>
              <a:ext cx="29003" cy="47631"/>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28" name="Freeform 1227"/>
            <p:cNvSpPr/>
            <p:nvPr/>
          </p:nvSpPr>
          <p:spPr bwMode="auto">
            <a:xfrm rot="14081419">
              <a:off x="1846784" y="2557391"/>
              <a:ext cx="30163" cy="47631"/>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29" name="Freeform 1228"/>
            <p:cNvSpPr/>
            <p:nvPr/>
          </p:nvSpPr>
          <p:spPr bwMode="auto">
            <a:xfrm rot="14081419">
              <a:off x="1847364" y="2686744"/>
              <a:ext cx="29003" cy="47631"/>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30" name="Freeform 1229"/>
            <p:cNvSpPr/>
            <p:nvPr/>
          </p:nvSpPr>
          <p:spPr bwMode="auto">
            <a:xfrm rot="14081419">
              <a:off x="1798599" y="2656555"/>
              <a:ext cx="30163" cy="46523"/>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31" name="Freeform 1230"/>
            <p:cNvSpPr/>
            <p:nvPr/>
          </p:nvSpPr>
          <p:spPr bwMode="auto">
            <a:xfrm rot="18926392">
              <a:off x="2137127" y="2360783"/>
              <a:ext cx="52062" cy="29003"/>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32" name="Freeform 1231"/>
            <p:cNvSpPr/>
            <p:nvPr/>
          </p:nvSpPr>
          <p:spPr bwMode="auto">
            <a:xfrm rot="18926392">
              <a:off x="2007527" y="2402548"/>
              <a:ext cx="31015" cy="4524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33" name="Freeform 1232"/>
            <p:cNvSpPr/>
            <p:nvPr/>
          </p:nvSpPr>
          <p:spPr bwMode="auto">
            <a:xfrm rot="18926392">
              <a:off x="2100573" y="2338741"/>
              <a:ext cx="31015" cy="45244"/>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34" name="Freeform 1233"/>
            <p:cNvSpPr/>
            <p:nvPr/>
          </p:nvSpPr>
          <p:spPr bwMode="auto">
            <a:xfrm rot="18926392">
              <a:off x="1911158" y="2395587"/>
              <a:ext cx="31015" cy="4524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35" name="Freeform 1234"/>
            <p:cNvSpPr/>
            <p:nvPr/>
          </p:nvSpPr>
          <p:spPr bwMode="auto">
            <a:xfrm rot="18926392">
              <a:off x="2033004" y="2343382"/>
              <a:ext cx="31015" cy="4408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36" name="Freeform 1235"/>
            <p:cNvSpPr/>
            <p:nvPr/>
          </p:nvSpPr>
          <p:spPr bwMode="auto">
            <a:xfrm rot="18926392">
              <a:off x="2085066" y="2396747"/>
              <a:ext cx="31015" cy="45244"/>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37" name="Freeform 1236"/>
            <p:cNvSpPr/>
            <p:nvPr/>
          </p:nvSpPr>
          <p:spPr bwMode="auto">
            <a:xfrm rot="18926392">
              <a:off x="1951034" y="2417630"/>
              <a:ext cx="31015" cy="45244"/>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38" name="Freeform 1237"/>
            <p:cNvSpPr/>
            <p:nvPr/>
          </p:nvSpPr>
          <p:spPr bwMode="auto">
            <a:xfrm rot="18926392">
              <a:off x="1975404" y="2367744"/>
              <a:ext cx="31015" cy="4408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39" name="Freeform 1238"/>
            <p:cNvSpPr/>
            <p:nvPr/>
          </p:nvSpPr>
          <p:spPr bwMode="auto">
            <a:xfrm rot="2242489">
              <a:off x="2264512" y="2538282"/>
              <a:ext cx="31015" cy="4408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40" name="Freeform 1239"/>
            <p:cNvSpPr/>
            <p:nvPr/>
          </p:nvSpPr>
          <p:spPr bwMode="auto">
            <a:xfrm rot="2242489">
              <a:off x="2344266" y="2616010"/>
              <a:ext cx="31015" cy="4524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41" name="Freeform 1240"/>
            <p:cNvSpPr/>
            <p:nvPr/>
          </p:nvSpPr>
          <p:spPr bwMode="auto">
            <a:xfrm rot="2242489">
              <a:off x="2257866" y="2446632"/>
              <a:ext cx="31015" cy="4408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42" name="Freeform 1241"/>
            <p:cNvSpPr/>
            <p:nvPr/>
          </p:nvSpPr>
          <p:spPr bwMode="auto">
            <a:xfrm rot="2242489">
              <a:off x="2329865" y="2553363"/>
              <a:ext cx="32123" cy="4524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43" name="Freeform 1242"/>
            <p:cNvSpPr/>
            <p:nvPr/>
          </p:nvSpPr>
          <p:spPr bwMode="auto">
            <a:xfrm rot="2242489">
              <a:off x="2281127" y="2610210"/>
              <a:ext cx="31015" cy="4408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44" name="Freeform 1243"/>
            <p:cNvSpPr/>
            <p:nvPr/>
          </p:nvSpPr>
          <p:spPr bwMode="auto">
            <a:xfrm rot="2242489">
              <a:off x="2240143" y="2487237"/>
              <a:ext cx="32123" cy="4408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45" name="Freeform 1244"/>
            <p:cNvSpPr/>
            <p:nvPr/>
          </p:nvSpPr>
          <p:spPr bwMode="auto">
            <a:xfrm rot="2242489">
              <a:off x="2296635" y="2502318"/>
              <a:ext cx="31015" cy="4524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46" name="Freeform 1245"/>
            <p:cNvSpPr/>
            <p:nvPr/>
          </p:nvSpPr>
          <p:spPr bwMode="auto">
            <a:xfrm rot="7092067">
              <a:off x="2055692" y="2906195"/>
              <a:ext cx="49886" cy="3101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47" name="Freeform 1246"/>
            <p:cNvSpPr/>
            <p:nvPr/>
          </p:nvSpPr>
          <p:spPr bwMode="auto">
            <a:xfrm rot="7092067">
              <a:off x="2184103" y="2810877"/>
              <a:ext cx="29003" cy="47631"/>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48" name="Freeform 4646"/>
            <p:cNvSpPr/>
            <p:nvPr/>
          </p:nvSpPr>
          <p:spPr bwMode="auto">
            <a:xfrm rot="7092067">
              <a:off x="2114872" y="2898440"/>
              <a:ext cx="29003" cy="46523"/>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49" name="Freeform 1248"/>
            <p:cNvSpPr/>
            <p:nvPr/>
          </p:nvSpPr>
          <p:spPr bwMode="auto">
            <a:xfrm rot="7092067">
              <a:off x="2278256" y="2789995"/>
              <a:ext cx="29003" cy="47630"/>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50" name="Freeform 4648"/>
            <p:cNvSpPr/>
            <p:nvPr/>
          </p:nvSpPr>
          <p:spPr bwMode="auto">
            <a:xfrm rot="7092067">
              <a:off x="2177430" y="2875818"/>
              <a:ext cx="30163" cy="46523"/>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51" name="Freeform 4649"/>
            <p:cNvSpPr/>
            <p:nvPr/>
          </p:nvSpPr>
          <p:spPr bwMode="auto">
            <a:xfrm rot="7092067">
              <a:off x="2110969" y="2838694"/>
              <a:ext cx="30163" cy="46523"/>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52" name="Freeform 1251"/>
            <p:cNvSpPr/>
            <p:nvPr/>
          </p:nvSpPr>
          <p:spPr bwMode="auto">
            <a:xfrm rot="7092067">
              <a:off x="2232841" y="2780714"/>
              <a:ext cx="29003" cy="47631"/>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53" name="Freeform 1252"/>
            <p:cNvSpPr/>
            <p:nvPr/>
          </p:nvSpPr>
          <p:spPr bwMode="auto">
            <a:xfrm rot="7092067">
              <a:off x="2225641" y="2835794"/>
              <a:ext cx="29003" cy="46523"/>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54" name="Freeform 4652"/>
            <p:cNvSpPr/>
            <p:nvPr/>
          </p:nvSpPr>
          <p:spPr bwMode="auto">
            <a:xfrm rot="14081419">
              <a:off x="1834626" y="2773147"/>
              <a:ext cx="29003" cy="46523"/>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55" name="Freeform 1254"/>
            <p:cNvSpPr/>
            <p:nvPr/>
          </p:nvSpPr>
          <p:spPr bwMode="auto">
            <a:xfrm rot="18926392" flipV="1">
              <a:off x="2178112" y="2437351"/>
              <a:ext cx="49846" cy="30163"/>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56" name="Freeform 4654"/>
            <p:cNvSpPr/>
            <p:nvPr/>
          </p:nvSpPr>
          <p:spPr bwMode="auto">
            <a:xfrm rot="18926392">
              <a:off x="2192511" y="2388626"/>
              <a:ext cx="54277" cy="29003"/>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57" name="Freeform 4655"/>
            <p:cNvSpPr/>
            <p:nvPr/>
          </p:nvSpPr>
          <p:spPr bwMode="auto">
            <a:xfrm rot="7092067">
              <a:off x="1850687" y="2443120"/>
              <a:ext cx="29003" cy="47630"/>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58" name="Freeform 1257"/>
            <p:cNvSpPr/>
            <p:nvPr/>
          </p:nvSpPr>
          <p:spPr bwMode="auto">
            <a:xfrm rot="7092067">
              <a:off x="1882230" y="2473862"/>
              <a:ext cx="30163" cy="47631"/>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59" name="Freeform 1258"/>
            <p:cNvSpPr/>
            <p:nvPr/>
          </p:nvSpPr>
          <p:spPr bwMode="auto">
            <a:xfrm rot="2242489">
              <a:off x="2323219" y="2737823"/>
              <a:ext cx="31015" cy="29003"/>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60" name="Freeform 1259"/>
            <p:cNvSpPr/>
            <p:nvPr/>
          </p:nvSpPr>
          <p:spPr bwMode="auto">
            <a:xfrm rot="10492930">
              <a:off x="2019711" y="2850354"/>
              <a:ext cx="31015" cy="4408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261" name="Freeform 1260"/>
            <p:cNvSpPr/>
            <p:nvPr/>
          </p:nvSpPr>
          <p:spPr bwMode="auto">
            <a:xfrm rot="2242489">
              <a:off x="2277804" y="2687937"/>
              <a:ext cx="31015" cy="30163"/>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grpSp>
      <p:sp>
        <p:nvSpPr>
          <p:cNvPr id="1262" name="Oval 1261"/>
          <p:cNvSpPr/>
          <p:nvPr/>
        </p:nvSpPr>
        <p:spPr bwMode="auto">
          <a:xfrm rot="19215910">
            <a:off x="2560638" y="3092233"/>
            <a:ext cx="39688" cy="36512"/>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63" name="Oval 1262"/>
          <p:cNvSpPr/>
          <p:nvPr/>
        </p:nvSpPr>
        <p:spPr bwMode="auto">
          <a:xfrm rot="19215910">
            <a:off x="2259013" y="3116839"/>
            <a:ext cx="39688" cy="36512"/>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64" name="Freeform 1263"/>
          <p:cNvSpPr/>
          <p:nvPr/>
        </p:nvSpPr>
        <p:spPr bwMode="auto">
          <a:xfrm rot="12871412">
            <a:off x="2314576" y="3433545"/>
            <a:ext cx="6350" cy="30162"/>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65" name="Freeform 1264"/>
          <p:cNvSpPr/>
          <p:nvPr/>
        </p:nvSpPr>
        <p:spPr bwMode="auto">
          <a:xfrm rot="12871412">
            <a:off x="2302670" y="3401795"/>
            <a:ext cx="4762" cy="32543"/>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66" name="Oval 1265"/>
          <p:cNvSpPr/>
          <p:nvPr/>
        </p:nvSpPr>
        <p:spPr bwMode="auto">
          <a:xfrm rot="11451603">
            <a:off x="2344738" y="3380364"/>
            <a:ext cx="38894" cy="3492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67" name="Freeform 1266"/>
          <p:cNvSpPr/>
          <p:nvPr/>
        </p:nvSpPr>
        <p:spPr bwMode="auto">
          <a:xfrm rot="11147891">
            <a:off x="2393157" y="3456564"/>
            <a:ext cx="8731" cy="26987"/>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68" name="Freeform 1267"/>
          <p:cNvSpPr/>
          <p:nvPr/>
        </p:nvSpPr>
        <p:spPr bwMode="auto">
          <a:xfrm rot="11147891">
            <a:off x="2375694" y="3451008"/>
            <a:ext cx="5556" cy="30956"/>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69" name="Freeform 1268"/>
          <p:cNvSpPr/>
          <p:nvPr/>
        </p:nvSpPr>
        <p:spPr bwMode="auto">
          <a:xfrm rot="11147891">
            <a:off x="2369345" y="3419258"/>
            <a:ext cx="12700" cy="21431"/>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70" name="Freeform 1269"/>
          <p:cNvSpPr/>
          <p:nvPr/>
        </p:nvSpPr>
        <p:spPr bwMode="auto">
          <a:xfrm rot="11147891">
            <a:off x="2349501" y="3415289"/>
            <a:ext cx="6350" cy="25400"/>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71" name="Oval 1270"/>
          <p:cNvSpPr/>
          <p:nvPr/>
        </p:nvSpPr>
        <p:spPr bwMode="auto">
          <a:xfrm rot="11451603">
            <a:off x="2389188" y="3390683"/>
            <a:ext cx="40482" cy="3492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72" name="Freeform 1271"/>
          <p:cNvSpPr/>
          <p:nvPr/>
        </p:nvSpPr>
        <p:spPr bwMode="auto">
          <a:xfrm rot="11147891">
            <a:off x="2405857" y="3427989"/>
            <a:ext cx="15875" cy="23019"/>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73" name="Freeform 1272"/>
          <p:cNvSpPr/>
          <p:nvPr/>
        </p:nvSpPr>
        <p:spPr bwMode="auto">
          <a:xfrm rot="11147891">
            <a:off x="2386807" y="3424020"/>
            <a:ext cx="11906" cy="30162"/>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74" name="Freeform 1273"/>
          <p:cNvSpPr/>
          <p:nvPr/>
        </p:nvSpPr>
        <p:spPr bwMode="auto">
          <a:xfrm rot="11147891">
            <a:off x="2349501" y="3446245"/>
            <a:ext cx="13494" cy="26193"/>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75" name="Freeform 1274"/>
          <p:cNvSpPr/>
          <p:nvPr/>
        </p:nvSpPr>
        <p:spPr bwMode="auto">
          <a:xfrm rot="11147891">
            <a:off x="2336801" y="3441483"/>
            <a:ext cx="9525" cy="26193"/>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76" name="Oval 1275"/>
          <p:cNvSpPr/>
          <p:nvPr/>
        </p:nvSpPr>
        <p:spPr bwMode="auto">
          <a:xfrm rot="16459901">
            <a:off x="2195513" y="3277970"/>
            <a:ext cx="36512" cy="3968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77" name="Oval 1276"/>
          <p:cNvSpPr/>
          <p:nvPr/>
        </p:nvSpPr>
        <p:spPr bwMode="auto">
          <a:xfrm rot="16459901">
            <a:off x="2193925" y="3231933"/>
            <a:ext cx="35719" cy="4048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78" name="Oval 1277"/>
          <p:cNvSpPr/>
          <p:nvPr/>
        </p:nvSpPr>
        <p:spPr bwMode="auto">
          <a:xfrm rot="16459901">
            <a:off x="2211785" y="3191054"/>
            <a:ext cx="35719" cy="3968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79" name="Oval 1278"/>
          <p:cNvSpPr/>
          <p:nvPr/>
        </p:nvSpPr>
        <p:spPr bwMode="auto">
          <a:xfrm rot="16763613">
            <a:off x="2311004" y="3214073"/>
            <a:ext cx="34925" cy="38894"/>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80" name="Freeform 1279"/>
          <p:cNvSpPr/>
          <p:nvPr/>
        </p:nvSpPr>
        <p:spPr bwMode="auto">
          <a:xfrm rot="16459901">
            <a:off x="2252266" y="3291067"/>
            <a:ext cx="5556" cy="33337"/>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81" name="Freeform 1280"/>
          <p:cNvSpPr/>
          <p:nvPr/>
        </p:nvSpPr>
        <p:spPr bwMode="auto">
          <a:xfrm rot="16459901">
            <a:off x="2249092" y="3268842"/>
            <a:ext cx="3969" cy="36512"/>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82" name="Freeform 1281"/>
          <p:cNvSpPr/>
          <p:nvPr/>
        </p:nvSpPr>
        <p:spPr bwMode="auto">
          <a:xfrm rot="16459901">
            <a:off x="2245520" y="3250983"/>
            <a:ext cx="7937" cy="30163"/>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83" name="Freeform 1282"/>
          <p:cNvSpPr/>
          <p:nvPr/>
        </p:nvSpPr>
        <p:spPr bwMode="auto">
          <a:xfrm rot="16459901">
            <a:off x="2251075" y="3231139"/>
            <a:ext cx="5556" cy="34131"/>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84" name="Freeform 1283"/>
          <p:cNvSpPr/>
          <p:nvPr/>
        </p:nvSpPr>
        <p:spPr bwMode="auto">
          <a:xfrm rot="16459901">
            <a:off x="2255045" y="3213676"/>
            <a:ext cx="12700" cy="28575"/>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85" name="Freeform 1284"/>
          <p:cNvSpPr/>
          <p:nvPr/>
        </p:nvSpPr>
        <p:spPr bwMode="auto">
          <a:xfrm rot="16459901">
            <a:off x="2261394" y="3200183"/>
            <a:ext cx="7937" cy="28575"/>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86" name="Freeform 1285"/>
          <p:cNvSpPr/>
          <p:nvPr/>
        </p:nvSpPr>
        <p:spPr bwMode="auto">
          <a:xfrm rot="16459901">
            <a:off x="2287588" y="3232726"/>
            <a:ext cx="11906" cy="24606"/>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87" name="Freeform 1286"/>
          <p:cNvSpPr/>
          <p:nvPr/>
        </p:nvSpPr>
        <p:spPr bwMode="auto">
          <a:xfrm rot="16459901">
            <a:off x="2292748" y="3209311"/>
            <a:ext cx="5556" cy="2857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88" name="Oval 1287"/>
          <p:cNvSpPr/>
          <p:nvPr/>
        </p:nvSpPr>
        <p:spPr bwMode="auto">
          <a:xfrm rot="14736380">
            <a:off x="2216547" y="3366473"/>
            <a:ext cx="35718" cy="3968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89" name="Oval 1288"/>
          <p:cNvSpPr/>
          <p:nvPr/>
        </p:nvSpPr>
        <p:spPr bwMode="auto">
          <a:xfrm rot="15040092">
            <a:off x="2308623" y="3299798"/>
            <a:ext cx="35719" cy="3810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90" name="Freeform 221"/>
          <p:cNvSpPr/>
          <p:nvPr/>
        </p:nvSpPr>
        <p:spPr bwMode="auto">
          <a:xfrm rot="14736380">
            <a:off x="2270523" y="3366473"/>
            <a:ext cx="7143" cy="30163"/>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91" name="Freeform 1290"/>
          <p:cNvSpPr/>
          <p:nvPr/>
        </p:nvSpPr>
        <p:spPr bwMode="auto">
          <a:xfrm rot="14736380">
            <a:off x="2265760" y="3347423"/>
            <a:ext cx="4762" cy="34131"/>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92" name="Freeform 1291"/>
          <p:cNvSpPr/>
          <p:nvPr/>
        </p:nvSpPr>
        <p:spPr bwMode="auto">
          <a:xfrm rot="14736380">
            <a:off x="2295526" y="3331944"/>
            <a:ext cx="11906" cy="24606"/>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93" name="Freeform 1292"/>
          <p:cNvSpPr/>
          <p:nvPr/>
        </p:nvSpPr>
        <p:spPr bwMode="auto">
          <a:xfrm rot="14736380">
            <a:off x="2289573" y="3310911"/>
            <a:ext cx="5556" cy="2857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94" name="Oval 1293"/>
          <p:cNvSpPr/>
          <p:nvPr/>
        </p:nvSpPr>
        <p:spPr bwMode="auto">
          <a:xfrm rot="16459901">
            <a:off x="2232423" y="3149779"/>
            <a:ext cx="36512" cy="38894"/>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95" name="Oval 1294"/>
          <p:cNvSpPr/>
          <p:nvPr/>
        </p:nvSpPr>
        <p:spPr bwMode="auto">
          <a:xfrm rot="16763613">
            <a:off x="2300288" y="3255745"/>
            <a:ext cx="36512" cy="3810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96" name="Freeform 1295"/>
          <p:cNvSpPr/>
          <p:nvPr/>
        </p:nvSpPr>
        <p:spPr bwMode="auto">
          <a:xfrm rot="16459901">
            <a:off x="2276873" y="3266461"/>
            <a:ext cx="14287" cy="26193"/>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97" name="Freeform 1296"/>
          <p:cNvSpPr/>
          <p:nvPr/>
        </p:nvSpPr>
        <p:spPr bwMode="auto">
          <a:xfrm rot="16459901">
            <a:off x="2278857" y="3243839"/>
            <a:ext cx="11112" cy="33337"/>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98" name="Freeform 1297"/>
          <p:cNvSpPr/>
          <p:nvPr/>
        </p:nvSpPr>
        <p:spPr bwMode="auto">
          <a:xfrm rot="16459901">
            <a:off x="2266554" y="3183117"/>
            <a:ext cx="13493" cy="28575"/>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299" name="Freeform 1298"/>
          <p:cNvSpPr/>
          <p:nvPr/>
        </p:nvSpPr>
        <p:spPr bwMode="auto">
          <a:xfrm rot="16459901">
            <a:off x="2275285" y="3168830"/>
            <a:ext cx="19050" cy="27781"/>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00" name="Oval 1299"/>
          <p:cNvSpPr/>
          <p:nvPr/>
        </p:nvSpPr>
        <p:spPr bwMode="auto">
          <a:xfrm rot="14736380">
            <a:off x="2208610" y="3322023"/>
            <a:ext cx="35718" cy="3968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01" name="Oval 1300"/>
          <p:cNvSpPr/>
          <p:nvPr/>
        </p:nvSpPr>
        <p:spPr bwMode="auto">
          <a:xfrm rot="15040092">
            <a:off x="2321323" y="3340280"/>
            <a:ext cx="36512" cy="38894"/>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02" name="Freeform 1301"/>
          <p:cNvSpPr/>
          <p:nvPr/>
        </p:nvSpPr>
        <p:spPr bwMode="auto">
          <a:xfrm rot="14736380">
            <a:off x="2304256" y="3366076"/>
            <a:ext cx="14287" cy="25400"/>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03" name="Freeform 1302"/>
          <p:cNvSpPr/>
          <p:nvPr/>
        </p:nvSpPr>
        <p:spPr bwMode="auto">
          <a:xfrm rot="14736380">
            <a:off x="2296716" y="3345042"/>
            <a:ext cx="10319" cy="33337"/>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04" name="Freeform 1303"/>
          <p:cNvSpPr/>
          <p:nvPr/>
        </p:nvSpPr>
        <p:spPr bwMode="auto">
          <a:xfrm rot="14736380">
            <a:off x="2257426" y="3328770"/>
            <a:ext cx="12700" cy="28575"/>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05" name="Freeform 1304"/>
          <p:cNvSpPr/>
          <p:nvPr/>
        </p:nvSpPr>
        <p:spPr bwMode="auto">
          <a:xfrm rot="14736380">
            <a:off x="2257426" y="3315277"/>
            <a:ext cx="7937" cy="28575"/>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06" name="Oval 1305"/>
          <p:cNvSpPr/>
          <p:nvPr/>
        </p:nvSpPr>
        <p:spPr bwMode="auto">
          <a:xfrm rot="21304874">
            <a:off x="2379663" y="3059689"/>
            <a:ext cx="39688" cy="35719"/>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07" name="Oval 1306"/>
          <p:cNvSpPr/>
          <p:nvPr/>
        </p:nvSpPr>
        <p:spPr bwMode="auto">
          <a:xfrm rot="21304874">
            <a:off x="2428875" y="3050958"/>
            <a:ext cx="39688" cy="36512"/>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08" name="Oval 1307"/>
          <p:cNvSpPr/>
          <p:nvPr/>
        </p:nvSpPr>
        <p:spPr bwMode="auto">
          <a:xfrm rot="21304874">
            <a:off x="2477295" y="3059689"/>
            <a:ext cx="39688" cy="35719"/>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09" name="Oval 1308"/>
          <p:cNvSpPr/>
          <p:nvPr/>
        </p:nvSpPr>
        <p:spPr bwMode="auto">
          <a:xfrm rot="8586">
            <a:off x="2468563" y="3152558"/>
            <a:ext cx="38894" cy="3492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10" name="Freeform 1309"/>
          <p:cNvSpPr/>
          <p:nvPr/>
        </p:nvSpPr>
        <p:spPr bwMode="auto">
          <a:xfrm rot="21304874">
            <a:off x="2392363" y="3100964"/>
            <a:ext cx="6350" cy="30162"/>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11" name="Freeform 1310"/>
          <p:cNvSpPr/>
          <p:nvPr/>
        </p:nvSpPr>
        <p:spPr bwMode="auto">
          <a:xfrm rot="21304874">
            <a:off x="2414588" y="3093026"/>
            <a:ext cx="4762" cy="32544"/>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12" name="Freeform 1311"/>
          <p:cNvSpPr/>
          <p:nvPr/>
        </p:nvSpPr>
        <p:spPr bwMode="auto">
          <a:xfrm rot="21304874">
            <a:off x="2436020" y="3091439"/>
            <a:ext cx="8731" cy="26987"/>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13" name="Freeform 1312"/>
          <p:cNvSpPr/>
          <p:nvPr/>
        </p:nvSpPr>
        <p:spPr bwMode="auto">
          <a:xfrm rot="21304874">
            <a:off x="2457451" y="3089851"/>
            <a:ext cx="5557" cy="30956"/>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14" name="Freeform 1313"/>
          <p:cNvSpPr/>
          <p:nvPr/>
        </p:nvSpPr>
        <p:spPr bwMode="auto">
          <a:xfrm rot="21304874">
            <a:off x="2476501" y="3096201"/>
            <a:ext cx="14287" cy="25400"/>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15" name="Freeform 1314"/>
          <p:cNvSpPr/>
          <p:nvPr/>
        </p:nvSpPr>
        <p:spPr bwMode="auto">
          <a:xfrm rot="21304874">
            <a:off x="2493963" y="3097789"/>
            <a:ext cx="9525" cy="26194"/>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16" name="Freeform 1315"/>
          <p:cNvSpPr/>
          <p:nvPr/>
        </p:nvSpPr>
        <p:spPr bwMode="auto">
          <a:xfrm rot="21304874">
            <a:off x="2463801" y="3129539"/>
            <a:ext cx="13494" cy="21431"/>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17" name="Freeform 1316"/>
          <p:cNvSpPr/>
          <p:nvPr/>
        </p:nvSpPr>
        <p:spPr bwMode="auto">
          <a:xfrm rot="21304874">
            <a:off x="2490788" y="3125570"/>
            <a:ext cx="6350" cy="26193"/>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18" name="Oval 1317"/>
          <p:cNvSpPr/>
          <p:nvPr/>
        </p:nvSpPr>
        <p:spPr bwMode="auto">
          <a:xfrm rot="19581353">
            <a:off x="2286794" y="3092233"/>
            <a:ext cx="39688" cy="36512"/>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19" name="Oval 1318"/>
          <p:cNvSpPr/>
          <p:nvPr/>
        </p:nvSpPr>
        <p:spPr bwMode="auto">
          <a:xfrm rot="19885065">
            <a:off x="2375694" y="3164464"/>
            <a:ext cx="38894" cy="3492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20" name="Freeform 1319"/>
          <p:cNvSpPr/>
          <p:nvPr/>
        </p:nvSpPr>
        <p:spPr bwMode="auto">
          <a:xfrm rot="19581353">
            <a:off x="2313782" y="3131920"/>
            <a:ext cx="8731" cy="26987"/>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21" name="Freeform 1320"/>
          <p:cNvSpPr/>
          <p:nvPr/>
        </p:nvSpPr>
        <p:spPr bwMode="auto">
          <a:xfrm rot="19581353">
            <a:off x="2333625" y="3121601"/>
            <a:ext cx="5557" cy="30956"/>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22" name="Freeform 1321"/>
          <p:cNvSpPr/>
          <p:nvPr/>
        </p:nvSpPr>
        <p:spPr bwMode="auto">
          <a:xfrm rot="19581353">
            <a:off x="2356645" y="3152558"/>
            <a:ext cx="13493" cy="21431"/>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23" name="Freeform 1322"/>
          <p:cNvSpPr/>
          <p:nvPr/>
        </p:nvSpPr>
        <p:spPr bwMode="auto">
          <a:xfrm rot="19581353">
            <a:off x="2379663" y="3139064"/>
            <a:ext cx="6350" cy="26194"/>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24" name="Oval 1323"/>
          <p:cNvSpPr/>
          <p:nvPr/>
        </p:nvSpPr>
        <p:spPr bwMode="auto">
          <a:xfrm rot="21304874">
            <a:off x="2525713" y="3072389"/>
            <a:ext cx="39688" cy="35719"/>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25" name="Oval 1324"/>
          <p:cNvSpPr/>
          <p:nvPr/>
        </p:nvSpPr>
        <p:spPr bwMode="auto">
          <a:xfrm rot="8586">
            <a:off x="2421732" y="3150176"/>
            <a:ext cx="39688" cy="3492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26" name="Freeform 1325"/>
          <p:cNvSpPr/>
          <p:nvPr/>
        </p:nvSpPr>
        <p:spPr bwMode="auto">
          <a:xfrm rot="21304874">
            <a:off x="2423320" y="3126364"/>
            <a:ext cx="15875" cy="23019"/>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27" name="Freeform 1326"/>
          <p:cNvSpPr/>
          <p:nvPr/>
        </p:nvSpPr>
        <p:spPr bwMode="auto">
          <a:xfrm rot="21304874">
            <a:off x="2446338" y="3120014"/>
            <a:ext cx="11112" cy="30162"/>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28" name="Freeform 1327"/>
          <p:cNvSpPr/>
          <p:nvPr/>
        </p:nvSpPr>
        <p:spPr bwMode="auto">
          <a:xfrm rot="21304874">
            <a:off x="2511426" y="3101758"/>
            <a:ext cx="14287" cy="26193"/>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29" name="Freeform 1328"/>
          <p:cNvSpPr/>
          <p:nvPr/>
        </p:nvSpPr>
        <p:spPr bwMode="auto">
          <a:xfrm rot="21304874">
            <a:off x="2525713" y="3110489"/>
            <a:ext cx="21432" cy="25400"/>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30" name="Oval 1329"/>
          <p:cNvSpPr/>
          <p:nvPr/>
        </p:nvSpPr>
        <p:spPr bwMode="auto">
          <a:xfrm rot="19581353">
            <a:off x="2333625" y="3078739"/>
            <a:ext cx="39688" cy="35719"/>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31" name="Oval 1330"/>
          <p:cNvSpPr/>
          <p:nvPr/>
        </p:nvSpPr>
        <p:spPr bwMode="auto">
          <a:xfrm rot="19885065">
            <a:off x="2332038" y="3182720"/>
            <a:ext cx="40482" cy="3492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32" name="Freeform 1331"/>
          <p:cNvSpPr/>
          <p:nvPr/>
        </p:nvSpPr>
        <p:spPr bwMode="auto">
          <a:xfrm rot="19581353">
            <a:off x="2319338" y="3166051"/>
            <a:ext cx="15875" cy="23812"/>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33" name="Freeform 1332"/>
          <p:cNvSpPr/>
          <p:nvPr/>
        </p:nvSpPr>
        <p:spPr bwMode="auto">
          <a:xfrm rot="19581353">
            <a:off x="2338388" y="3151764"/>
            <a:ext cx="11112" cy="30162"/>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34" name="Freeform 1333"/>
          <p:cNvSpPr/>
          <p:nvPr/>
        </p:nvSpPr>
        <p:spPr bwMode="auto">
          <a:xfrm rot="19581353">
            <a:off x="2351088" y="3116839"/>
            <a:ext cx="14287" cy="26194"/>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35" name="Freeform 1334"/>
          <p:cNvSpPr/>
          <p:nvPr/>
        </p:nvSpPr>
        <p:spPr bwMode="auto">
          <a:xfrm rot="19581353">
            <a:off x="2367757" y="3112076"/>
            <a:ext cx="9525" cy="26194"/>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36" name="Oval 1335"/>
          <p:cNvSpPr/>
          <p:nvPr/>
        </p:nvSpPr>
        <p:spPr bwMode="auto">
          <a:xfrm rot="4620971">
            <a:off x="2644775" y="3200183"/>
            <a:ext cx="36512" cy="3968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37" name="Oval 1336"/>
          <p:cNvSpPr/>
          <p:nvPr/>
        </p:nvSpPr>
        <p:spPr bwMode="auto">
          <a:xfrm rot="4620971">
            <a:off x="2661842" y="3243442"/>
            <a:ext cx="35719" cy="3968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38" name="Oval 1337"/>
          <p:cNvSpPr/>
          <p:nvPr/>
        </p:nvSpPr>
        <p:spPr bwMode="auto">
          <a:xfrm rot="4620971">
            <a:off x="2659063" y="3288289"/>
            <a:ext cx="35719" cy="38894"/>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39" name="Oval 1338"/>
          <p:cNvSpPr/>
          <p:nvPr/>
        </p:nvSpPr>
        <p:spPr bwMode="auto">
          <a:xfrm rot="4924683">
            <a:off x="2557067" y="3292654"/>
            <a:ext cx="34925" cy="38894"/>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40" name="Freeform 1339"/>
          <p:cNvSpPr/>
          <p:nvPr/>
        </p:nvSpPr>
        <p:spPr bwMode="auto">
          <a:xfrm rot="4620971">
            <a:off x="2616994" y="3204945"/>
            <a:ext cx="6350" cy="33337"/>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41" name="Freeform 1340"/>
          <p:cNvSpPr/>
          <p:nvPr/>
        </p:nvSpPr>
        <p:spPr bwMode="auto">
          <a:xfrm rot="4620971">
            <a:off x="2629297" y="3222011"/>
            <a:ext cx="3968" cy="36512"/>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42" name="Freeform 1341"/>
          <p:cNvSpPr/>
          <p:nvPr/>
        </p:nvSpPr>
        <p:spPr bwMode="auto">
          <a:xfrm rot="4620971">
            <a:off x="2635251" y="3245426"/>
            <a:ext cx="7937" cy="30163"/>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43" name="Freeform 1342"/>
          <p:cNvSpPr/>
          <p:nvPr/>
        </p:nvSpPr>
        <p:spPr bwMode="auto">
          <a:xfrm rot="4620971">
            <a:off x="2638425" y="3261301"/>
            <a:ext cx="5556" cy="34131"/>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44" name="Freeform 1343"/>
          <p:cNvSpPr/>
          <p:nvPr/>
        </p:nvSpPr>
        <p:spPr bwMode="auto">
          <a:xfrm rot="4620971">
            <a:off x="2634457" y="3285114"/>
            <a:ext cx="12700" cy="28575"/>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45" name="Freeform 1344"/>
          <p:cNvSpPr/>
          <p:nvPr/>
        </p:nvSpPr>
        <p:spPr bwMode="auto">
          <a:xfrm rot="4620971">
            <a:off x="2636838" y="3299402"/>
            <a:ext cx="7937" cy="28575"/>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46" name="Freeform 1345"/>
          <p:cNvSpPr/>
          <p:nvPr/>
        </p:nvSpPr>
        <p:spPr bwMode="auto">
          <a:xfrm rot="4620971">
            <a:off x="2598341" y="3280748"/>
            <a:ext cx="11906" cy="23812"/>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47" name="Freeform 1346"/>
          <p:cNvSpPr/>
          <p:nvPr/>
        </p:nvSpPr>
        <p:spPr bwMode="auto">
          <a:xfrm rot="4620971">
            <a:off x="2607072" y="3299005"/>
            <a:ext cx="5556" cy="2857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48" name="Oval 1347"/>
          <p:cNvSpPr/>
          <p:nvPr/>
        </p:nvSpPr>
        <p:spPr bwMode="auto">
          <a:xfrm rot="2897450">
            <a:off x="2596357" y="3120807"/>
            <a:ext cx="35719" cy="40482"/>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49" name="Oval 1348"/>
          <p:cNvSpPr/>
          <p:nvPr/>
        </p:nvSpPr>
        <p:spPr bwMode="auto">
          <a:xfrm rot="3201162">
            <a:off x="2530872" y="3210898"/>
            <a:ext cx="34925" cy="38894"/>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50" name="Freeform 1349"/>
          <p:cNvSpPr/>
          <p:nvPr/>
        </p:nvSpPr>
        <p:spPr bwMode="auto">
          <a:xfrm rot="2897450">
            <a:off x="2574132" y="3141445"/>
            <a:ext cx="7937" cy="30163"/>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51" name="Freeform 1350"/>
          <p:cNvSpPr/>
          <p:nvPr/>
        </p:nvSpPr>
        <p:spPr bwMode="auto">
          <a:xfrm rot="2897450">
            <a:off x="2586832" y="3154939"/>
            <a:ext cx="4762" cy="33337"/>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52" name="Freeform 1351"/>
          <p:cNvSpPr/>
          <p:nvPr/>
        </p:nvSpPr>
        <p:spPr bwMode="auto">
          <a:xfrm rot="2897450">
            <a:off x="2558257" y="3187483"/>
            <a:ext cx="11906" cy="24606"/>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53" name="Freeform 1352"/>
          <p:cNvSpPr/>
          <p:nvPr/>
        </p:nvSpPr>
        <p:spPr bwMode="auto">
          <a:xfrm rot="2897450">
            <a:off x="2576910" y="3201373"/>
            <a:ext cx="5556" cy="2857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54" name="Oval 1353"/>
          <p:cNvSpPr/>
          <p:nvPr/>
        </p:nvSpPr>
        <p:spPr bwMode="auto">
          <a:xfrm rot="4620971">
            <a:off x="2651920" y="3332739"/>
            <a:ext cx="36512" cy="3968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55" name="Oval 1354"/>
          <p:cNvSpPr/>
          <p:nvPr/>
        </p:nvSpPr>
        <p:spPr bwMode="auto">
          <a:xfrm rot="4924683">
            <a:off x="2552303" y="3250586"/>
            <a:ext cx="36512" cy="38894"/>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56" name="Freeform 1355"/>
          <p:cNvSpPr/>
          <p:nvPr/>
        </p:nvSpPr>
        <p:spPr bwMode="auto">
          <a:xfrm rot="4620971">
            <a:off x="2594769" y="3243839"/>
            <a:ext cx="14287" cy="25400"/>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57" name="Freeform 1356"/>
          <p:cNvSpPr/>
          <p:nvPr/>
        </p:nvSpPr>
        <p:spPr bwMode="auto">
          <a:xfrm rot="4620971">
            <a:off x="2601913" y="3258126"/>
            <a:ext cx="11112" cy="33337"/>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58" name="Freeform 1357"/>
          <p:cNvSpPr/>
          <p:nvPr/>
        </p:nvSpPr>
        <p:spPr bwMode="auto">
          <a:xfrm rot="4620971">
            <a:off x="2622550" y="3335120"/>
            <a:ext cx="19844" cy="27781"/>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59" name="Oval 1358"/>
          <p:cNvSpPr/>
          <p:nvPr/>
        </p:nvSpPr>
        <p:spPr bwMode="auto">
          <a:xfrm rot="2897450">
            <a:off x="2618185" y="3161685"/>
            <a:ext cx="35718" cy="3968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60" name="Oval 1359"/>
          <p:cNvSpPr/>
          <p:nvPr/>
        </p:nvSpPr>
        <p:spPr bwMode="auto">
          <a:xfrm rot="3201162">
            <a:off x="2504678" y="3175180"/>
            <a:ext cx="36512" cy="38894"/>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61" name="Freeform 1360"/>
          <p:cNvSpPr/>
          <p:nvPr/>
        </p:nvSpPr>
        <p:spPr bwMode="auto">
          <a:xfrm rot="2897450">
            <a:off x="2536032" y="3156527"/>
            <a:ext cx="14287" cy="25400"/>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62" name="Freeform 1361"/>
          <p:cNvSpPr/>
          <p:nvPr/>
        </p:nvSpPr>
        <p:spPr bwMode="auto">
          <a:xfrm rot="2897450">
            <a:off x="2552700" y="3166051"/>
            <a:ext cx="11112" cy="33337"/>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63" name="Freeform 1362"/>
          <p:cNvSpPr/>
          <p:nvPr/>
        </p:nvSpPr>
        <p:spPr bwMode="auto">
          <a:xfrm rot="2897450">
            <a:off x="2594372" y="3175973"/>
            <a:ext cx="11906" cy="28575"/>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64" name="Freeform 1363"/>
          <p:cNvSpPr/>
          <p:nvPr/>
        </p:nvSpPr>
        <p:spPr bwMode="auto">
          <a:xfrm rot="2897450">
            <a:off x="2603501" y="3188277"/>
            <a:ext cx="7937" cy="28575"/>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65" name="Oval 296"/>
          <p:cNvSpPr/>
          <p:nvPr/>
        </p:nvSpPr>
        <p:spPr bwMode="auto">
          <a:xfrm rot="9470549">
            <a:off x="2542382" y="3467676"/>
            <a:ext cx="40481" cy="35719"/>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66" name="Oval 297"/>
          <p:cNvSpPr/>
          <p:nvPr/>
        </p:nvSpPr>
        <p:spPr bwMode="auto">
          <a:xfrm rot="9470549">
            <a:off x="2498726" y="3489108"/>
            <a:ext cx="39688" cy="36512"/>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67" name="Oval 1366"/>
          <p:cNvSpPr/>
          <p:nvPr/>
        </p:nvSpPr>
        <p:spPr bwMode="auto">
          <a:xfrm rot="9470549">
            <a:off x="2449513" y="3493870"/>
            <a:ext cx="39688" cy="3571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68" name="Oval 1367"/>
          <p:cNvSpPr/>
          <p:nvPr/>
        </p:nvSpPr>
        <p:spPr bwMode="auto">
          <a:xfrm rot="9774261">
            <a:off x="2428875" y="3404176"/>
            <a:ext cx="38100" cy="3492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69" name="Freeform 1368"/>
          <p:cNvSpPr/>
          <p:nvPr/>
        </p:nvSpPr>
        <p:spPr bwMode="auto">
          <a:xfrm rot="9470549">
            <a:off x="2551113" y="3432751"/>
            <a:ext cx="6350" cy="30162"/>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70" name="Freeform 1369"/>
          <p:cNvSpPr/>
          <p:nvPr/>
        </p:nvSpPr>
        <p:spPr bwMode="auto">
          <a:xfrm rot="9470549">
            <a:off x="2532857" y="3443864"/>
            <a:ext cx="4762" cy="33337"/>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71" name="Freeform 1370"/>
          <p:cNvSpPr/>
          <p:nvPr/>
        </p:nvSpPr>
        <p:spPr bwMode="auto">
          <a:xfrm rot="9470549">
            <a:off x="2510632" y="3457358"/>
            <a:ext cx="8731" cy="26987"/>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72" name="Freeform 1371"/>
          <p:cNvSpPr/>
          <p:nvPr/>
        </p:nvSpPr>
        <p:spPr bwMode="auto">
          <a:xfrm rot="9470549">
            <a:off x="2493169" y="3459739"/>
            <a:ext cx="4762" cy="30956"/>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73" name="Freeform 1372"/>
          <p:cNvSpPr/>
          <p:nvPr/>
        </p:nvSpPr>
        <p:spPr bwMode="auto">
          <a:xfrm rot="9470549">
            <a:off x="2465388" y="3465295"/>
            <a:ext cx="13494" cy="26193"/>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74" name="Freeform 1373"/>
          <p:cNvSpPr/>
          <p:nvPr/>
        </p:nvSpPr>
        <p:spPr bwMode="auto">
          <a:xfrm rot="9470549">
            <a:off x="2452688" y="3467676"/>
            <a:ext cx="8732" cy="26194"/>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75" name="Freeform 1374"/>
          <p:cNvSpPr/>
          <p:nvPr/>
        </p:nvSpPr>
        <p:spPr bwMode="auto">
          <a:xfrm rot="9470549">
            <a:off x="2467770" y="3433545"/>
            <a:ext cx="13493" cy="2222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76" name="Freeform 1375"/>
          <p:cNvSpPr/>
          <p:nvPr/>
        </p:nvSpPr>
        <p:spPr bwMode="auto">
          <a:xfrm rot="9470549">
            <a:off x="2449513" y="3439895"/>
            <a:ext cx="6350" cy="25400"/>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77" name="Oval 1376"/>
          <p:cNvSpPr/>
          <p:nvPr/>
        </p:nvSpPr>
        <p:spPr bwMode="auto">
          <a:xfrm rot="7747028">
            <a:off x="2622948" y="3409336"/>
            <a:ext cx="35718" cy="3968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78" name="Oval 1377"/>
          <p:cNvSpPr/>
          <p:nvPr/>
        </p:nvSpPr>
        <p:spPr bwMode="auto">
          <a:xfrm rot="8050740">
            <a:off x="2515395" y="3366076"/>
            <a:ext cx="34925" cy="3810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79" name="Freeform 1378"/>
          <p:cNvSpPr/>
          <p:nvPr/>
        </p:nvSpPr>
        <p:spPr bwMode="auto">
          <a:xfrm rot="7747028">
            <a:off x="2613820" y="3384333"/>
            <a:ext cx="7937" cy="30163"/>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80" name="Freeform 1379"/>
          <p:cNvSpPr/>
          <p:nvPr/>
        </p:nvSpPr>
        <p:spPr bwMode="auto">
          <a:xfrm rot="7747028">
            <a:off x="2601516" y="3395049"/>
            <a:ext cx="4762" cy="34131"/>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81" name="Freeform 1380"/>
          <p:cNvSpPr/>
          <p:nvPr/>
        </p:nvSpPr>
        <p:spPr bwMode="auto">
          <a:xfrm rot="7747028">
            <a:off x="2563019" y="3381951"/>
            <a:ext cx="11906" cy="24606"/>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82" name="Freeform 1381"/>
          <p:cNvSpPr/>
          <p:nvPr/>
        </p:nvSpPr>
        <p:spPr bwMode="auto">
          <a:xfrm rot="7747028">
            <a:off x="2551510" y="3395842"/>
            <a:ext cx="5556" cy="2857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83" name="Oval 1382"/>
          <p:cNvSpPr/>
          <p:nvPr/>
        </p:nvSpPr>
        <p:spPr bwMode="auto">
          <a:xfrm rot="9470549">
            <a:off x="2398713" y="3495458"/>
            <a:ext cx="40482" cy="3571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84" name="Oval 1383"/>
          <p:cNvSpPr/>
          <p:nvPr/>
        </p:nvSpPr>
        <p:spPr bwMode="auto">
          <a:xfrm rot="9774261">
            <a:off x="2473325" y="3393064"/>
            <a:ext cx="39688" cy="35719"/>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85" name="Freeform 1384"/>
          <p:cNvSpPr/>
          <p:nvPr/>
        </p:nvSpPr>
        <p:spPr bwMode="auto">
          <a:xfrm rot="9470549">
            <a:off x="2505075" y="3425608"/>
            <a:ext cx="15875" cy="23018"/>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86" name="Freeform 1385"/>
          <p:cNvSpPr/>
          <p:nvPr/>
        </p:nvSpPr>
        <p:spPr bwMode="auto">
          <a:xfrm rot="9470549">
            <a:off x="2488407" y="3429576"/>
            <a:ext cx="11112" cy="30162"/>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87" name="Freeform 1386"/>
          <p:cNvSpPr/>
          <p:nvPr/>
        </p:nvSpPr>
        <p:spPr bwMode="auto">
          <a:xfrm rot="9470549">
            <a:off x="2429669" y="3469264"/>
            <a:ext cx="14287" cy="25400"/>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88" name="Freeform 1387"/>
          <p:cNvSpPr/>
          <p:nvPr/>
        </p:nvSpPr>
        <p:spPr bwMode="auto">
          <a:xfrm rot="9470549">
            <a:off x="2405857" y="3466883"/>
            <a:ext cx="22225" cy="24606"/>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89" name="Oval 1388"/>
          <p:cNvSpPr/>
          <p:nvPr/>
        </p:nvSpPr>
        <p:spPr bwMode="auto">
          <a:xfrm rot="7747028">
            <a:off x="2582466" y="3435529"/>
            <a:ext cx="35719" cy="3968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90" name="Oval 1389"/>
          <p:cNvSpPr/>
          <p:nvPr/>
        </p:nvSpPr>
        <p:spPr bwMode="auto">
          <a:xfrm rot="8050740">
            <a:off x="2549128" y="3337105"/>
            <a:ext cx="36512" cy="38894"/>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91" name="Freeform 1390"/>
          <p:cNvSpPr/>
          <p:nvPr/>
        </p:nvSpPr>
        <p:spPr bwMode="auto">
          <a:xfrm rot="7747028">
            <a:off x="2591991" y="3357742"/>
            <a:ext cx="13493" cy="25400"/>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92" name="Freeform 1391"/>
          <p:cNvSpPr/>
          <p:nvPr/>
        </p:nvSpPr>
        <p:spPr bwMode="auto">
          <a:xfrm rot="7747028">
            <a:off x="2581276" y="3369251"/>
            <a:ext cx="10319" cy="32544"/>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93" name="Freeform 1392"/>
          <p:cNvSpPr/>
          <p:nvPr/>
        </p:nvSpPr>
        <p:spPr bwMode="auto">
          <a:xfrm rot="7747028">
            <a:off x="2578895" y="3410526"/>
            <a:ext cx="12700" cy="28575"/>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94" name="Freeform 1393"/>
          <p:cNvSpPr/>
          <p:nvPr/>
        </p:nvSpPr>
        <p:spPr bwMode="auto">
          <a:xfrm rot="7747028">
            <a:off x="2568179" y="3418861"/>
            <a:ext cx="8731" cy="28575"/>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95" name="Oval 1394"/>
          <p:cNvSpPr/>
          <p:nvPr/>
        </p:nvSpPr>
        <p:spPr bwMode="auto">
          <a:xfrm rot="12871412">
            <a:off x="2272507" y="3436720"/>
            <a:ext cx="39688" cy="3571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96" name="Oval 1395"/>
          <p:cNvSpPr/>
          <p:nvPr/>
        </p:nvSpPr>
        <p:spPr bwMode="auto">
          <a:xfrm rot="11147891">
            <a:off x="2355850" y="3483551"/>
            <a:ext cx="39688" cy="36512"/>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97" name="Oval 1396"/>
          <p:cNvSpPr/>
          <p:nvPr/>
        </p:nvSpPr>
        <p:spPr bwMode="auto">
          <a:xfrm rot="11147891">
            <a:off x="2307432" y="3467676"/>
            <a:ext cx="39688" cy="35719"/>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98" name="Oval 1397"/>
          <p:cNvSpPr/>
          <p:nvPr/>
        </p:nvSpPr>
        <p:spPr bwMode="auto">
          <a:xfrm rot="12871412">
            <a:off x="2239963" y="3405764"/>
            <a:ext cx="39688" cy="35719"/>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399" name="Freeform 1398"/>
          <p:cNvSpPr/>
          <p:nvPr/>
        </p:nvSpPr>
        <p:spPr bwMode="auto">
          <a:xfrm rot="2897450">
            <a:off x="2564607" y="3122395"/>
            <a:ext cx="7937" cy="30163"/>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00" name="Freeform 1399"/>
          <p:cNvSpPr/>
          <p:nvPr/>
        </p:nvSpPr>
        <p:spPr bwMode="auto">
          <a:xfrm rot="2897450">
            <a:off x="2518569" y="3135095"/>
            <a:ext cx="7937" cy="30163"/>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01" name="Oval 1400"/>
          <p:cNvSpPr/>
          <p:nvPr/>
        </p:nvSpPr>
        <p:spPr bwMode="auto">
          <a:xfrm rot="4620971">
            <a:off x="2642395" y="3370839"/>
            <a:ext cx="36512" cy="3968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02" name="Freeform 1401"/>
          <p:cNvSpPr/>
          <p:nvPr/>
        </p:nvSpPr>
        <p:spPr bwMode="auto">
          <a:xfrm rot="4620971">
            <a:off x="2592388" y="3335120"/>
            <a:ext cx="19844" cy="27781"/>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03" name="Freeform 1402"/>
          <p:cNvSpPr/>
          <p:nvPr/>
        </p:nvSpPr>
        <p:spPr bwMode="auto">
          <a:xfrm rot="4620971">
            <a:off x="2597151" y="3314483"/>
            <a:ext cx="19844" cy="27781"/>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04" name="Freeform 1403"/>
          <p:cNvSpPr/>
          <p:nvPr/>
        </p:nvSpPr>
        <p:spPr bwMode="auto">
          <a:xfrm rot="4620971">
            <a:off x="2618582" y="3364489"/>
            <a:ext cx="19843" cy="27782"/>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05" name="Freeform 1404"/>
          <p:cNvSpPr/>
          <p:nvPr/>
        </p:nvSpPr>
        <p:spPr bwMode="auto">
          <a:xfrm rot="4620971">
            <a:off x="2286794" y="3384333"/>
            <a:ext cx="3968" cy="35718"/>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grpSp>
        <p:nvGrpSpPr>
          <p:cNvPr id="8" name="Group 2715"/>
          <p:cNvGrpSpPr>
            <a:grpSpLocks/>
          </p:cNvGrpSpPr>
          <p:nvPr/>
        </p:nvGrpSpPr>
        <p:grpSpPr bwMode="auto">
          <a:xfrm>
            <a:off x="609600" y="3764539"/>
            <a:ext cx="2286000" cy="1331913"/>
            <a:chOff x="304798" y="4031672"/>
            <a:chExt cx="4724621" cy="2663827"/>
          </a:xfrm>
        </p:grpSpPr>
        <p:sp>
          <p:nvSpPr>
            <p:cNvPr id="1407" name="Rectangle 1406"/>
            <p:cNvSpPr/>
            <p:nvPr/>
          </p:nvSpPr>
          <p:spPr bwMode="auto">
            <a:xfrm rot="16200000">
              <a:off x="1335195" y="3001275"/>
              <a:ext cx="2663827" cy="4724621"/>
            </a:xfrm>
            <a:prstGeom prst="rect">
              <a:avLst/>
            </a:prstGeom>
            <a:solidFill>
              <a:schemeClr val="accent6">
                <a:lumMod val="60000"/>
                <a:lumOff val="40000"/>
              </a:schemeClr>
            </a:solidFill>
            <a:ln w="12700">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08" name="TextBox 897"/>
            <p:cNvSpPr txBox="1">
              <a:spLocks noChangeArrowheads="1"/>
            </p:cNvSpPr>
            <p:nvPr/>
          </p:nvSpPr>
          <p:spPr bwMode="auto">
            <a:xfrm>
              <a:off x="533401" y="4038600"/>
              <a:ext cx="1311275" cy="512960"/>
            </a:xfrm>
            <a:prstGeom prst="rect">
              <a:avLst/>
            </a:prstGeom>
            <a:noFill/>
            <a:ln w="9525">
              <a:noFill/>
              <a:miter lim="800000"/>
              <a:headEnd/>
              <a:tailEnd/>
            </a:ln>
          </p:spPr>
          <p:txBody>
            <a:bodyPr>
              <a:prstTxWarp prst="textNoShape">
                <a:avLst/>
              </a:prstTxWarp>
              <a:spAutoFit/>
            </a:bodyPr>
            <a:lstStyle/>
            <a:p>
              <a:endParaRPr lang="en-US" sz="1600" baseline="-25000" dirty="0">
                <a:latin typeface="Times New Roman" pitchFamily="-108" charset="0"/>
                <a:ea typeface="Times New Roman" pitchFamily="-108" charset="0"/>
                <a:cs typeface="Times New Roman" pitchFamily="-108" charset="0"/>
              </a:endParaRPr>
            </a:p>
          </p:txBody>
        </p:sp>
      </p:grpSp>
      <p:sp>
        <p:nvSpPr>
          <p:cNvPr id="1409" name="TextBox 2492"/>
          <p:cNvSpPr txBox="1">
            <a:spLocks noChangeAspect="1" noChangeArrowheads="1"/>
          </p:cNvSpPr>
          <p:nvPr/>
        </p:nvSpPr>
        <p:spPr bwMode="auto">
          <a:xfrm>
            <a:off x="685800" y="5232976"/>
            <a:ext cx="2590800" cy="338554"/>
          </a:xfrm>
          <a:prstGeom prst="rect">
            <a:avLst/>
          </a:prstGeom>
          <a:noFill/>
          <a:ln w="9525">
            <a:noFill/>
            <a:miter lim="800000"/>
            <a:headEnd/>
            <a:tailEnd/>
          </a:ln>
        </p:spPr>
        <p:txBody>
          <a:bodyPr wrap="square">
            <a:prstTxWarp prst="textNoShape">
              <a:avLst/>
            </a:prstTxWarp>
            <a:spAutoFit/>
          </a:bodyPr>
          <a:lstStyle/>
          <a:p>
            <a:pPr algn="ctr"/>
            <a:r>
              <a:rPr lang="en-US" sz="1600" b="1" dirty="0" smtClean="0">
                <a:latin typeface="Times New Roman" pitchFamily="-108" charset="0"/>
                <a:ea typeface="Times New Roman" pitchFamily="-108" charset="0"/>
                <a:cs typeface="Times New Roman" pitchFamily="-108" charset="0"/>
              </a:rPr>
              <a:t>Cholesterol </a:t>
            </a:r>
            <a:r>
              <a:rPr lang="en-US" sz="1600" b="1" dirty="0">
                <a:latin typeface="Times New Roman" pitchFamily="-108" charset="0"/>
                <a:ea typeface="Times New Roman" pitchFamily="-108" charset="0"/>
                <a:cs typeface="Times New Roman" pitchFamily="-108" charset="0"/>
              </a:rPr>
              <a:t>Exchange</a:t>
            </a:r>
          </a:p>
        </p:txBody>
      </p:sp>
      <p:sp>
        <p:nvSpPr>
          <p:cNvPr id="1410" name="TextBox 2508"/>
          <p:cNvSpPr txBox="1">
            <a:spLocks noChangeArrowheads="1"/>
          </p:cNvSpPr>
          <p:nvPr/>
        </p:nvSpPr>
        <p:spPr bwMode="auto">
          <a:xfrm>
            <a:off x="533400" y="2565976"/>
            <a:ext cx="1516101" cy="584776"/>
          </a:xfrm>
          <a:prstGeom prst="rect">
            <a:avLst/>
          </a:prstGeom>
          <a:noFill/>
          <a:ln w="9525">
            <a:noFill/>
            <a:miter lim="800000"/>
            <a:headEnd/>
            <a:tailEnd/>
          </a:ln>
        </p:spPr>
        <p:txBody>
          <a:bodyPr wrap="square">
            <a:prstTxWarp prst="textNoShape">
              <a:avLst/>
            </a:prstTxWarp>
            <a:spAutoFit/>
          </a:bodyPr>
          <a:lstStyle/>
          <a:p>
            <a:r>
              <a:rPr lang="en-US" sz="1600" dirty="0">
                <a:latin typeface="Times New Roman" pitchFamily="-108" charset="0"/>
                <a:ea typeface="Times New Roman" pitchFamily="-108" charset="0"/>
                <a:cs typeface="Times New Roman" pitchFamily="-108" charset="0"/>
              </a:rPr>
              <a:t>Cholesterol </a:t>
            </a:r>
          </a:p>
          <a:p>
            <a:r>
              <a:rPr lang="en-US" sz="1600" dirty="0">
                <a:latin typeface="Times New Roman" pitchFamily="-108" charset="0"/>
                <a:ea typeface="Times New Roman" pitchFamily="-108" charset="0"/>
                <a:cs typeface="Times New Roman" pitchFamily="-108" charset="0"/>
              </a:rPr>
              <a:t>+ D-lipids</a:t>
            </a:r>
          </a:p>
        </p:txBody>
      </p:sp>
      <p:sp>
        <p:nvSpPr>
          <p:cNvPr id="1411" name="Rectangle 2510"/>
          <p:cNvSpPr>
            <a:spLocks noChangeArrowheads="1"/>
          </p:cNvSpPr>
          <p:nvPr/>
        </p:nvSpPr>
        <p:spPr bwMode="auto">
          <a:xfrm>
            <a:off x="2057400" y="2642176"/>
            <a:ext cx="1066800" cy="338554"/>
          </a:xfrm>
          <a:prstGeom prst="rect">
            <a:avLst/>
          </a:prstGeom>
          <a:noFill/>
          <a:ln w="9525">
            <a:noFill/>
            <a:miter lim="800000"/>
            <a:headEnd/>
            <a:tailEnd/>
          </a:ln>
        </p:spPr>
        <p:txBody>
          <a:bodyPr wrap="square">
            <a:prstTxWarp prst="textNoShape">
              <a:avLst/>
            </a:prstTxWarp>
            <a:spAutoFit/>
          </a:bodyPr>
          <a:lstStyle/>
          <a:p>
            <a:r>
              <a:rPr lang="en-US" sz="1600" dirty="0">
                <a:latin typeface="Times New Roman" pitchFamily="-108" charset="0"/>
                <a:ea typeface="Times New Roman" pitchFamily="-108" charset="0"/>
                <a:cs typeface="Times New Roman" pitchFamily="-108" charset="0"/>
              </a:rPr>
              <a:t>H</a:t>
            </a:r>
            <a:r>
              <a:rPr lang="en-US" sz="1600" dirty="0" smtClean="0">
                <a:latin typeface="Times New Roman" pitchFamily="-108" charset="0"/>
                <a:ea typeface="Times New Roman" pitchFamily="-108" charset="0"/>
                <a:cs typeface="Times New Roman" pitchFamily="-108" charset="0"/>
              </a:rPr>
              <a:t>-</a:t>
            </a:r>
            <a:r>
              <a:rPr lang="en-US" sz="1600" dirty="0">
                <a:latin typeface="Times New Roman" pitchFamily="-108" charset="0"/>
                <a:ea typeface="Times New Roman" pitchFamily="-108" charset="0"/>
                <a:cs typeface="Times New Roman" pitchFamily="-108" charset="0"/>
              </a:rPr>
              <a:t>lipids</a:t>
            </a:r>
            <a:endParaRPr lang="en-US" sz="1600" dirty="0"/>
          </a:p>
        </p:txBody>
      </p:sp>
      <p:sp>
        <p:nvSpPr>
          <p:cNvPr id="1412" name="Oval 1411"/>
          <p:cNvSpPr/>
          <p:nvPr/>
        </p:nvSpPr>
        <p:spPr bwMode="auto">
          <a:xfrm rot="19215910">
            <a:off x="3684588" y="3092233"/>
            <a:ext cx="39688" cy="36512"/>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13" name="Oval 1412"/>
          <p:cNvSpPr/>
          <p:nvPr/>
        </p:nvSpPr>
        <p:spPr bwMode="auto">
          <a:xfrm rot="19215910">
            <a:off x="3382963" y="3116839"/>
            <a:ext cx="39688" cy="36512"/>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14" name="Freeform 1413"/>
          <p:cNvSpPr/>
          <p:nvPr/>
        </p:nvSpPr>
        <p:spPr bwMode="auto">
          <a:xfrm rot="12871412">
            <a:off x="3438526" y="3433545"/>
            <a:ext cx="6350" cy="30162"/>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15" name="Freeform 1414"/>
          <p:cNvSpPr/>
          <p:nvPr/>
        </p:nvSpPr>
        <p:spPr bwMode="auto">
          <a:xfrm rot="12871412">
            <a:off x="3426619" y="3401795"/>
            <a:ext cx="4762" cy="32543"/>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16" name="Oval 1415"/>
          <p:cNvSpPr/>
          <p:nvPr/>
        </p:nvSpPr>
        <p:spPr bwMode="auto">
          <a:xfrm rot="11451603">
            <a:off x="3468688" y="3380364"/>
            <a:ext cx="38894" cy="34925"/>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17" name="Freeform 1416"/>
          <p:cNvSpPr/>
          <p:nvPr/>
        </p:nvSpPr>
        <p:spPr bwMode="auto">
          <a:xfrm rot="11147891">
            <a:off x="3517901" y="3456564"/>
            <a:ext cx="7938" cy="26987"/>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18" name="Freeform 1417"/>
          <p:cNvSpPr/>
          <p:nvPr/>
        </p:nvSpPr>
        <p:spPr bwMode="auto">
          <a:xfrm rot="11147891">
            <a:off x="3499644" y="3451008"/>
            <a:ext cx="5556" cy="30956"/>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19" name="Freeform 1418"/>
          <p:cNvSpPr/>
          <p:nvPr/>
        </p:nvSpPr>
        <p:spPr bwMode="auto">
          <a:xfrm rot="11147891">
            <a:off x="3493295" y="3419258"/>
            <a:ext cx="12700" cy="21431"/>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20" name="Freeform 1419"/>
          <p:cNvSpPr/>
          <p:nvPr/>
        </p:nvSpPr>
        <p:spPr bwMode="auto">
          <a:xfrm rot="11147891">
            <a:off x="3473451" y="3415289"/>
            <a:ext cx="6350" cy="25400"/>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21" name="Oval 4332"/>
          <p:cNvSpPr/>
          <p:nvPr/>
        </p:nvSpPr>
        <p:spPr bwMode="auto">
          <a:xfrm rot="11451603">
            <a:off x="3513932" y="3390683"/>
            <a:ext cx="39688" cy="34925"/>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22" name="Freeform 4333"/>
          <p:cNvSpPr/>
          <p:nvPr/>
        </p:nvSpPr>
        <p:spPr bwMode="auto">
          <a:xfrm rot="11147891">
            <a:off x="3529807" y="3427989"/>
            <a:ext cx="15875" cy="23019"/>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23" name="Freeform 4334"/>
          <p:cNvSpPr/>
          <p:nvPr/>
        </p:nvSpPr>
        <p:spPr bwMode="auto">
          <a:xfrm rot="11147891">
            <a:off x="3511550" y="3424020"/>
            <a:ext cx="11112" cy="30162"/>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24" name="Freeform 1423"/>
          <p:cNvSpPr/>
          <p:nvPr/>
        </p:nvSpPr>
        <p:spPr bwMode="auto">
          <a:xfrm rot="11147891">
            <a:off x="3473451" y="3446245"/>
            <a:ext cx="13494" cy="26193"/>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25" name="Freeform 4336"/>
          <p:cNvSpPr/>
          <p:nvPr/>
        </p:nvSpPr>
        <p:spPr bwMode="auto">
          <a:xfrm rot="11147891">
            <a:off x="3460751" y="3441483"/>
            <a:ext cx="9525" cy="26193"/>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26" name="Oval 4337"/>
          <p:cNvSpPr/>
          <p:nvPr/>
        </p:nvSpPr>
        <p:spPr bwMode="auto">
          <a:xfrm rot="16459901">
            <a:off x="3319463" y="3277970"/>
            <a:ext cx="36512" cy="39688"/>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27" name="Oval 4338"/>
          <p:cNvSpPr/>
          <p:nvPr/>
        </p:nvSpPr>
        <p:spPr bwMode="auto">
          <a:xfrm rot="16459901">
            <a:off x="3318273" y="3232329"/>
            <a:ext cx="35719" cy="39688"/>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28" name="Oval 4339"/>
          <p:cNvSpPr/>
          <p:nvPr/>
        </p:nvSpPr>
        <p:spPr bwMode="auto">
          <a:xfrm rot="16459901">
            <a:off x="3335735" y="3191054"/>
            <a:ext cx="35719" cy="39688"/>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29" name="Oval 4340"/>
          <p:cNvSpPr/>
          <p:nvPr/>
        </p:nvSpPr>
        <p:spPr bwMode="auto">
          <a:xfrm rot="16763613">
            <a:off x="3434954" y="3214073"/>
            <a:ext cx="34925" cy="38894"/>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30" name="Freeform 1429"/>
          <p:cNvSpPr/>
          <p:nvPr/>
        </p:nvSpPr>
        <p:spPr bwMode="auto">
          <a:xfrm rot="16459901">
            <a:off x="3376217" y="3291066"/>
            <a:ext cx="5556" cy="33337"/>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31" name="Freeform 4342"/>
          <p:cNvSpPr/>
          <p:nvPr/>
        </p:nvSpPr>
        <p:spPr bwMode="auto">
          <a:xfrm rot="16459901">
            <a:off x="3373042" y="3268841"/>
            <a:ext cx="3969" cy="36512"/>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32" name="Freeform 4343"/>
          <p:cNvSpPr/>
          <p:nvPr/>
        </p:nvSpPr>
        <p:spPr bwMode="auto">
          <a:xfrm rot="16459901">
            <a:off x="3370263" y="3250982"/>
            <a:ext cx="7937" cy="30163"/>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33" name="Freeform 1432"/>
          <p:cNvSpPr/>
          <p:nvPr/>
        </p:nvSpPr>
        <p:spPr bwMode="auto">
          <a:xfrm rot="16459901">
            <a:off x="3375026" y="3231138"/>
            <a:ext cx="5556" cy="34131"/>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34" name="Freeform 4345"/>
          <p:cNvSpPr/>
          <p:nvPr/>
        </p:nvSpPr>
        <p:spPr bwMode="auto">
          <a:xfrm rot="16459901">
            <a:off x="3378995" y="3213676"/>
            <a:ext cx="12700" cy="28575"/>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35" name="Freeform 1434"/>
          <p:cNvSpPr/>
          <p:nvPr/>
        </p:nvSpPr>
        <p:spPr bwMode="auto">
          <a:xfrm rot="16459901">
            <a:off x="3386138" y="3200182"/>
            <a:ext cx="7937" cy="28575"/>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36" name="Freeform 1435"/>
          <p:cNvSpPr/>
          <p:nvPr/>
        </p:nvSpPr>
        <p:spPr bwMode="auto">
          <a:xfrm rot="16459901">
            <a:off x="3411935" y="3233123"/>
            <a:ext cx="11906" cy="23812"/>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37" name="Freeform 1436"/>
          <p:cNvSpPr/>
          <p:nvPr/>
        </p:nvSpPr>
        <p:spPr bwMode="auto">
          <a:xfrm rot="16459901">
            <a:off x="3416698" y="3209310"/>
            <a:ext cx="5556" cy="2857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38" name="Oval 1437"/>
          <p:cNvSpPr/>
          <p:nvPr/>
        </p:nvSpPr>
        <p:spPr bwMode="auto">
          <a:xfrm rot="14736380">
            <a:off x="3340894" y="3366076"/>
            <a:ext cx="35718" cy="40482"/>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39" name="Oval 1438"/>
          <p:cNvSpPr/>
          <p:nvPr/>
        </p:nvSpPr>
        <p:spPr bwMode="auto">
          <a:xfrm rot="15040092">
            <a:off x="3432970" y="3299401"/>
            <a:ext cx="35719" cy="38894"/>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40" name="Freeform 1439"/>
          <p:cNvSpPr/>
          <p:nvPr/>
        </p:nvSpPr>
        <p:spPr bwMode="auto">
          <a:xfrm rot="14736380">
            <a:off x="3394473" y="3366473"/>
            <a:ext cx="7143" cy="30163"/>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41" name="Freeform 1440"/>
          <p:cNvSpPr/>
          <p:nvPr/>
        </p:nvSpPr>
        <p:spPr bwMode="auto">
          <a:xfrm rot="14736380">
            <a:off x="3390107" y="3347820"/>
            <a:ext cx="4762" cy="33337"/>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42" name="Freeform 1441"/>
          <p:cNvSpPr/>
          <p:nvPr/>
        </p:nvSpPr>
        <p:spPr bwMode="auto">
          <a:xfrm rot="14736380">
            <a:off x="3419873" y="3332342"/>
            <a:ext cx="11906" cy="23812"/>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43" name="Freeform 1442"/>
          <p:cNvSpPr/>
          <p:nvPr/>
        </p:nvSpPr>
        <p:spPr bwMode="auto">
          <a:xfrm rot="14736380">
            <a:off x="3413522" y="3310910"/>
            <a:ext cx="5556" cy="2857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44" name="Oval 1443"/>
          <p:cNvSpPr/>
          <p:nvPr/>
        </p:nvSpPr>
        <p:spPr bwMode="auto">
          <a:xfrm rot="16459901">
            <a:off x="3356770" y="3149383"/>
            <a:ext cx="36512" cy="39688"/>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45" name="Oval 1444"/>
          <p:cNvSpPr/>
          <p:nvPr/>
        </p:nvSpPr>
        <p:spPr bwMode="auto">
          <a:xfrm rot="16763613">
            <a:off x="3424635" y="3255348"/>
            <a:ext cx="36512" cy="38894"/>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46" name="Freeform 1445"/>
          <p:cNvSpPr/>
          <p:nvPr/>
        </p:nvSpPr>
        <p:spPr bwMode="auto">
          <a:xfrm rot="16459901">
            <a:off x="3401219" y="3266858"/>
            <a:ext cx="14287" cy="25400"/>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47" name="Freeform 1446"/>
          <p:cNvSpPr/>
          <p:nvPr/>
        </p:nvSpPr>
        <p:spPr bwMode="auto">
          <a:xfrm rot="16459901">
            <a:off x="3402807" y="3243838"/>
            <a:ext cx="11112" cy="33337"/>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48" name="Freeform 1447"/>
          <p:cNvSpPr/>
          <p:nvPr/>
        </p:nvSpPr>
        <p:spPr bwMode="auto">
          <a:xfrm rot="16459901">
            <a:off x="3390901" y="3182720"/>
            <a:ext cx="13493" cy="29369"/>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49" name="Freeform 1448"/>
          <p:cNvSpPr/>
          <p:nvPr/>
        </p:nvSpPr>
        <p:spPr bwMode="auto">
          <a:xfrm rot="16459901">
            <a:off x="3400029" y="3168829"/>
            <a:ext cx="19050" cy="27782"/>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50" name="Oval 1449"/>
          <p:cNvSpPr/>
          <p:nvPr/>
        </p:nvSpPr>
        <p:spPr bwMode="auto">
          <a:xfrm rot="14736380">
            <a:off x="3332957" y="3322420"/>
            <a:ext cx="35718" cy="38894"/>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51" name="Oval 1450"/>
          <p:cNvSpPr/>
          <p:nvPr/>
        </p:nvSpPr>
        <p:spPr bwMode="auto">
          <a:xfrm rot="15040092">
            <a:off x="3445273" y="3340279"/>
            <a:ext cx="36512" cy="38894"/>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52" name="Freeform 1451"/>
          <p:cNvSpPr/>
          <p:nvPr/>
        </p:nvSpPr>
        <p:spPr bwMode="auto">
          <a:xfrm rot="14736380">
            <a:off x="3428206" y="3366077"/>
            <a:ext cx="14287" cy="25400"/>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53" name="Freeform 1452"/>
          <p:cNvSpPr/>
          <p:nvPr/>
        </p:nvSpPr>
        <p:spPr bwMode="auto">
          <a:xfrm rot="14736380">
            <a:off x="3420666" y="3345041"/>
            <a:ext cx="10319" cy="33337"/>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54" name="Freeform 1453"/>
          <p:cNvSpPr/>
          <p:nvPr/>
        </p:nvSpPr>
        <p:spPr bwMode="auto">
          <a:xfrm rot="14736380">
            <a:off x="3381376" y="3328770"/>
            <a:ext cx="12700" cy="28575"/>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55" name="Freeform 1454"/>
          <p:cNvSpPr/>
          <p:nvPr/>
        </p:nvSpPr>
        <p:spPr bwMode="auto">
          <a:xfrm rot="14736380">
            <a:off x="3381376" y="3315276"/>
            <a:ext cx="7937" cy="28575"/>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56" name="Oval 1455"/>
          <p:cNvSpPr/>
          <p:nvPr/>
        </p:nvSpPr>
        <p:spPr bwMode="auto">
          <a:xfrm rot="21304874">
            <a:off x="3503613" y="3059689"/>
            <a:ext cx="39688" cy="35719"/>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57" name="Oval 1456"/>
          <p:cNvSpPr/>
          <p:nvPr/>
        </p:nvSpPr>
        <p:spPr bwMode="auto">
          <a:xfrm rot="21304874">
            <a:off x="3553619" y="3050957"/>
            <a:ext cx="38894" cy="36512"/>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58" name="Oval 1457"/>
          <p:cNvSpPr/>
          <p:nvPr/>
        </p:nvSpPr>
        <p:spPr bwMode="auto">
          <a:xfrm rot="21304874">
            <a:off x="3601245" y="3059689"/>
            <a:ext cx="39688" cy="35719"/>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59" name="Oval 1458"/>
          <p:cNvSpPr/>
          <p:nvPr/>
        </p:nvSpPr>
        <p:spPr bwMode="auto">
          <a:xfrm rot="8586">
            <a:off x="3592513" y="3152558"/>
            <a:ext cx="38894" cy="34925"/>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60" name="Freeform 1459"/>
          <p:cNvSpPr/>
          <p:nvPr/>
        </p:nvSpPr>
        <p:spPr bwMode="auto">
          <a:xfrm rot="21304874">
            <a:off x="3516313" y="3100964"/>
            <a:ext cx="6350" cy="30162"/>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61" name="Freeform 1460"/>
          <p:cNvSpPr/>
          <p:nvPr/>
        </p:nvSpPr>
        <p:spPr bwMode="auto">
          <a:xfrm rot="21304874">
            <a:off x="3539332" y="3093026"/>
            <a:ext cx="3968" cy="32544"/>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62" name="Freeform 1461"/>
          <p:cNvSpPr/>
          <p:nvPr/>
        </p:nvSpPr>
        <p:spPr bwMode="auto">
          <a:xfrm rot="21304874">
            <a:off x="3559970" y="3091439"/>
            <a:ext cx="8731" cy="26987"/>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63" name="Freeform 1462"/>
          <p:cNvSpPr/>
          <p:nvPr/>
        </p:nvSpPr>
        <p:spPr bwMode="auto">
          <a:xfrm rot="21304874">
            <a:off x="3581401" y="3089851"/>
            <a:ext cx="5557" cy="30956"/>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64" name="Freeform 1463"/>
          <p:cNvSpPr/>
          <p:nvPr/>
        </p:nvSpPr>
        <p:spPr bwMode="auto">
          <a:xfrm rot="21304874">
            <a:off x="3600451" y="3096201"/>
            <a:ext cx="14287" cy="25400"/>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65" name="Freeform 1464"/>
          <p:cNvSpPr/>
          <p:nvPr/>
        </p:nvSpPr>
        <p:spPr bwMode="auto">
          <a:xfrm rot="21304874">
            <a:off x="3617913" y="3097789"/>
            <a:ext cx="9525" cy="26194"/>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66" name="Freeform 1465"/>
          <p:cNvSpPr/>
          <p:nvPr/>
        </p:nvSpPr>
        <p:spPr bwMode="auto">
          <a:xfrm rot="21304874">
            <a:off x="3587750" y="3129539"/>
            <a:ext cx="13494" cy="21431"/>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67" name="Freeform 1466"/>
          <p:cNvSpPr/>
          <p:nvPr/>
        </p:nvSpPr>
        <p:spPr bwMode="auto">
          <a:xfrm rot="21304874">
            <a:off x="3614738" y="3125570"/>
            <a:ext cx="6350" cy="26193"/>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68" name="Oval 1467"/>
          <p:cNvSpPr/>
          <p:nvPr/>
        </p:nvSpPr>
        <p:spPr bwMode="auto">
          <a:xfrm rot="19581353">
            <a:off x="3410745" y="3092233"/>
            <a:ext cx="39688" cy="36512"/>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69" name="Oval 1468"/>
          <p:cNvSpPr/>
          <p:nvPr/>
        </p:nvSpPr>
        <p:spPr bwMode="auto">
          <a:xfrm rot="19885065">
            <a:off x="3499644" y="3164464"/>
            <a:ext cx="38894" cy="34925"/>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70" name="Freeform 1469"/>
          <p:cNvSpPr/>
          <p:nvPr/>
        </p:nvSpPr>
        <p:spPr bwMode="auto">
          <a:xfrm rot="19581353">
            <a:off x="3437732" y="3131920"/>
            <a:ext cx="8731" cy="26987"/>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71" name="Freeform 1470"/>
          <p:cNvSpPr/>
          <p:nvPr/>
        </p:nvSpPr>
        <p:spPr bwMode="auto">
          <a:xfrm rot="19581353">
            <a:off x="3457575" y="3121601"/>
            <a:ext cx="5557" cy="30956"/>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72" name="Freeform 1471"/>
          <p:cNvSpPr/>
          <p:nvPr/>
        </p:nvSpPr>
        <p:spPr bwMode="auto">
          <a:xfrm rot="19581353">
            <a:off x="3480594" y="3152558"/>
            <a:ext cx="13493" cy="21431"/>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73" name="Freeform 1472"/>
          <p:cNvSpPr/>
          <p:nvPr/>
        </p:nvSpPr>
        <p:spPr bwMode="auto">
          <a:xfrm rot="19581353">
            <a:off x="3503613" y="3139064"/>
            <a:ext cx="6350" cy="26194"/>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74" name="Oval 1473"/>
          <p:cNvSpPr/>
          <p:nvPr/>
        </p:nvSpPr>
        <p:spPr bwMode="auto">
          <a:xfrm rot="21304874">
            <a:off x="3649663" y="3072389"/>
            <a:ext cx="40482" cy="35719"/>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75" name="Oval 1474"/>
          <p:cNvSpPr/>
          <p:nvPr/>
        </p:nvSpPr>
        <p:spPr bwMode="auto">
          <a:xfrm rot="8586">
            <a:off x="3545682" y="3150176"/>
            <a:ext cx="39688" cy="34925"/>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76" name="Freeform 1475"/>
          <p:cNvSpPr/>
          <p:nvPr/>
        </p:nvSpPr>
        <p:spPr bwMode="auto">
          <a:xfrm rot="21304874">
            <a:off x="3547270" y="3126364"/>
            <a:ext cx="15875" cy="23019"/>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77" name="Freeform 1476"/>
          <p:cNvSpPr/>
          <p:nvPr/>
        </p:nvSpPr>
        <p:spPr bwMode="auto">
          <a:xfrm rot="21304874">
            <a:off x="3570288" y="3120014"/>
            <a:ext cx="11112" cy="30162"/>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78" name="Freeform 1477"/>
          <p:cNvSpPr/>
          <p:nvPr/>
        </p:nvSpPr>
        <p:spPr bwMode="auto">
          <a:xfrm rot="21304874">
            <a:off x="3635376" y="3101758"/>
            <a:ext cx="14287" cy="26193"/>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79" name="Freeform 1478"/>
          <p:cNvSpPr/>
          <p:nvPr/>
        </p:nvSpPr>
        <p:spPr bwMode="auto">
          <a:xfrm rot="21304874">
            <a:off x="3649663" y="3110489"/>
            <a:ext cx="22225" cy="25400"/>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80" name="Oval 1479"/>
          <p:cNvSpPr/>
          <p:nvPr/>
        </p:nvSpPr>
        <p:spPr bwMode="auto">
          <a:xfrm rot="19581353">
            <a:off x="3457575" y="3078739"/>
            <a:ext cx="39688" cy="35719"/>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81" name="Oval 1480"/>
          <p:cNvSpPr/>
          <p:nvPr/>
        </p:nvSpPr>
        <p:spPr bwMode="auto">
          <a:xfrm rot="19885065">
            <a:off x="3456782" y="3182720"/>
            <a:ext cx="39688" cy="34925"/>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82" name="Freeform 1481"/>
          <p:cNvSpPr/>
          <p:nvPr/>
        </p:nvSpPr>
        <p:spPr bwMode="auto">
          <a:xfrm rot="19581353">
            <a:off x="3443288" y="3166051"/>
            <a:ext cx="15875" cy="23812"/>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83" name="Freeform 1482"/>
          <p:cNvSpPr/>
          <p:nvPr/>
        </p:nvSpPr>
        <p:spPr bwMode="auto">
          <a:xfrm rot="19581353">
            <a:off x="3462338" y="3151764"/>
            <a:ext cx="11906" cy="30162"/>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84" name="Freeform 1483"/>
          <p:cNvSpPr/>
          <p:nvPr/>
        </p:nvSpPr>
        <p:spPr bwMode="auto">
          <a:xfrm rot="19581353">
            <a:off x="3475038" y="3116839"/>
            <a:ext cx="14287" cy="26194"/>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85" name="Freeform 1484"/>
          <p:cNvSpPr/>
          <p:nvPr/>
        </p:nvSpPr>
        <p:spPr bwMode="auto">
          <a:xfrm rot="19581353">
            <a:off x="3492501" y="3112076"/>
            <a:ext cx="8732" cy="26194"/>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86" name="Oval 1485"/>
          <p:cNvSpPr/>
          <p:nvPr/>
        </p:nvSpPr>
        <p:spPr bwMode="auto">
          <a:xfrm rot="4620971">
            <a:off x="3768726" y="3200183"/>
            <a:ext cx="36512" cy="39688"/>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87" name="Oval 1486"/>
          <p:cNvSpPr/>
          <p:nvPr/>
        </p:nvSpPr>
        <p:spPr bwMode="auto">
          <a:xfrm rot="4620971">
            <a:off x="3786188" y="3243045"/>
            <a:ext cx="35719" cy="40481"/>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88" name="Oval 1487"/>
          <p:cNvSpPr/>
          <p:nvPr/>
        </p:nvSpPr>
        <p:spPr bwMode="auto">
          <a:xfrm rot="4620971">
            <a:off x="3783013" y="3288289"/>
            <a:ext cx="35719" cy="38894"/>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89" name="Oval 1488"/>
          <p:cNvSpPr/>
          <p:nvPr/>
        </p:nvSpPr>
        <p:spPr bwMode="auto">
          <a:xfrm rot="4924683">
            <a:off x="3681413" y="3293051"/>
            <a:ext cx="34925" cy="38100"/>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90" name="Freeform 1489"/>
          <p:cNvSpPr/>
          <p:nvPr/>
        </p:nvSpPr>
        <p:spPr bwMode="auto">
          <a:xfrm rot="4620971">
            <a:off x="3741738" y="3204944"/>
            <a:ext cx="6350" cy="33337"/>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91" name="Freeform 1490"/>
          <p:cNvSpPr/>
          <p:nvPr/>
        </p:nvSpPr>
        <p:spPr bwMode="auto">
          <a:xfrm rot="4620971">
            <a:off x="3753248" y="3222011"/>
            <a:ext cx="3968" cy="36512"/>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92" name="Freeform 1491"/>
          <p:cNvSpPr/>
          <p:nvPr/>
        </p:nvSpPr>
        <p:spPr bwMode="auto">
          <a:xfrm rot="4620971">
            <a:off x="3759201" y="3245426"/>
            <a:ext cx="7937" cy="30163"/>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93" name="Freeform 1492"/>
          <p:cNvSpPr/>
          <p:nvPr/>
        </p:nvSpPr>
        <p:spPr bwMode="auto">
          <a:xfrm rot="4620971">
            <a:off x="3762773" y="3261698"/>
            <a:ext cx="5556" cy="33337"/>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94" name="Freeform 1493"/>
          <p:cNvSpPr/>
          <p:nvPr/>
        </p:nvSpPr>
        <p:spPr bwMode="auto">
          <a:xfrm rot="4620971">
            <a:off x="3758407" y="3285113"/>
            <a:ext cx="12700" cy="28575"/>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95" name="Freeform 1494"/>
          <p:cNvSpPr/>
          <p:nvPr/>
        </p:nvSpPr>
        <p:spPr bwMode="auto">
          <a:xfrm rot="4620971">
            <a:off x="3760788" y="3299401"/>
            <a:ext cx="7937" cy="28575"/>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96" name="Freeform 1495"/>
          <p:cNvSpPr/>
          <p:nvPr/>
        </p:nvSpPr>
        <p:spPr bwMode="auto">
          <a:xfrm rot="4620971">
            <a:off x="3722291" y="3280748"/>
            <a:ext cx="11906" cy="23812"/>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97" name="Freeform 1496"/>
          <p:cNvSpPr/>
          <p:nvPr/>
        </p:nvSpPr>
        <p:spPr bwMode="auto">
          <a:xfrm rot="4620971">
            <a:off x="3731022" y="3299004"/>
            <a:ext cx="5556" cy="2857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98" name="Oval 1497"/>
          <p:cNvSpPr/>
          <p:nvPr/>
        </p:nvSpPr>
        <p:spPr bwMode="auto">
          <a:xfrm rot="2897450">
            <a:off x="3720307" y="3120807"/>
            <a:ext cx="35719" cy="40482"/>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499" name="Oval 1498"/>
          <p:cNvSpPr/>
          <p:nvPr/>
        </p:nvSpPr>
        <p:spPr bwMode="auto">
          <a:xfrm rot="3201162">
            <a:off x="3655219" y="3211295"/>
            <a:ext cx="34925" cy="38100"/>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00" name="Freeform 1499"/>
          <p:cNvSpPr/>
          <p:nvPr/>
        </p:nvSpPr>
        <p:spPr bwMode="auto">
          <a:xfrm rot="2897450">
            <a:off x="3698082" y="3141445"/>
            <a:ext cx="7937" cy="30163"/>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01" name="Freeform 1500"/>
          <p:cNvSpPr/>
          <p:nvPr/>
        </p:nvSpPr>
        <p:spPr bwMode="auto">
          <a:xfrm rot="2897450">
            <a:off x="3711178" y="3154542"/>
            <a:ext cx="4762" cy="34131"/>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02" name="Freeform 1501"/>
          <p:cNvSpPr/>
          <p:nvPr/>
        </p:nvSpPr>
        <p:spPr bwMode="auto">
          <a:xfrm rot="2897450">
            <a:off x="3682604" y="3187879"/>
            <a:ext cx="11906" cy="23812"/>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03" name="Freeform 1502"/>
          <p:cNvSpPr/>
          <p:nvPr/>
        </p:nvSpPr>
        <p:spPr bwMode="auto">
          <a:xfrm rot="2897450">
            <a:off x="3700860" y="3201373"/>
            <a:ext cx="5556" cy="2857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04" name="Oval 1503"/>
          <p:cNvSpPr/>
          <p:nvPr/>
        </p:nvSpPr>
        <p:spPr bwMode="auto">
          <a:xfrm rot="4620971">
            <a:off x="3775870" y="3332739"/>
            <a:ext cx="36512" cy="39688"/>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05" name="Oval 1504"/>
          <p:cNvSpPr/>
          <p:nvPr/>
        </p:nvSpPr>
        <p:spPr bwMode="auto">
          <a:xfrm rot="4924683">
            <a:off x="3676253" y="3250586"/>
            <a:ext cx="36512" cy="38894"/>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06" name="Freeform 1505"/>
          <p:cNvSpPr/>
          <p:nvPr/>
        </p:nvSpPr>
        <p:spPr bwMode="auto">
          <a:xfrm rot="4620971">
            <a:off x="3718719" y="3243839"/>
            <a:ext cx="14287" cy="25400"/>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07" name="Freeform 1506"/>
          <p:cNvSpPr/>
          <p:nvPr/>
        </p:nvSpPr>
        <p:spPr bwMode="auto">
          <a:xfrm rot="4620971">
            <a:off x="3726657" y="3258126"/>
            <a:ext cx="11112" cy="33337"/>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08" name="Freeform 1507"/>
          <p:cNvSpPr/>
          <p:nvPr/>
        </p:nvSpPr>
        <p:spPr bwMode="auto">
          <a:xfrm rot="4620971">
            <a:off x="3747294" y="3335120"/>
            <a:ext cx="19844" cy="27782"/>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09" name="Oval 1508"/>
          <p:cNvSpPr/>
          <p:nvPr/>
        </p:nvSpPr>
        <p:spPr bwMode="auto">
          <a:xfrm rot="2897450">
            <a:off x="3742532" y="3162083"/>
            <a:ext cx="35718" cy="38894"/>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10" name="Oval 1509"/>
          <p:cNvSpPr/>
          <p:nvPr/>
        </p:nvSpPr>
        <p:spPr bwMode="auto">
          <a:xfrm rot="3201162">
            <a:off x="3628629" y="3175180"/>
            <a:ext cx="36512" cy="38894"/>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11" name="Freeform 1510"/>
          <p:cNvSpPr/>
          <p:nvPr/>
        </p:nvSpPr>
        <p:spPr bwMode="auto">
          <a:xfrm rot="2897450">
            <a:off x="3659982" y="3156526"/>
            <a:ext cx="14287" cy="25400"/>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12" name="Freeform 1511"/>
          <p:cNvSpPr/>
          <p:nvPr/>
        </p:nvSpPr>
        <p:spPr bwMode="auto">
          <a:xfrm rot="2897450">
            <a:off x="3676650" y="3166051"/>
            <a:ext cx="11112" cy="33337"/>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13" name="Freeform 1512"/>
          <p:cNvSpPr/>
          <p:nvPr/>
        </p:nvSpPr>
        <p:spPr bwMode="auto">
          <a:xfrm rot="2897450">
            <a:off x="3718322" y="3175973"/>
            <a:ext cx="11906" cy="28575"/>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14" name="Freeform 1513"/>
          <p:cNvSpPr/>
          <p:nvPr/>
        </p:nvSpPr>
        <p:spPr bwMode="auto">
          <a:xfrm rot="2897450">
            <a:off x="3727451" y="3188276"/>
            <a:ext cx="7937" cy="28575"/>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15" name="Oval 1514"/>
          <p:cNvSpPr/>
          <p:nvPr/>
        </p:nvSpPr>
        <p:spPr bwMode="auto">
          <a:xfrm rot="9470549">
            <a:off x="3667126" y="3467676"/>
            <a:ext cx="39688" cy="35719"/>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16" name="Oval 1515"/>
          <p:cNvSpPr/>
          <p:nvPr/>
        </p:nvSpPr>
        <p:spPr bwMode="auto">
          <a:xfrm rot="9470549">
            <a:off x="3622676" y="3489108"/>
            <a:ext cx="39688" cy="36512"/>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17" name="Oval 1516"/>
          <p:cNvSpPr/>
          <p:nvPr/>
        </p:nvSpPr>
        <p:spPr bwMode="auto">
          <a:xfrm rot="9470549">
            <a:off x="3573463" y="3493870"/>
            <a:ext cx="39688" cy="35718"/>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18" name="Oval 4429"/>
          <p:cNvSpPr/>
          <p:nvPr/>
        </p:nvSpPr>
        <p:spPr bwMode="auto">
          <a:xfrm rot="9774261">
            <a:off x="3552825" y="3404176"/>
            <a:ext cx="38894" cy="34925"/>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19" name="Freeform 4430"/>
          <p:cNvSpPr/>
          <p:nvPr/>
        </p:nvSpPr>
        <p:spPr bwMode="auto">
          <a:xfrm rot="9470549">
            <a:off x="3675063" y="3432751"/>
            <a:ext cx="6350" cy="30162"/>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20" name="Freeform 4431"/>
          <p:cNvSpPr/>
          <p:nvPr/>
        </p:nvSpPr>
        <p:spPr bwMode="auto">
          <a:xfrm rot="9470549">
            <a:off x="3657601" y="3443864"/>
            <a:ext cx="3969" cy="33337"/>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21" name="Freeform 4432"/>
          <p:cNvSpPr/>
          <p:nvPr/>
        </p:nvSpPr>
        <p:spPr bwMode="auto">
          <a:xfrm rot="9470549">
            <a:off x="3634582" y="3457358"/>
            <a:ext cx="8731" cy="26987"/>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22" name="Freeform 4433"/>
          <p:cNvSpPr/>
          <p:nvPr/>
        </p:nvSpPr>
        <p:spPr bwMode="auto">
          <a:xfrm rot="9470549">
            <a:off x="3617119" y="3459739"/>
            <a:ext cx="5556" cy="30956"/>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23" name="Freeform 4434"/>
          <p:cNvSpPr/>
          <p:nvPr/>
        </p:nvSpPr>
        <p:spPr bwMode="auto">
          <a:xfrm rot="9470549">
            <a:off x="3589338" y="3465295"/>
            <a:ext cx="13494" cy="26193"/>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24" name="Freeform 4435"/>
          <p:cNvSpPr/>
          <p:nvPr/>
        </p:nvSpPr>
        <p:spPr bwMode="auto">
          <a:xfrm rot="9470549">
            <a:off x="3576638" y="3467676"/>
            <a:ext cx="8732" cy="26194"/>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25" name="Freeform 4436"/>
          <p:cNvSpPr/>
          <p:nvPr/>
        </p:nvSpPr>
        <p:spPr bwMode="auto">
          <a:xfrm rot="9470549">
            <a:off x="3591720" y="3433545"/>
            <a:ext cx="13493" cy="2222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26" name="Freeform 1525"/>
          <p:cNvSpPr/>
          <p:nvPr/>
        </p:nvSpPr>
        <p:spPr bwMode="auto">
          <a:xfrm rot="9470549">
            <a:off x="3573463" y="3439895"/>
            <a:ext cx="6350" cy="25400"/>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27" name="Oval 4438"/>
          <p:cNvSpPr/>
          <p:nvPr/>
        </p:nvSpPr>
        <p:spPr bwMode="auto">
          <a:xfrm rot="7747028">
            <a:off x="3747295" y="3408938"/>
            <a:ext cx="35718" cy="40482"/>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28" name="Oval 4439"/>
          <p:cNvSpPr/>
          <p:nvPr/>
        </p:nvSpPr>
        <p:spPr bwMode="auto">
          <a:xfrm rot="8050740">
            <a:off x="3639742" y="3365679"/>
            <a:ext cx="34925" cy="38894"/>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29" name="Freeform 4440"/>
          <p:cNvSpPr/>
          <p:nvPr/>
        </p:nvSpPr>
        <p:spPr bwMode="auto">
          <a:xfrm rot="7747028">
            <a:off x="3738563" y="3384332"/>
            <a:ext cx="7937" cy="30163"/>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30" name="Freeform 1529"/>
          <p:cNvSpPr/>
          <p:nvPr/>
        </p:nvSpPr>
        <p:spPr bwMode="auto">
          <a:xfrm rot="7747028">
            <a:off x="3725466" y="3395048"/>
            <a:ext cx="4762" cy="34131"/>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31" name="Freeform 4442"/>
          <p:cNvSpPr/>
          <p:nvPr/>
        </p:nvSpPr>
        <p:spPr bwMode="auto">
          <a:xfrm rot="7747028">
            <a:off x="3687366" y="3382348"/>
            <a:ext cx="11906" cy="23812"/>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32" name="Freeform 4443"/>
          <p:cNvSpPr/>
          <p:nvPr/>
        </p:nvSpPr>
        <p:spPr bwMode="auto">
          <a:xfrm rot="7747028">
            <a:off x="3675460" y="3395842"/>
            <a:ext cx="5556" cy="2857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33" name="Oval 4444"/>
          <p:cNvSpPr/>
          <p:nvPr/>
        </p:nvSpPr>
        <p:spPr bwMode="auto">
          <a:xfrm rot="9470549">
            <a:off x="3522663" y="3495458"/>
            <a:ext cx="40482" cy="35718"/>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34" name="Oval 4445"/>
          <p:cNvSpPr/>
          <p:nvPr/>
        </p:nvSpPr>
        <p:spPr bwMode="auto">
          <a:xfrm rot="9774261">
            <a:off x="3597275" y="3393064"/>
            <a:ext cx="39688" cy="35719"/>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35" name="Freeform 4446"/>
          <p:cNvSpPr/>
          <p:nvPr/>
        </p:nvSpPr>
        <p:spPr bwMode="auto">
          <a:xfrm rot="9470549">
            <a:off x="3629025" y="3425608"/>
            <a:ext cx="15875" cy="23018"/>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36" name="Freeform 1535"/>
          <p:cNvSpPr/>
          <p:nvPr/>
        </p:nvSpPr>
        <p:spPr bwMode="auto">
          <a:xfrm rot="9470549">
            <a:off x="3612357" y="3429576"/>
            <a:ext cx="11906" cy="30162"/>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37" name="Freeform 1536"/>
          <p:cNvSpPr/>
          <p:nvPr/>
        </p:nvSpPr>
        <p:spPr bwMode="auto">
          <a:xfrm rot="9470549">
            <a:off x="3553619" y="3469264"/>
            <a:ext cx="14287" cy="25400"/>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38" name="Freeform 1537"/>
          <p:cNvSpPr/>
          <p:nvPr/>
        </p:nvSpPr>
        <p:spPr bwMode="auto">
          <a:xfrm rot="9470549">
            <a:off x="3529807" y="3466883"/>
            <a:ext cx="22225" cy="24606"/>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39" name="Oval 1538"/>
          <p:cNvSpPr/>
          <p:nvPr/>
        </p:nvSpPr>
        <p:spPr bwMode="auto">
          <a:xfrm rot="7747028">
            <a:off x="3706813" y="3435926"/>
            <a:ext cx="35719" cy="38894"/>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40" name="Oval 1539"/>
          <p:cNvSpPr/>
          <p:nvPr/>
        </p:nvSpPr>
        <p:spPr bwMode="auto">
          <a:xfrm rot="8050740">
            <a:off x="3673475" y="3337501"/>
            <a:ext cx="36512" cy="38100"/>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41" name="Freeform 1540"/>
          <p:cNvSpPr/>
          <p:nvPr/>
        </p:nvSpPr>
        <p:spPr bwMode="auto">
          <a:xfrm rot="7747028">
            <a:off x="3715941" y="3357742"/>
            <a:ext cx="13493" cy="25400"/>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42" name="Freeform 1541"/>
          <p:cNvSpPr/>
          <p:nvPr/>
        </p:nvSpPr>
        <p:spPr bwMode="auto">
          <a:xfrm rot="7747028">
            <a:off x="3705623" y="3368854"/>
            <a:ext cx="10319" cy="33337"/>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43" name="Freeform 1542"/>
          <p:cNvSpPr/>
          <p:nvPr/>
        </p:nvSpPr>
        <p:spPr bwMode="auto">
          <a:xfrm rot="7747028">
            <a:off x="3702845" y="3410526"/>
            <a:ext cx="12700" cy="28575"/>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44" name="Freeform 1543"/>
          <p:cNvSpPr/>
          <p:nvPr/>
        </p:nvSpPr>
        <p:spPr bwMode="auto">
          <a:xfrm rot="7747028">
            <a:off x="3692129" y="3418861"/>
            <a:ext cx="8731" cy="28575"/>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45" name="Oval 1544"/>
          <p:cNvSpPr/>
          <p:nvPr/>
        </p:nvSpPr>
        <p:spPr bwMode="auto">
          <a:xfrm rot="12871412">
            <a:off x="3396457" y="3436720"/>
            <a:ext cx="39688" cy="35718"/>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46" name="Oval 1545"/>
          <p:cNvSpPr/>
          <p:nvPr/>
        </p:nvSpPr>
        <p:spPr bwMode="auto">
          <a:xfrm rot="11147891">
            <a:off x="3479800" y="3483551"/>
            <a:ext cx="39688" cy="36512"/>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47" name="Oval 1546"/>
          <p:cNvSpPr/>
          <p:nvPr/>
        </p:nvSpPr>
        <p:spPr bwMode="auto">
          <a:xfrm rot="11147891">
            <a:off x="3431382" y="3467676"/>
            <a:ext cx="39688" cy="35719"/>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48" name="Oval 1547"/>
          <p:cNvSpPr/>
          <p:nvPr/>
        </p:nvSpPr>
        <p:spPr bwMode="auto">
          <a:xfrm rot="12871412">
            <a:off x="3363913" y="3405764"/>
            <a:ext cx="40482" cy="35719"/>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49" name="Freeform 1548"/>
          <p:cNvSpPr/>
          <p:nvPr/>
        </p:nvSpPr>
        <p:spPr bwMode="auto">
          <a:xfrm rot="2897450">
            <a:off x="3688557" y="3122395"/>
            <a:ext cx="7937" cy="30163"/>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50" name="Freeform 1549"/>
          <p:cNvSpPr/>
          <p:nvPr/>
        </p:nvSpPr>
        <p:spPr bwMode="auto">
          <a:xfrm rot="2897450">
            <a:off x="3642520" y="3135095"/>
            <a:ext cx="7937" cy="30163"/>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51" name="Oval 1550"/>
          <p:cNvSpPr/>
          <p:nvPr/>
        </p:nvSpPr>
        <p:spPr bwMode="auto">
          <a:xfrm rot="4620971">
            <a:off x="3766741" y="3371235"/>
            <a:ext cx="36512" cy="38894"/>
          </a:xfrm>
          <a:prstGeom prst="ellipse">
            <a:avLst/>
          </a:prstGeom>
          <a:solidFill>
            <a:srgbClr val="1A04BC"/>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52" name="Freeform 1551"/>
          <p:cNvSpPr/>
          <p:nvPr/>
        </p:nvSpPr>
        <p:spPr bwMode="auto">
          <a:xfrm rot="4620971">
            <a:off x="3717132" y="3335120"/>
            <a:ext cx="19844" cy="27782"/>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53" name="Freeform 1552"/>
          <p:cNvSpPr/>
          <p:nvPr/>
        </p:nvSpPr>
        <p:spPr bwMode="auto">
          <a:xfrm rot="4620971">
            <a:off x="3721101" y="3314482"/>
            <a:ext cx="19844" cy="27781"/>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54" name="Freeform 1553"/>
          <p:cNvSpPr/>
          <p:nvPr/>
        </p:nvSpPr>
        <p:spPr bwMode="auto">
          <a:xfrm rot="4620971">
            <a:off x="3742532" y="3364489"/>
            <a:ext cx="19843" cy="27782"/>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55" name="Freeform 1554"/>
          <p:cNvSpPr/>
          <p:nvPr/>
        </p:nvSpPr>
        <p:spPr bwMode="auto">
          <a:xfrm rot="4620971">
            <a:off x="3411141" y="3383935"/>
            <a:ext cx="3968" cy="36512"/>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rgbClr val="1A04BC"/>
          </a:solidFill>
          <a:ln>
            <a:solidFill>
              <a:srgbClr val="1A04BC"/>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grpSp>
        <p:nvGrpSpPr>
          <p:cNvPr id="9" name="Group 192"/>
          <p:cNvGrpSpPr/>
          <p:nvPr/>
        </p:nvGrpSpPr>
        <p:grpSpPr bwMode="auto">
          <a:xfrm rot="16200000">
            <a:off x="4052314" y="3036859"/>
            <a:ext cx="480126" cy="507852"/>
            <a:chOff x="2589882" y="3269349"/>
            <a:chExt cx="1088844" cy="1042443"/>
          </a:xfrm>
          <a:solidFill>
            <a:schemeClr val="accent6">
              <a:lumMod val="60000"/>
              <a:lumOff val="40000"/>
            </a:schemeClr>
          </a:solidFill>
        </p:grpSpPr>
        <p:sp>
          <p:nvSpPr>
            <p:cNvPr id="1557" name="Oval 1556"/>
            <p:cNvSpPr/>
            <p:nvPr/>
          </p:nvSpPr>
          <p:spPr bwMode="auto">
            <a:xfrm rot="3015910">
              <a:off x="3502350" y="4025535"/>
              <a:ext cx="80963" cy="8255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58" name="Oval 1557"/>
            <p:cNvSpPr/>
            <p:nvPr/>
          </p:nvSpPr>
          <p:spPr bwMode="auto">
            <a:xfrm rot="3015910">
              <a:off x="3446137" y="3406409"/>
              <a:ext cx="80963" cy="8255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59" name="Freeform 1558"/>
            <p:cNvSpPr/>
            <p:nvPr/>
          </p:nvSpPr>
          <p:spPr bwMode="auto">
            <a:xfrm rot="18271412">
              <a:off x="2770399" y="3493511"/>
              <a:ext cx="12700" cy="68262"/>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60" name="Freeform 1559"/>
            <p:cNvSpPr/>
            <p:nvPr/>
          </p:nvSpPr>
          <p:spPr bwMode="auto">
            <a:xfrm rot="18271412">
              <a:off x="2840620" y="3464477"/>
              <a:ext cx="9525" cy="74613"/>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61" name="Oval 1560"/>
            <p:cNvSpPr/>
            <p:nvPr/>
          </p:nvSpPr>
          <p:spPr bwMode="auto">
            <a:xfrm rot="16851603">
              <a:off x="2851621" y="3583294"/>
              <a:ext cx="79375" cy="79375"/>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62" name="Freeform 1561"/>
            <p:cNvSpPr/>
            <p:nvPr/>
          </p:nvSpPr>
          <p:spPr bwMode="auto">
            <a:xfrm rot="16547891">
              <a:off x="2718497" y="3660815"/>
              <a:ext cx="17462" cy="61912"/>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63" name="Freeform 1562"/>
            <p:cNvSpPr/>
            <p:nvPr/>
          </p:nvSpPr>
          <p:spPr bwMode="auto">
            <a:xfrm rot="16547891">
              <a:off x="2730905" y="3616892"/>
              <a:ext cx="11113" cy="69850"/>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64" name="Freeform 1563"/>
            <p:cNvSpPr/>
            <p:nvPr/>
          </p:nvSpPr>
          <p:spPr bwMode="auto">
            <a:xfrm rot="16547891">
              <a:off x="2804607" y="3621809"/>
              <a:ext cx="26987" cy="49212"/>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65" name="Freeform 1564"/>
            <p:cNvSpPr/>
            <p:nvPr/>
          </p:nvSpPr>
          <p:spPr bwMode="auto">
            <a:xfrm rot="16547891">
              <a:off x="2816822" y="3570059"/>
              <a:ext cx="12700" cy="58738"/>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66" name="Oval 1565"/>
            <p:cNvSpPr/>
            <p:nvPr/>
          </p:nvSpPr>
          <p:spPr bwMode="auto">
            <a:xfrm rot="16851603">
              <a:off x="2826263" y="3676609"/>
              <a:ext cx="82550" cy="79374"/>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67" name="Freeform 1566"/>
            <p:cNvSpPr/>
            <p:nvPr/>
          </p:nvSpPr>
          <p:spPr bwMode="auto">
            <a:xfrm rot="16547891">
              <a:off x="2780506" y="3698424"/>
              <a:ext cx="31750" cy="52387"/>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68" name="Freeform 1567"/>
            <p:cNvSpPr/>
            <p:nvPr/>
          </p:nvSpPr>
          <p:spPr bwMode="auto">
            <a:xfrm rot="16547891">
              <a:off x="2786639" y="3647679"/>
              <a:ext cx="23813" cy="68263"/>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69" name="Freeform 4484"/>
            <p:cNvSpPr/>
            <p:nvPr/>
          </p:nvSpPr>
          <p:spPr bwMode="auto">
            <a:xfrm rot="16547891">
              <a:off x="2738001" y="3576986"/>
              <a:ext cx="28575" cy="58737"/>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70" name="Freeform 4485"/>
            <p:cNvSpPr/>
            <p:nvPr/>
          </p:nvSpPr>
          <p:spPr bwMode="auto">
            <a:xfrm rot="16547891">
              <a:off x="2753798" y="3547343"/>
              <a:ext cx="19050" cy="58737"/>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71" name="Oval 4486"/>
            <p:cNvSpPr/>
            <p:nvPr/>
          </p:nvSpPr>
          <p:spPr bwMode="auto">
            <a:xfrm rot="259901">
              <a:off x="3076345" y="3273473"/>
              <a:ext cx="82550" cy="8096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72" name="Oval 4487"/>
            <p:cNvSpPr/>
            <p:nvPr/>
          </p:nvSpPr>
          <p:spPr bwMode="auto">
            <a:xfrm rot="259901">
              <a:off x="3180559" y="3269349"/>
              <a:ext cx="80963" cy="8255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73" name="Oval 4488"/>
            <p:cNvSpPr/>
            <p:nvPr/>
          </p:nvSpPr>
          <p:spPr bwMode="auto">
            <a:xfrm rot="259901">
              <a:off x="3275395" y="3305729"/>
              <a:ext cx="80962" cy="80963"/>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74" name="Oval 1573"/>
            <p:cNvSpPr/>
            <p:nvPr/>
          </p:nvSpPr>
          <p:spPr bwMode="auto">
            <a:xfrm rot="563613">
              <a:off x="3223717" y="3509822"/>
              <a:ext cx="79375" cy="79375"/>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75" name="Freeform 4490"/>
            <p:cNvSpPr/>
            <p:nvPr/>
          </p:nvSpPr>
          <p:spPr bwMode="auto">
            <a:xfrm rot="259901">
              <a:off x="3089022" y="3364536"/>
              <a:ext cx="12700" cy="68262"/>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76" name="Freeform 4491"/>
            <p:cNvSpPr/>
            <p:nvPr/>
          </p:nvSpPr>
          <p:spPr bwMode="auto">
            <a:xfrm rot="259901">
              <a:off x="3137595" y="3352818"/>
              <a:ext cx="9525" cy="74613"/>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77" name="Freeform 4492"/>
            <p:cNvSpPr/>
            <p:nvPr/>
          </p:nvSpPr>
          <p:spPr bwMode="auto">
            <a:xfrm rot="259901">
              <a:off x="3181930" y="3357277"/>
              <a:ext cx="17463" cy="61912"/>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78" name="Freeform 4493"/>
            <p:cNvSpPr/>
            <p:nvPr/>
          </p:nvSpPr>
          <p:spPr bwMode="auto">
            <a:xfrm rot="259901">
              <a:off x="3225374" y="3361058"/>
              <a:ext cx="11112" cy="69850"/>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79" name="Freeform 4494"/>
            <p:cNvSpPr/>
            <p:nvPr/>
          </p:nvSpPr>
          <p:spPr bwMode="auto">
            <a:xfrm rot="259901">
              <a:off x="3262598" y="3382046"/>
              <a:ext cx="28575" cy="58737"/>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80" name="Freeform 1579"/>
            <p:cNvSpPr/>
            <p:nvPr/>
          </p:nvSpPr>
          <p:spPr bwMode="auto">
            <a:xfrm rot="259901">
              <a:off x="3297441" y="3391433"/>
              <a:ext cx="19050" cy="58738"/>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81" name="Freeform 4496"/>
            <p:cNvSpPr/>
            <p:nvPr/>
          </p:nvSpPr>
          <p:spPr bwMode="auto">
            <a:xfrm rot="259901">
              <a:off x="3225237" y="3453362"/>
              <a:ext cx="26987" cy="49212"/>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82" name="Freeform 4497"/>
            <p:cNvSpPr/>
            <p:nvPr/>
          </p:nvSpPr>
          <p:spPr bwMode="auto">
            <a:xfrm rot="259901">
              <a:off x="3280490" y="3452429"/>
              <a:ext cx="12700" cy="58738"/>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83" name="Oval 4498"/>
            <p:cNvSpPr/>
            <p:nvPr/>
          </p:nvSpPr>
          <p:spPr bwMode="auto">
            <a:xfrm rot="20136380">
              <a:off x="2876786" y="3315465"/>
              <a:ext cx="80963" cy="8255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84" name="Oval 4499"/>
            <p:cNvSpPr/>
            <p:nvPr/>
          </p:nvSpPr>
          <p:spPr bwMode="auto">
            <a:xfrm rot="20440092">
              <a:off x="3030889" y="3505944"/>
              <a:ext cx="79375" cy="79375"/>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85" name="Freeform 4500"/>
            <p:cNvSpPr/>
            <p:nvPr/>
          </p:nvSpPr>
          <p:spPr bwMode="auto">
            <a:xfrm rot="20136380">
              <a:off x="2919872" y="3407448"/>
              <a:ext cx="17462" cy="61912"/>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86" name="Freeform 1585"/>
            <p:cNvSpPr/>
            <p:nvPr/>
          </p:nvSpPr>
          <p:spPr bwMode="auto">
            <a:xfrm rot="20136380">
              <a:off x="2962224" y="3391367"/>
              <a:ext cx="11113" cy="69850"/>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87" name="Freeform 1586"/>
            <p:cNvSpPr/>
            <p:nvPr/>
          </p:nvSpPr>
          <p:spPr bwMode="auto">
            <a:xfrm rot="20136380">
              <a:off x="3000012" y="3469535"/>
              <a:ext cx="26987" cy="49212"/>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88" name="Freeform 4503"/>
            <p:cNvSpPr/>
            <p:nvPr/>
          </p:nvSpPr>
          <p:spPr bwMode="auto">
            <a:xfrm rot="20136380">
              <a:off x="3050319" y="3445526"/>
              <a:ext cx="12700" cy="58738"/>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89" name="Oval 4504"/>
            <p:cNvSpPr/>
            <p:nvPr/>
          </p:nvSpPr>
          <p:spPr bwMode="auto">
            <a:xfrm rot="259901">
              <a:off x="3368161" y="3349530"/>
              <a:ext cx="82550" cy="80963"/>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90" name="Oval 1589"/>
            <p:cNvSpPr/>
            <p:nvPr/>
          </p:nvSpPr>
          <p:spPr bwMode="auto">
            <a:xfrm rot="563613">
              <a:off x="3128870" y="3489669"/>
              <a:ext cx="82550" cy="79374"/>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91" name="Freeform 4506"/>
            <p:cNvSpPr/>
            <p:nvPr/>
          </p:nvSpPr>
          <p:spPr bwMode="auto">
            <a:xfrm rot="259901">
              <a:off x="3144129" y="3432240"/>
              <a:ext cx="31750" cy="52387"/>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92" name="Freeform 1591"/>
            <p:cNvSpPr/>
            <p:nvPr/>
          </p:nvSpPr>
          <p:spPr bwMode="auto">
            <a:xfrm rot="259901">
              <a:off x="3190948" y="3425371"/>
              <a:ext cx="23813" cy="68263"/>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93" name="Freeform 1592"/>
            <p:cNvSpPr/>
            <p:nvPr/>
          </p:nvSpPr>
          <p:spPr bwMode="auto">
            <a:xfrm rot="259901">
              <a:off x="3330462" y="3407486"/>
              <a:ext cx="30163" cy="58738"/>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94" name="Freeform 1593"/>
            <p:cNvSpPr/>
            <p:nvPr/>
          </p:nvSpPr>
          <p:spPr bwMode="auto">
            <a:xfrm rot="259901">
              <a:off x="3356866" y="3432141"/>
              <a:ext cx="44450" cy="57150"/>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95" name="Oval 1594"/>
            <p:cNvSpPr/>
            <p:nvPr/>
          </p:nvSpPr>
          <p:spPr bwMode="auto">
            <a:xfrm rot="20136380">
              <a:off x="2977126" y="3300268"/>
              <a:ext cx="80962" cy="80963"/>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96" name="Oval 1595"/>
            <p:cNvSpPr/>
            <p:nvPr/>
          </p:nvSpPr>
          <p:spPr bwMode="auto">
            <a:xfrm rot="20440092">
              <a:off x="2936691" y="3532327"/>
              <a:ext cx="82550" cy="79374"/>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97" name="Freeform 1596"/>
            <p:cNvSpPr/>
            <p:nvPr/>
          </p:nvSpPr>
          <p:spPr bwMode="auto">
            <a:xfrm rot="20136380">
              <a:off x="2919114" y="3488501"/>
              <a:ext cx="31750" cy="52387"/>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98" name="Freeform 1597"/>
            <p:cNvSpPr/>
            <p:nvPr/>
          </p:nvSpPr>
          <p:spPr bwMode="auto">
            <a:xfrm rot="20136380">
              <a:off x="2961171" y="3460907"/>
              <a:ext cx="23813" cy="68263"/>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599" name="Freeform 1598"/>
            <p:cNvSpPr/>
            <p:nvPr/>
          </p:nvSpPr>
          <p:spPr bwMode="auto">
            <a:xfrm rot="20136380">
              <a:off x="3000747" y="3387741"/>
              <a:ext cx="28575" cy="58737"/>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00" name="Freeform 1599"/>
            <p:cNvSpPr/>
            <p:nvPr/>
          </p:nvSpPr>
          <p:spPr bwMode="auto">
            <a:xfrm rot="20136380">
              <a:off x="3036681" y="3382371"/>
              <a:ext cx="19050" cy="58737"/>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01" name="Oval 1600"/>
            <p:cNvSpPr/>
            <p:nvPr/>
          </p:nvSpPr>
          <p:spPr bwMode="auto">
            <a:xfrm rot="5104874">
              <a:off x="3576263" y="3654678"/>
              <a:ext cx="82550" cy="8096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02" name="Oval 1601"/>
            <p:cNvSpPr/>
            <p:nvPr/>
          </p:nvSpPr>
          <p:spPr bwMode="auto">
            <a:xfrm rot="5104874">
              <a:off x="3596969" y="3755423"/>
              <a:ext cx="80963" cy="8255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03" name="Oval 1602"/>
            <p:cNvSpPr/>
            <p:nvPr/>
          </p:nvSpPr>
          <p:spPr bwMode="auto">
            <a:xfrm rot="5104874">
              <a:off x="3577090" y="3855539"/>
              <a:ext cx="80962" cy="80963"/>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04" name="Oval 1603"/>
            <p:cNvSpPr/>
            <p:nvPr/>
          </p:nvSpPr>
          <p:spPr bwMode="auto">
            <a:xfrm rot="5408586">
              <a:off x="3368793" y="3837224"/>
              <a:ext cx="79375" cy="79375"/>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05" name="Freeform 1604"/>
            <p:cNvSpPr/>
            <p:nvPr/>
          </p:nvSpPr>
          <p:spPr bwMode="auto">
            <a:xfrm rot="5104874">
              <a:off x="3524000" y="3652686"/>
              <a:ext cx="12700" cy="68262"/>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06" name="Freeform 1605"/>
            <p:cNvSpPr/>
            <p:nvPr/>
          </p:nvSpPr>
          <p:spPr bwMode="auto">
            <a:xfrm rot="5104874">
              <a:off x="3541573" y="3694512"/>
              <a:ext cx="9525" cy="74613"/>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07" name="Freeform 1606"/>
            <p:cNvSpPr/>
            <p:nvPr/>
          </p:nvSpPr>
          <p:spPr bwMode="auto">
            <a:xfrm rot="5104874">
              <a:off x="3547235" y="3748234"/>
              <a:ext cx="17463" cy="61912"/>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08" name="Freeform 1607"/>
            <p:cNvSpPr/>
            <p:nvPr/>
          </p:nvSpPr>
          <p:spPr bwMode="auto">
            <a:xfrm rot="5104874">
              <a:off x="3549235" y="3785255"/>
              <a:ext cx="11112" cy="69850"/>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09" name="Freeform 1608"/>
            <p:cNvSpPr/>
            <p:nvPr/>
          </p:nvSpPr>
          <p:spPr bwMode="auto">
            <a:xfrm rot="5104874">
              <a:off x="3532660" y="3838651"/>
              <a:ext cx="28575" cy="58737"/>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10" name="Freeform 1609"/>
            <p:cNvSpPr/>
            <p:nvPr/>
          </p:nvSpPr>
          <p:spPr bwMode="auto">
            <a:xfrm rot="5104874">
              <a:off x="3532992" y="3869848"/>
              <a:ext cx="19050" cy="58738"/>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11" name="Freeform 1610"/>
            <p:cNvSpPr/>
            <p:nvPr/>
          </p:nvSpPr>
          <p:spPr bwMode="auto">
            <a:xfrm rot="5104874">
              <a:off x="3461632" y="3816453"/>
              <a:ext cx="26987" cy="49212"/>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12" name="Freeform 1611"/>
            <p:cNvSpPr/>
            <p:nvPr/>
          </p:nvSpPr>
          <p:spPr bwMode="auto">
            <a:xfrm rot="5104874">
              <a:off x="3472729" y="3859790"/>
              <a:ext cx="12700" cy="58738"/>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13" name="Oval 1612"/>
            <p:cNvSpPr/>
            <p:nvPr/>
          </p:nvSpPr>
          <p:spPr bwMode="auto">
            <a:xfrm rot="3381353">
              <a:off x="3502620" y="3463014"/>
              <a:ext cx="80963" cy="8255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14" name="Oval 1613"/>
            <p:cNvSpPr/>
            <p:nvPr/>
          </p:nvSpPr>
          <p:spPr bwMode="auto">
            <a:xfrm rot="3685065">
              <a:off x="3341623" y="3646281"/>
              <a:ext cx="79375" cy="79375"/>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15" name="Freeform 1614"/>
            <p:cNvSpPr/>
            <p:nvPr/>
          </p:nvSpPr>
          <p:spPr bwMode="auto">
            <a:xfrm rot="3381353">
              <a:off x="3455591" y="3497649"/>
              <a:ext cx="17462" cy="61912"/>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16" name="Freeform 1615"/>
            <p:cNvSpPr/>
            <p:nvPr/>
          </p:nvSpPr>
          <p:spPr bwMode="auto">
            <a:xfrm rot="3381353">
              <a:off x="3477017" y="3530401"/>
              <a:ext cx="11113" cy="69850"/>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17" name="Freeform 1616"/>
            <p:cNvSpPr/>
            <p:nvPr/>
          </p:nvSpPr>
          <p:spPr bwMode="auto">
            <a:xfrm rot="3381353">
              <a:off x="3409465" y="3596757"/>
              <a:ext cx="26987" cy="49212"/>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18" name="Freeform 1617"/>
            <p:cNvSpPr/>
            <p:nvPr/>
          </p:nvSpPr>
          <p:spPr bwMode="auto">
            <a:xfrm rot="3381353">
              <a:off x="3442543" y="3631502"/>
              <a:ext cx="12700" cy="58738"/>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19" name="Oval 1618"/>
            <p:cNvSpPr/>
            <p:nvPr/>
          </p:nvSpPr>
          <p:spPr bwMode="auto">
            <a:xfrm rot="5104874">
              <a:off x="3548104" y="3954923"/>
              <a:ext cx="82550" cy="80963"/>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20" name="Oval 1619"/>
            <p:cNvSpPr/>
            <p:nvPr/>
          </p:nvSpPr>
          <p:spPr bwMode="auto">
            <a:xfrm rot="5408586">
              <a:off x="3372105" y="3741939"/>
              <a:ext cx="82550" cy="79374"/>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21" name="Freeform 1620"/>
            <p:cNvSpPr/>
            <p:nvPr/>
          </p:nvSpPr>
          <p:spPr bwMode="auto">
            <a:xfrm rot="5104874">
              <a:off x="3465875" y="3734023"/>
              <a:ext cx="31750" cy="52387"/>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22" name="Freeform 1621"/>
            <p:cNvSpPr/>
            <p:nvPr/>
          </p:nvSpPr>
          <p:spPr bwMode="auto">
            <a:xfrm rot="5104874">
              <a:off x="3475677" y="3768549"/>
              <a:ext cx="23813" cy="68263"/>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23" name="Freeform 1622"/>
            <p:cNvSpPr/>
            <p:nvPr/>
          </p:nvSpPr>
          <p:spPr bwMode="auto">
            <a:xfrm rot="5104874">
              <a:off x="3517792" y="3910505"/>
              <a:ext cx="30163" cy="58738"/>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24" name="Freeform 1623"/>
            <p:cNvSpPr/>
            <p:nvPr/>
          </p:nvSpPr>
          <p:spPr bwMode="auto">
            <a:xfrm rot="5104874">
              <a:off x="3492491" y="3948246"/>
              <a:ext cx="44450" cy="57150"/>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25" name="Oval 1624"/>
            <p:cNvSpPr/>
            <p:nvPr/>
          </p:nvSpPr>
          <p:spPr bwMode="auto">
            <a:xfrm rot="3381353">
              <a:off x="3534533" y="3560272"/>
              <a:ext cx="80962" cy="80963"/>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26" name="Oval 1625"/>
            <p:cNvSpPr/>
            <p:nvPr/>
          </p:nvSpPr>
          <p:spPr bwMode="auto">
            <a:xfrm rot="3685065">
              <a:off x="3299109" y="3559117"/>
              <a:ext cx="82550" cy="79374"/>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27" name="Freeform 1626"/>
            <p:cNvSpPr/>
            <p:nvPr/>
          </p:nvSpPr>
          <p:spPr bwMode="auto">
            <a:xfrm rot="3381353">
              <a:off x="3374175" y="3520978"/>
              <a:ext cx="31750" cy="52387"/>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28" name="Freeform 1627"/>
            <p:cNvSpPr/>
            <p:nvPr/>
          </p:nvSpPr>
          <p:spPr bwMode="auto">
            <a:xfrm rot="3381353">
              <a:off x="3403667" y="3547473"/>
              <a:ext cx="23813" cy="68263"/>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29" name="Freeform 1628"/>
            <p:cNvSpPr/>
            <p:nvPr/>
          </p:nvSpPr>
          <p:spPr bwMode="auto">
            <a:xfrm rot="3381353">
              <a:off x="3484946" y="3581121"/>
              <a:ext cx="28575" cy="58737"/>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30" name="Freeform 1629"/>
            <p:cNvSpPr/>
            <p:nvPr/>
          </p:nvSpPr>
          <p:spPr bwMode="auto">
            <a:xfrm rot="3381353">
              <a:off x="3500019" y="3611023"/>
              <a:ext cx="19050" cy="58737"/>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31" name="Oval 1630"/>
            <p:cNvSpPr/>
            <p:nvPr/>
          </p:nvSpPr>
          <p:spPr bwMode="auto">
            <a:xfrm rot="10020971">
              <a:off x="3253815" y="4196075"/>
              <a:ext cx="82550" cy="8096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32" name="Oval 1631"/>
            <p:cNvSpPr/>
            <p:nvPr/>
          </p:nvSpPr>
          <p:spPr bwMode="auto">
            <a:xfrm rot="10020971">
              <a:off x="3156867" y="4229242"/>
              <a:ext cx="80963" cy="8255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33" name="Oval 1632"/>
            <p:cNvSpPr/>
            <p:nvPr/>
          </p:nvSpPr>
          <p:spPr bwMode="auto">
            <a:xfrm rot="10020971">
              <a:off x="3055738" y="4224288"/>
              <a:ext cx="80962" cy="80963"/>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34" name="Oval 1633"/>
            <p:cNvSpPr/>
            <p:nvPr/>
          </p:nvSpPr>
          <p:spPr bwMode="auto">
            <a:xfrm rot="10324683">
              <a:off x="3046117" y="4015379"/>
              <a:ext cx="79375" cy="79375"/>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35" name="Freeform 1634"/>
            <p:cNvSpPr/>
            <p:nvPr/>
          </p:nvSpPr>
          <p:spPr bwMode="auto">
            <a:xfrm rot="10020971">
              <a:off x="3284767" y="4114929"/>
              <a:ext cx="12700" cy="68262"/>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36" name="Freeform 1635"/>
            <p:cNvSpPr/>
            <p:nvPr/>
          </p:nvSpPr>
          <p:spPr bwMode="auto">
            <a:xfrm rot="10020971">
              <a:off x="3244041" y="4133895"/>
              <a:ext cx="9525" cy="74613"/>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37" name="Freeform 1636"/>
            <p:cNvSpPr/>
            <p:nvPr/>
          </p:nvSpPr>
          <p:spPr bwMode="auto">
            <a:xfrm rot="10020971">
              <a:off x="3194520" y="4156427"/>
              <a:ext cx="17463" cy="61912"/>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38" name="Freeform 1637"/>
            <p:cNvSpPr/>
            <p:nvPr/>
          </p:nvSpPr>
          <p:spPr bwMode="auto">
            <a:xfrm rot="10020971">
              <a:off x="3156946" y="4157045"/>
              <a:ext cx="11112" cy="69850"/>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39" name="Freeform 1638"/>
            <p:cNvSpPr/>
            <p:nvPr/>
          </p:nvSpPr>
          <p:spPr bwMode="auto">
            <a:xfrm rot="10020971">
              <a:off x="3099748" y="4161547"/>
              <a:ext cx="28575" cy="58737"/>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40" name="Freeform 1639"/>
            <p:cNvSpPr/>
            <p:nvPr/>
          </p:nvSpPr>
          <p:spPr bwMode="auto">
            <a:xfrm rot="10020971">
              <a:off x="3073000" y="4161538"/>
              <a:ext cx="19050" cy="58738"/>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41" name="Freeform 1640"/>
            <p:cNvSpPr/>
            <p:nvPr/>
          </p:nvSpPr>
          <p:spPr bwMode="auto">
            <a:xfrm rot="10020971">
              <a:off x="3117160" y="4091416"/>
              <a:ext cx="26987" cy="49212"/>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42" name="Freeform 1641"/>
            <p:cNvSpPr/>
            <p:nvPr/>
          </p:nvSpPr>
          <p:spPr bwMode="auto">
            <a:xfrm rot="10020971">
              <a:off x="3077234" y="4097316"/>
              <a:ext cx="12700" cy="58738"/>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43" name="Oval 1642"/>
            <p:cNvSpPr/>
            <p:nvPr/>
          </p:nvSpPr>
          <p:spPr bwMode="auto">
            <a:xfrm rot="8297450">
              <a:off x="3433147" y="4094803"/>
              <a:ext cx="80963" cy="8255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44" name="Oval 1643"/>
            <p:cNvSpPr/>
            <p:nvPr/>
          </p:nvSpPr>
          <p:spPr bwMode="auto">
            <a:xfrm rot="8601162">
              <a:off x="3231360" y="3961689"/>
              <a:ext cx="79375" cy="79375"/>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45" name="Freeform 1644"/>
            <p:cNvSpPr/>
            <p:nvPr/>
          </p:nvSpPr>
          <p:spPr bwMode="auto">
            <a:xfrm rot="8297450">
              <a:off x="3429770" y="4030533"/>
              <a:ext cx="17462" cy="61912"/>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46" name="Freeform 1645"/>
            <p:cNvSpPr/>
            <p:nvPr/>
          </p:nvSpPr>
          <p:spPr bwMode="auto">
            <a:xfrm rot="8297450">
              <a:off x="3399147" y="4049787"/>
              <a:ext cx="11113" cy="69850"/>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47" name="Freeform 1646"/>
            <p:cNvSpPr/>
            <p:nvPr/>
          </p:nvSpPr>
          <p:spPr bwMode="auto">
            <a:xfrm rot="8297450">
              <a:off x="3327364" y="4008942"/>
              <a:ext cx="26987" cy="49212"/>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48" name="Freeform 1647"/>
            <p:cNvSpPr/>
            <p:nvPr/>
          </p:nvSpPr>
          <p:spPr bwMode="auto">
            <a:xfrm rot="8297450">
              <a:off x="3299028" y="4035400"/>
              <a:ext cx="12700" cy="58738"/>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49" name="Oval 1648"/>
            <p:cNvSpPr/>
            <p:nvPr/>
          </p:nvSpPr>
          <p:spPr bwMode="auto">
            <a:xfrm rot="10020971">
              <a:off x="2952588" y="4210318"/>
              <a:ext cx="82550" cy="80963"/>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50" name="Oval 1649"/>
            <p:cNvSpPr/>
            <p:nvPr/>
          </p:nvSpPr>
          <p:spPr bwMode="auto">
            <a:xfrm rot="10324683">
              <a:off x="3139560" y="4006862"/>
              <a:ext cx="82550" cy="79374"/>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51" name="Freeform 1650"/>
            <p:cNvSpPr/>
            <p:nvPr/>
          </p:nvSpPr>
          <p:spPr bwMode="auto">
            <a:xfrm rot="10020971">
              <a:off x="3195750" y="4085046"/>
              <a:ext cx="31750" cy="52387"/>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52" name="Freeform 1651"/>
            <p:cNvSpPr/>
            <p:nvPr/>
          </p:nvSpPr>
          <p:spPr bwMode="auto">
            <a:xfrm rot="10020971">
              <a:off x="3158493" y="4088841"/>
              <a:ext cx="23813" cy="68263"/>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53" name="Freeform 1652"/>
            <p:cNvSpPr/>
            <p:nvPr/>
          </p:nvSpPr>
          <p:spPr bwMode="auto">
            <a:xfrm rot="10020971">
              <a:off x="2979563" y="4145693"/>
              <a:ext cx="44450" cy="57150"/>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54" name="Oval 1653"/>
            <p:cNvSpPr/>
            <p:nvPr/>
          </p:nvSpPr>
          <p:spPr bwMode="auto">
            <a:xfrm rot="8297450">
              <a:off x="3342115" y="4140727"/>
              <a:ext cx="80962" cy="80963"/>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55" name="Oval 1654"/>
            <p:cNvSpPr/>
            <p:nvPr/>
          </p:nvSpPr>
          <p:spPr bwMode="auto">
            <a:xfrm rot="8601162">
              <a:off x="3310333" y="3908939"/>
              <a:ext cx="82550" cy="79374"/>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56" name="Freeform 1655"/>
            <p:cNvSpPr/>
            <p:nvPr/>
          </p:nvSpPr>
          <p:spPr bwMode="auto">
            <a:xfrm rot="8297450">
              <a:off x="3393823" y="3964362"/>
              <a:ext cx="31750" cy="52387"/>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57" name="Freeform 1656"/>
            <p:cNvSpPr/>
            <p:nvPr/>
          </p:nvSpPr>
          <p:spPr bwMode="auto">
            <a:xfrm rot="8297450">
              <a:off x="3367279" y="3986527"/>
              <a:ext cx="23813" cy="68263"/>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58" name="Freeform 1657"/>
            <p:cNvSpPr/>
            <p:nvPr/>
          </p:nvSpPr>
          <p:spPr bwMode="auto">
            <a:xfrm rot="8297450">
              <a:off x="3348037" y="4078175"/>
              <a:ext cx="28575" cy="58737"/>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59" name="Freeform 1658"/>
            <p:cNvSpPr/>
            <p:nvPr/>
          </p:nvSpPr>
          <p:spPr bwMode="auto">
            <a:xfrm rot="8297450">
              <a:off x="3324639" y="4092579"/>
              <a:ext cx="19050" cy="58737"/>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60" name="Oval 1659"/>
            <p:cNvSpPr/>
            <p:nvPr/>
          </p:nvSpPr>
          <p:spPr bwMode="auto">
            <a:xfrm rot="14870549">
              <a:off x="2651175" y="3990077"/>
              <a:ext cx="82550" cy="8096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61" name="Oval 1660"/>
            <p:cNvSpPr/>
            <p:nvPr/>
          </p:nvSpPr>
          <p:spPr bwMode="auto">
            <a:xfrm rot="14870549">
              <a:off x="2602859" y="3898205"/>
              <a:ext cx="80963" cy="8255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62" name="Oval 1661"/>
            <p:cNvSpPr/>
            <p:nvPr/>
          </p:nvSpPr>
          <p:spPr bwMode="auto">
            <a:xfrm rot="14870549">
              <a:off x="2592411" y="3798247"/>
              <a:ext cx="80962" cy="80963"/>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63" name="Oval 1662"/>
            <p:cNvSpPr/>
            <p:nvPr/>
          </p:nvSpPr>
          <p:spPr bwMode="auto">
            <a:xfrm rot="15174261">
              <a:off x="2798565" y="3755327"/>
              <a:ext cx="79375" cy="79375"/>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64" name="Freeform 1663"/>
            <p:cNvSpPr/>
            <p:nvPr/>
          </p:nvSpPr>
          <p:spPr bwMode="auto">
            <a:xfrm rot="14870549">
              <a:off x="2771843" y="3978555"/>
              <a:ext cx="12700" cy="68262"/>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65" name="Freeform 1664"/>
            <p:cNvSpPr/>
            <p:nvPr/>
          </p:nvSpPr>
          <p:spPr bwMode="auto">
            <a:xfrm rot="14870549">
              <a:off x="2744827" y="3937137"/>
              <a:ext cx="9525" cy="74613"/>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66" name="Freeform 1665"/>
            <p:cNvSpPr/>
            <p:nvPr/>
          </p:nvSpPr>
          <p:spPr bwMode="auto">
            <a:xfrm rot="14870549">
              <a:off x="2717621" y="3901098"/>
              <a:ext cx="17463" cy="61912"/>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67" name="Freeform 1666"/>
            <p:cNvSpPr/>
            <p:nvPr/>
          </p:nvSpPr>
          <p:spPr bwMode="auto">
            <a:xfrm rot="14870549">
              <a:off x="2709771" y="3857632"/>
              <a:ext cx="11112" cy="69850"/>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68" name="Freeform 1667"/>
            <p:cNvSpPr/>
            <p:nvPr/>
          </p:nvSpPr>
          <p:spPr bwMode="auto">
            <a:xfrm rot="14870549">
              <a:off x="2694354" y="3815174"/>
              <a:ext cx="28575" cy="58737"/>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69" name="Freeform 1668"/>
            <p:cNvSpPr/>
            <p:nvPr/>
          </p:nvSpPr>
          <p:spPr bwMode="auto">
            <a:xfrm rot="14870549">
              <a:off x="2694102" y="3784064"/>
              <a:ext cx="19050" cy="58738"/>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70" name="Freeform 1669"/>
            <p:cNvSpPr/>
            <p:nvPr/>
          </p:nvSpPr>
          <p:spPr bwMode="auto">
            <a:xfrm rot="14870549">
              <a:off x="2771733" y="3824401"/>
              <a:ext cx="26987" cy="49212"/>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71" name="Freeform 1670"/>
            <p:cNvSpPr/>
            <p:nvPr/>
          </p:nvSpPr>
          <p:spPr bwMode="auto">
            <a:xfrm rot="14870549">
              <a:off x="2760846" y="3774871"/>
              <a:ext cx="12700" cy="58738"/>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72" name="Oval 1671"/>
            <p:cNvSpPr/>
            <p:nvPr/>
          </p:nvSpPr>
          <p:spPr bwMode="auto">
            <a:xfrm rot="13147028">
              <a:off x="2779626" y="4149519"/>
              <a:ext cx="80963" cy="8255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73" name="Oval 1672"/>
            <p:cNvSpPr/>
            <p:nvPr/>
          </p:nvSpPr>
          <p:spPr bwMode="auto">
            <a:xfrm rot="13450740">
              <a:off x="2881101" y="3929641"/>
              <a:ext cx="79375" cy="79375"/>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74" name="Freeform 1673"/>
            <p:cNvSpPr/>
            <p:nvPr/>
          </p:nvSpPr>
          <p:spPr bwMode="auto">
            <a:xfrm rot="13147028">
              <a:off x="2879411" y="4113268"/>
              <a:ext cx="17462" cy="61912"/>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75" name="Freeform 1674"/>
            <p:cNvSpPr/>
            <p:nvPr/>
          </p:nvSpPr>
          <p:spPr bwMode="auto">
            <a:xfrm rot="13147028">
              <a:off x="2854271" y="4079636"/>
              <a:ext cx="11113" cy="69850"/>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76" name="Freeform 4591"/>
            <p:cNvSpPr/>
            <p:nvPr/>
          </p:nvSpPr>
          <p:spPr bwMode="auto">
            <a:xfrm rot="13147028">
              <a:off x="2886665" y="4018768"/>
              <a:ext cx="26987" cy="49212"/>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77" name="Freeform 4592"/>
            <p:cNvSpPr/>
            <p:nvPr/>
          </p:nvSpPr>
          <p:spPr bwMode="auto">
            <a:xfrm rot="13147028">
              <a:off x="2857330" y="3983957"/>
              <a:ext cx="12700" cy="58738"/>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78" name="Oval 4593"/>
            <p:cNvSpPr/>
            <p:nvPr/>
          </p:nvSpPr>
          <p:spPr bwMode="auto">
            <a:xfrm rot="14870549">
              <a:off x="2589089" y="3694972"/>
              <a:ext cx="82550" cy="80963"/>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79" name="Oval 4594"/>
            <p:cNvSpPr/>
            <p:nvPr/>
          </p:nvSpPr>
          <p:spPr bwMode="auto">
            <a:xfrm rot="15174261">
              <a:off x="2820536" y="3847785"/>
              <a:ext cx="82550" cy="79374"/>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80" name="Freeform 4595"/>
            <p:cNvSpPr/>
            <p:nvPr/>
          </p:nvSpPr>
          <p:spPr bwMode="auto">
            <a:xfrm rot="14870549">
              <a:off x="2786982" y="3901988"/>
              <a:ext cx="31750" cy="52387"/>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81" name="Freeform 1680"/>
            <p:cNvSpPr/>
            <p:nvPr/>
          </p:nvSpPr>
          <p:spPr bwMode="auto">
            <a:xfrm rot="14870549">
              <a:off x="2772795" y="3855222"/>
              <a:ext cx="23813" cy="68263"/>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82" name="Freeform 1681"/>
            <p:cNvSpPr/>
            <p:nvPr/>
          </p:nvSpPr>
          <p:spPr bwMode="auto">
            <a:xfrm rot="14870549">
              <a:off x="2685706" y="3742376"/>
              <a:ext cx="30163" cy="58738"/>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83" name="Freeform 1682"/>
            <p:cNvSpPr/>
            <p:nvPr/>
          </p:nvSpPr>
          <p:spPr bwMode="auto">
            <a:xfrm rot="14870549">
              <a:off x="2684956" y="3702502"/>
              <a:ext cx="44450" cy="57150"/>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84" name="Oval 1683"/>
            <p:cNvSpPr/>
            <p:nvPr/>
          </p:nvSpPr>
          <p:spPr bwMode="auto">
            <a:xfrm rot="13147028">
              <a:off x="2720560" y="4067639"/>
              <a:ext cx="80962" cy="80963"/>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85" name="Oval 1684"/>
            <p:cNvSpPr/>
            <p:nvPr/>
          </p:nvSpPr>
          <p:spPr bwMode="auto">
            <a:xfrm rot="13450740">
              <a:off x="2944433" y="4000761"/>
              <a:ext cx="82550" cy="79374"/>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86" name="Freeform 1685"/>
            <p:cNvSpPr/>
            <p:nvPr/>
          </p:nvSpPr>
          <p:spPr bwMode="auto">
            <a:xfrm rot="13147028">
              <a:off x="2937700" y="4078287"/>
              <a:ext cx="31750" cy="52387"/>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87" name="Freeform 1686"/>
            <p:cNvSpPr/>
            <p:nvPr/>
          </p:nvSpPr>
          <p:spPr bwMode="auto">
            <a:xfrm rot="13147028">
              <a:off x="2907087" y="4045026"/>
              <a:ext cx="23813" cy="68263"/>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88" name="Freeform 1687"/>
            <p:cNvSpPr/>
            <p:nvPr/>
          </p:nvSpPr>
          <p:spPr bwMode="auto">
            <a:xfrm rot="13147028">
              <a:off x="2816244" y="4046995"/>
              <a:ext cx="28575" cy="58737"/>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89" name="Freeform 1688"/>
            <p:cNvSpPr/>
            <p:nvPr/>
          </p:nvSpPr>
          <p:spPr bwMode="auto">
            <a:xfrm rot="13147028">
              <a:off x="2802297" y="4021491"/>
              <a:ext cx="19050" cy="58737"/>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90" name="Oval 1689"/>
            <p:cNvSpPr/>
            <p:nvPr/>
          </p:nvSpPr>
          <p:spPr bwMode="auto">
            <a:xfrm rot="18271412">
              <a:off x="2721065" y="3434854"/>
              <a:ext cx="82550" cy="8096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91" name="Oval 1690"/>
            <p:cNvSpPr/>
            <p:nvPr/>
          </p:nvSpPr>
          <p:spPr bwMode="auto">
            <a:xfrm rot="16547891">
              <a:off x="2615222" y="3604937"/>
              <a:ext cx="80963" cy="8255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92" name="Oval 1691"/>
            <p:cNvSpPr/>
            <p:nvPr/>
          </p:nvSpPr>
          <p:spPr bwMode="auto">
            <a:xfrm rot="16547891">
              <a:off x="2651861" y="3506199"/>
              <a:ext cx="80962" cy="80963"/>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93" name="Oval 1692"/>
            <p:cNvSpPr/>
            <p:nvPr/>
          </p:nvSpPr>
          <p:spPr bwMode="auto">
            <a:xfrm rot="18271412">
              <a:off x="2792504" y="3368179"/>
              <a:ext cx="82550" cy="8096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94" name="Freeform 1693"/>
            <p:cNvSpPr/>
            <p:nvPr/>
          </p:nvSpPr>
          <p:spPr bwMode="auto">
            <a:xfrm rot="8297450">
              <a:off x="3472633" y="4011484"/>
              <a:ext cx="17462" cy="61912"/>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95" name="Freeform 1694"/>
            <p:cNvSpPr/>
            <p:nvPr/>
          </p:nvSpPr>
          <p:spPr bwMode="auto">
            <a:xfrm rot="8297450">
              <a:off x="3444058" y="3916233"/>
              <a:ext cx="17462" cy="61912"/>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96" name="Oval 1695"/>
            <p:cNvSpPr/>
            <p:nvPr/>
          </p:nvSpPr>
          <p:spPr bwMode="auto">
            <a:xfrm rot="10020971">
              <a:off x="2866863" y="4191268"/>
              <a:ext cx="82550" cy="80963"/>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97" name="Freeform 1696"/>
            <p:cNvSpPr/>
            <p:nvPr/>
          </p:nvSpPr>
          <p:spPr bwMode="auto">
            <a:xfrm rot="10020971">
              <a:off x="2979564" y="4083781"/>
              <a:ext cx="44450" cy="57150"/>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98" name="Freeform 1697"/>
            <p:cNvSpPr/>
            <p:nvPr/>
          </p:nvSpPr>
          <p:spPr bwMode="auto">
            <a:xfrm rot="10020971">
              <a:off x="3027189" y="4093306"/>
              <a:ext cx="44450" cy="57150"/>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699" name="Freeform 1698"/>
            <p:cNvSpPr/>
            <p:nvPr/>
          </p:nvSpPr>
          <p:spPr bwMode="auto">
            <a:xfrm rot="10020971">
              <a:off x="2912888" y="4136168"/>
              <a:ext cx="44450" cy="57150"/>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grpSp>
      <p:sp>
        <p:nvSpPr>
          <p:cNvPr id="1700" name="Freeform 1699"/>
          <p:cNvSpPr/>
          <p:nvPr/>
        </p:nvSpPr>
        <p:spPr bwMode="auto">
          <a:xfrm rot="4620971">
            <a:off x="4133850" y="3384332"/>
            <a:ext cx="3968" cy="35719"/>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01" name="TextBox 2491"/>
          <p:cNvSpPr txBox="1">
            <a:spLocks noChangeArrowheads="1"/>
          </p:cNvSpPr>
          <p:nvPr/>
        </p:nvSpPr>
        <p:spPr bwMode="auto">
          <a:xfrm>
            <a:off x="2971800" y="5232976"/>
            <a:ext cx="1752599" cy="338554"/>
          </a:xfrm>
          <a:prstGeom prst="rect">
            <a:avLst/>
          </a:prstGeom>
          <a:noFill/>
          <a:ln w="9525">
            <a:noFill/>
            <a:miter lim="800000"/>
            <a:headEnd/>
            <a:tailEnd/>
          </a:ln>
        </p:spPr>
        <p:txBody>
          <a:bodyPr wrap="square">
            <a:prstTxWarp prst="textNoShape">
              <a:avLst/>
            </a:prstTxWarp>
            <a:spAutoFit/>
          </a:bodyPr>
          <a:lstStyle/>
          <a:p>
            <a:pPr algn="ctr"/>
            <a:r>
              <a:rPr lang="en-US" sz="1600" b="1" dirty="0" smtClean="0">
                <a:latin typeface="Times New Roman" pitchFamily="-108" charset="0"/>
                <a:ea typeface="Times New Roman" pitchFamily="-108" charset="0"/>
                <a:cs typeface="Times New Roman" pitchFamily="-108" charset="0"/>
              </a:rPr>
              <a:t>Lipid </a:t>
            </a:r>
            <a:r>
              <a:rPr lang="en-US" sz="1600" b="1" dirty="0">
                <a:latin typeface="Times New Roman" pitchFamily="-108" charset="0"/>
                <a:ea typeface="Times New Roman" pitchFamily="-108" charset="0"/>
                <a:cs typeface="Times New Roman" pitchFamily="-108" charset="0"/>
              </a:rPr>
              <a:t>Exchange</a:t>
            </a:r>
          </a:p>
        </p:txBody>
      </p:sp>
      <p:sp>
        <p:nvSpPr>
          <p:cNvPr id="1702" name="Rectangle 2509"/>
          <p:cNvSpPr>
            <a:spLocks noChangeArrowheads="1"/>
          </p:cNvSpPr>
          <p:nvPr/>
        </p:nvSpPr>
        <p:spPr bwMode="auto">
          <a:xfrm>
            <a:off x="3124200" y="2642176"/>
            <a:ext cx="1052144" cy="346867"/>
          </a:xfrm>
          <a:prstGeom prst="rect">
            <a:avLst/>
          </a:prstGeom>
          <a:noFill/>
          <a:ln w="9525">
            <a:noFill/>
            <a:miter lim="800000"/>
            <a:headEnd/>
            <a:tailEnd/>
          </a:ln>
        </p:spPr>
        <p:txBody>
          <a:bodyPr wrap="square">
            <a:prstTxWarp prst="textNoShape">
              <a:avLst/>
            </a:prstTxWarp>
            <a:spAutoFit/>
          </a:bodyPr>
          <a:lstStyle/>
          <a:p>
            <a:r>
              <a:rPr lang="en-US" sz="1600" dirty="0">
                <a:latin typeface="Times New Roman" pitchFamily="-108" charset="0"/>
                <a:ea typeface="Times New Roman" pitchFamily="-108" charset="0"/>
                <a:cs typeface="Times New Roman" pitchFamily="-108" charset="0"/>
              </a:rPr>
              <a:t>D-lipids</a:t>
            </a:r>
            <a:endParaRPr lang="en-US" sz="1600" dirty="0"/>
          </a:p>
        </p:txBody>
      </p:sp>
      <p:sp>
        <p:nvSpPr>
          <p:cNvPr id="1703" name="Rectangle 2511"/>
          <p:cNvSpPr>
            <a:spLocks noChangeArrowheads="1"/>
          </p:cNvSpPr>
          <p:nvPr/>
        </p:nvSpPr>
        <p:spPr bwMode="auto">
          <a:xfrm>
            <a:off x="4114800" y="2642176"/>
            <a:ext cx="1143000" cy="338554"/>
          </a:xfrm>
          <a:prstGeom prst="rect">
            <a:avLst/>
          </a:prstGeom>
          <a:noFill/>
          <a:ln w="9525">
            <a:noFill/>
            <a:miter lim="800000"/>
            <a:headEnd/>
            <a:tailEnd/>
          </a:ln>
        </p:spPr>
        <p:txBody>
          <a:bodyPr wrap="square">
            <a:prstTxWarp prst="textNoShape">
              <a:avLst/>
            </a:prstTxWarp>
            <a:spAutoFit/>
          </a:bodyPr>
          <a:lstStyle/>
          <a:p>
            <a:r>
              <a:rPr lang="en-US" sz="1600" dirty="0">
                <a:latin typeface="Times New Roman" pitchFamily="-108" charset="0"/>
                <a:ea typeface="Times New Roman" pitchFamily="-108" charset="0"/>
                <a:cs typeface="Times New Roman" pitchFamily="-108" charset="0"/>
              </a:rPr>
              <a:t>H-lipids</a:t>
            </a:r>
            <a:endParaRPr lang="en-US" sz="1600" dirty="0"/>
          </a:p>
        </p:txBody>
      </p:sp>
      <p:sp>
        <p:nvSpPr>
          <p:cNvPr id="1704" name="Rectangle 1703"/>
          <p:cNvSpPr/>
          <p:nvPr/>
        </p:nvSpPr>
        <p:spPr bwMode="auto">
          <a:xfrm rot="16200000">
            <a:off x="2819400" y="1070582"/>
            <a:ext cx="190500" cy="2171700"/>
          </a:xfrm>
          <a:prstGeom prst="rect">
            <a:avLst/>
          </a:prstGeom>
          <a:gradFill>
            <a:gsLst>
              <a:gs pos="46000">
                <a:schemeClr val="accent6">
                  <a:lumMod val="60000"/>
                  <a:lumOff val="40000"/>
                </a:schemeClr>
              </a:gs>
              <a:gs pos="0">
                <a:srgbClr val="FF0000"/>
              </a:gs>
              <a:gs pos="93000">
                <a:srgbClr val="1A04BC"/>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sz="1400" dirty="0"/>
          </a:p>
        </p:txBody>
      </p:sp>
      <p:sp>
        <p:nvSpPr>
          <p:cNvPr id="1705" name="TextBox 1618"/>
          <p:cNvSpPr txBox="1">
            <a:spLocks noChangeArrowheads="1"/>
          </p:cNvSpPr>
          <p:nvPr/>
        </p:nvSpPr>
        <p:spPr bwMode="auto">
          <a:xfrm flipH="1">
            <a:off x="1143000" y="1956376"/>
            <a:ext cx="807098" cy="400110"/>
          </a:xfrm>
          <a:prstGeom prst="rect">
            <a:avLst/>
          </a:prstGeom>
          <a:noFill/>
          <a:ln w="9525">
            <a:noFill/>
            <a:miter lim="800000"/>
            <a:headEnd/>
            <a:tailEnd/>
          </a:ln>
        </p:spPr>
        <p:txBody>
          <a:bodyPr wrap="square">
            <a:prstTxWarp prst="textNoShape">
              <a:avLst/>
            </a:prstTxWarp>
            <a:spAutoFit/>
          </a:bodyPr>
          <a:lstStyle/>
          <a:p>
            <a:r>
              <a:rPr lang="en-US" sz="2000" dirty="0">
                <a:latin typeface="Times New Roman" pitchFamily="-108" charset="0"/>
                <a:ea typeface="Times New Roman" pitchFamily="-108" charset="0"/>
                <a:cs typeface="Times New Roman" pitchFamily="-108" charset="0"/>
              </a:rPr>
              <a:t>H</a:t>
            </a:r>
            <a:r>
              <a:rPr lang="en-US" sz="2000" baseline="-25000" dirty="0">
                <a:latin typeface="Times New Roman" pitchFamily="-108" charset="0"/>
                <a:ea typeface="Times New Roman" pitchFamily="-108" charset="0"/>
                <a:cs typeface="Times New Roman" pitchFamily="-108" charset="0"/>
              </a:rPr>
              <a:t>2</a:t>
            </a:r>
            <a:r>
              <a:rPr lang="en-US" sz="2000" dirty="0">
                <a:latin typeface="Times New Roman" pitchFamily="-108" charset="0"/>
                <a:ea typeface="Times New Roman" pitchFamily="-108" charset="0"/>
                <a:cs typeface="Times New Roman" pitchFamily="-108" charset="0"/>
              </a:rPr>
              <a:t>O</a:t>
            </a:r>
          </a:p>
        </p:txBody>
      </p:sp>
      <p:sp>
        <p:nvSpPr>
          <p:cNvPr id="1706" name="Down Arrow 1705"/>
          <p:cNvSpPr/>
          <p:nvPr/>
        </p:nvSpPr>
        <p:spPr bwMode="auto">
          <a:xfrm>
            <a:off x="2019300" y="3501014"/>
            <a:ext cx="114300" cy="228600"/>
          </a:xfrm>
          <a:prstGeom prst="downArrow">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07" name="Down Arrow 1706"/>
          <p:cNvSpPr/>
          <p:nvPr/>
        </p:nvSpPr>
        <p:spPr bwMode="auto">
          <a:xfrm>
            <a:off x="3886201" y="3501014"/>
            <a:ext cx="114300" cy="228600"/>
          </a:xfrm>
          <a:prstGeom prst="downArrow">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0" name="Group 2719"/>
          <p:cNvGrpSpPr>
            <a:grpSpLocks/>
          </p:cNvGrpSpPr>
          <p:nvPr/>
        </p:nvGrpSpPr>
        <p:grpSpPr bwMode="auto">
          <a:xfrm>
            <a:off x="685797" y="3898694"/>
            <a:ext cx="1981119" cy="1126327"/>
            <a:chOff x="457200" y="4300628"/>
            <a:chExt cx="3962422" cy="2252595"/>
          </a:xfrm>
        </p:grpSpPr>
        <p:sp>
          <p:nvSpPr>
            <p:cNvPr id="1709" name="TextBox 883"/>
            <p:cNvSpPr txBox="1">
              <a:spLocks noChangeArrowheads="1"/>
            </p:cNvSpPr>
            <p:nvPr/>
          </p:nvSpPr>
          <p:spPr bwMode="auto">
            <a:xfrm>
              <a:off x="533400" y="4495801"/>
              <a:ext cx="1001713" cy="677090"/>
            </a:xfrm>
            <a:prstGeom prst="rect">
              <a:avLst/>
            </a:prstGeom>
            <a:noFill/>
            <a:ln w="9525">
              <a:noFill/>
              <a:miter lim="800000"/>
              <a:headEnd/>
              <a:tailEnd/>
            </a:ln>
          </p:spPr>
          <p:txBody>
            <a:bodyPr>
              <a:prstTxWarp prst="textNoShape">
                <a:avLst/>
              </a:prstTxWarp>
              <a:spAutoFit/>
            </a:bodyPr>
            <a:lstStyle/>
            <a:p>
              <a:pPr algn="ctr"/>
              <a:endParaRPr lang="en-US" sz="1600" dirty="0">
                <a:latin typeface="Times New Roman" pitchFamily="-108" charset="0"/>
                <a:ea typeface="Times New Roman" pitchFamily="-108" charset="0"/>
                <a:cs typeface="Times New Roman" pitchFamily="-108" charset="0"/>
              </a:endParaRPr>
            </a:p>
          </p:txBody>
        </p:sp>
        <p:grpSp>
          <p:nvGrpSpPr>
            <p:cNvPr id="11" name="Group 1619"/>
            <p:cNvGrpSpPr/>
            <p:nvPr/>
          </p:nvGrpSpPr>
          <p:grpSpPr>
            <a:xfrm>
              <a:off x="1965696" y="4300630"/>
              <a:ext cx="1015746" cy="960263"/>
              <a:chOff x="1717035" y="2294471"/>
              <a:chExt cx="708663" cy="701916"/>
            </a:xfrm>
            <a:solidFill>
              <a:schemeClr val="accent6">
                <a:lumMod val="60000"/>
                <a:lumOff val="40000"/>
              </a:schemeClr>
            </a:solidFill>
          </p:grpSpPr>
          <p:sp>
            <p:nvSpPr>
              <p:cNvPr id="2252" name="Oval 1620"/>
              <p:cNvSpPr/>
              <p:nvPr/>
            </p:nvSpPr>
            <p:spPr bwMode="auto">
              <a:xfrm rot="19215910">
                <a:off x="2231638" y="2355467"/>
                <a:ext cx="55039" cy="53215"/>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53" name="Oval 1621"/>
              <p:cNvSpPr/>
              <p:nvPr/>
            </p:nvSpPr>
            <p:spPr bwMode="auto">
              <a:xfrm rot="19215910">
                <a:off x="1810749" y="2391705"/>
                <a:ext cx="55039" cy="53215"/>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54" name="Freeform 1622"/>
              <p:cNvSpPr/>
              <p:nvPr/>
            </p:nvSpPr>
            <p:spPr bwMode="auto">
              <a:xfrm rot="12871412">
                <a:off x="1888308" y="2853923"/>
                <a:ext cx="8633" cy="44005"/>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55" name="Freeform 4183"/>
              <p:cNvSpPr/>
              <p:nvPr/>
            </p:nvSpPr>
            <p:spPr bwMode="auto">
              <a:xfrm rot="12871412">
                <a:off x="1871808" y="2807632"/>
                <a:ext cx="6475" cy="48099"/>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56" name="Oval 4184"/>
              <p:cNvSpPr/>
              <p:nvPr/>
            </p:nvSpPr>
            <p:spPr bwMode="auto">
              <a:xfrm rot="11451603">
                <a:off x="1930458" y="2776491"/>
                <a:ext cx="53960" cy="5116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57" name="Freeform 4185"/>
              <p:cNvSpPr/>
              <p:nvPr/>
            </p:nvSpPr>
            <p:spPr bwMode="auto">
              <a:xfrm rot="11147891">
                <a:off x="1998267" y="2887893"/>
                <a:ext cx="11871" cy="39911"/>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58" name="Freeform 4186"/>
              <p:cNvSpPr/>
              <p:nvPr/>
            </p:nvSpPr>
            <p:spPr bwMode="auto">
              <a:xfrm rot="11147891">
                <a:off x="1973263" y="2879382"/>
                <a:ext cx="7555" cy="45028"/>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59" name="Freeform 4187"/>
              <p:cNvSpPr/>
              <p:nvPr/>
            </p:nvSpPr>
            <p:spPr bwMode="auto">
              <a:xfrm rot="11147891">
                <a:off x="1964195" y="2833406"/>
                <a:ext cx="18346" cy="3172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60" name="Freeform 4188"/>
              <p:cNvSpPr/>
              <p:nvPr/>
            </p:nvSpPr>
            <p:spPr bwMode="auto">
              <a:xfrm rot="11147891">
                <a:off x="1937109" y="2827067"/>
                <a:ext cx="8633" cy="3786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61" name="Oval 4189"/>
              <p:cNvSpPr/>
              <p:nvPr/>
            </p:nvSpPr>
            <p:spPr bwMode="auto">
              <a:xfrm rot="11451603">
                <a:off x="1992815" y="2791815"/>
                <a:ext cx="56118" cy="5116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62" name="Freeform 4190"/>
              <p:cNvSpPr/>
              <p:nvPr/>
            </p:nvSpPr>
            <p:spPr bwMode="auto">
              <a:xfrm rot="11147891">
                <a:off x="2015739" y="2846384"/>
                <a:ext cx="21584" cy="33771"/>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63" name="Freeform 4191"/>
              <p:cNvSpPr/>
              <p:nvPr/>
            </p:nvSpPr>
            <p:spPr bwMode="auto">
              <a:xfrm rot="11147891">
                <a:off x="1989337" y="2839872"/>
                <a:ext cx="16188" cy="44005"/>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64" name="Freeform 4192"/>
              <p:cNvSpPr/>
              <p:nvPr/>
            </p:nvSpPr>
            <p:spPr bwMode="auto">
              <a:xfrm rot="11147891">
                <a:off x="1936422" y="2872762"/>
                <a:ext cx="19426" cy="37865"/>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65" name="Freeform 2264"/>
              <p:cNvSpPr/>
              <p:nvPr/>
            </p:nvSpPr>
            <p:spPr bwMode="auto">
              <a:xfrm rot="11147891">
                <a:off x="1919508" y="2865649"/>
                <a:ext cx="12950" cy="37865"/>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66" name="Oval 2265"/>
              <p:cNvSpPr/>
              <p:nvPr/>
            </p:nvSpPr>
            <p:spPr bwMode="auto">
              <a:xfrm rot="16459901">
                <a:off x="1720750" y="2628665"/>
                <a:ext cx="53215" cy="5503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67" name="Oval 4195"/>
              <p:cNvSpPr/>
              <p:nvPr/>
            </p:nvSpPr>
            <p:spPr bwMode="auto">
              <a:xfrm rot="16459901">
                <a:off x="1718998" y="2561457"/>
                <a:ext cx="52192" cy="5611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68" name="Oval 4196"/>
              <p:cNvSpPr/>
              <p:nvPr/>
            </p:nvSpPr>
            <p:spPr bwMode="auto">
              <a:xfrm rot="16459901">
                <a:off x="1743190" y="2500860"/>
                <a:ext cx="52192" cy="5503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69" name="Oval 2268"/>
              <p:cNvSpPr/>
              <p:nvPr/>
            </p:nvSpPr>
            <p:spPr bwMode="auto">
              <a:xfrm rot="16763613">
                <a:off x="1881906" y="2535225"/>
                <a:ext cx="51169" cy="5396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70" name="Freeform 2269"/>
              <p:cNvSpPr/>
              <p:nvPr/>
            </p:nvSpPr>
            <p:spPr bwMode="auto">
              <a:xfrm rot="16459901">
                <a:off x="1800854" y="2647324"/>
                <a:ext cx="8187" cy="46405"/>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71" name="Freeform 2270"/>
              <p:cNvSpPr/>
              <p:nvPr/>
            </p:nvSpPr>
            <p:spPr bwMode="auto">
              <a:xfrm rot="16459901">
                <a:off x="1796069" y="2614877"/>
                <a:ext cx="6140" cy="50722"/>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72" name="Freeform 2271"/>
              <p:cNvSpPr/>
              <p:nvPr/>
            </p:nvSpPr>
            <p:spPr bwMode="auto">
              <a:xfrm rot="16459901">
                <a:off x="1792225" y="2588055"/>
                <a:ext cx="11257" cy="4208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73" name="Freeform 2272"/>
              <p:cNvSpPr/>
              <p:nvPr/>
            </p:nvSpPr>
            <p:spPr bwMode="auto">
              <a:xfrm rot="16459901">
                <a:off x="1799541" y="2559398"/>
                <a:ext cx="7163" cy="47485"/>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74" name="Freeform 4202"/>
              <p:cNvSpPr/>
              <p:nvPr/>
            </p:nvSpPr>
            <p:spPr bwMode="auto">
              <a:xfrm rot="16459901">
                <a:off x="1804402" y="2533550"/>
                <a:ext cx="18420" cy="39930"/>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75" name="Freeform 4203"/>
              <p:cNvSpPr/>
              <p:nvPr/>
            </p:nvSpPr>
            <p:spPr bwMode="auto">
              <a:xfrm rot="16459901">
                <a:off x="1813854" y="2514158"/>
                <a:ext cx="12280" cy="39931"/>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76" name="Freeform 4204"/>
              <p:cNvSpPr/>
              <p:nvPr/>
            </p:nvSpPr>
            <p:spPr bwMode="auto">
              <a:xfrm rot="16459901">
                <a:off x="1850158" y="2561385"/>
                <a:ext cx="17397" cy="3345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77" name="Freeform 4205"/>
              <p:cNvSpPr/>
              <p:nvPr/>
            </p:nvSpPr>
            <p:spPr bwMode="auto">
              <a:xfrm rot="16459901">
                <a:off x="1857367" y="2527133"/>
                <a:ext cx="8187" cy="39931"/>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78" name="Oval 2277"/>
              <p:cNvSpPr/>
              <p:nvPr/>
            </p:nvSpPr>
            <p:spPr bwMode="auto">
              <a:xfrm rot="14736380">
                <a:off x="1750349" y="2757282"/>
                <a:ext cx="52192" cy="5611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79" name="Oval 4207"/>
              <p:cNvSpPr/>
              <p:nvPr/>
            </p:nvSpPr>
            <p:spPr bwMode="auto">
              <a:xfrm rot="15040092">
                <a:off x="1879271" y="2659531"/>
                <a:ext cx="51169" cy="5396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80" name="Freeform 4208"/>
              <p:cNvSpPr/>
              <p:nvPr/>
            </p:nvSpPr>
            <p:spPr bwMode="auto">
              <a:xfrm rot="14736380">
                <a:off x="1826332" y="2756990"/>
                <a:ext cx="11256" cy="4208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81" name="Freeform 4209"/>
              <p:cNvSpPr/>
              <p:nvPr/>
            </p:nvSpPr>
            <p:spPr bwMode="auto">
              <a:xfrm rot="14736380">
                <a:off x="1820145" y="2729036"/>
                <a:ext cx="7164" cy="47485"/>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82" name="Freeform 4210"/>
              <p:cNvSpPr/>
              <p:nvPr/>
            </p:nvSpPr>
            <p:spPr bwMode="auto">
              <a:xfrm rot="14736380">
                <a:off x="1861153" y="2706574"/>
                <a:ext cx="17397" cy="3345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83" name="Freeform 4211"/>
              <p:cNvSpPr/>
              <p:nvPr/>
            </p:nvSpPr>
            <p:spPr bwMode="auto">
              <a:xfrm rot="14736380">
                <a:off x="1852674" y="2675511"/>
                <a:ext cx="8187" cy="39931"/>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84" name="Oval 4212"/>
              <p:cNvSpPr/>
              <p:nvPr/>
            </p:nvSpPr>
            <p:spPr bwMode="auto">
              <a:xfrm rot="16459901">
                <a:off x="1772455" y="2440547"/>
                <a:ext cx="53215" cy="5503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85" name="Oval 2284"/>
              <p:cNvSpPr/>
              <p:nvPr/>
            </p:nvSpPr>
            <p:spPr bwMode="auto">
              <a:xfrm rot="16763613">
                <a:off x="1867183" y="2595346"/>
                <a:ext cx="53215" cy="5395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86" name="Freeform 4214"/>
              <p:cNvSpPr/>
              <p:nvPr/>
            </p:nvSpPr>
            <p:spPr bwMode="auto">
              <a:xfrm rot="16459901">
                <a:off x="1835343" y="2611055"/>
                <a:ext cx="20467" cy="35613"/>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87" name="Freeform 4215"/>
              <p:cNvSpPr/>
              <p:nvPr/>
            </p:nvSpPr>
            <p:spPr bwMode="auto">
              <a:xfrm rot="16459901">
                <a:off x="1838628" y="2578036"/>
                <a:ext cx="15351" cy="46406"/>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88" name="Freeform 4216"/>
              <p:cNvSpPr/>
              <p:nvPr/>
            </p:nvSpPr>
            <p:spPr bwMode="auto">
              <a:xfrm rot="16459901">
                <a:off x="1821185" y="2489290"/>
                <a:ext cx="19444" cy="39931"/>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89" name="Freeform 4217"/>
              <p:cNvSpPr/>
              <p:nvPr/>
            </p:nvSpPr>
            <p:spPr bwMode="auto">
              <a:xfrm rot="16459901">
                <a:off x="1832801" y="2468203"/>
                <a:ext cx="28655" cy="38851"/>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90" name="Oval 4218"/>
              <p:cNvSpPr/>
              <p:nvPr/>
            </p:nvSpPr>
            <p:spPr bwMode="auto">
              <a:xfrm rot="14736380">
                <a:off x="1739478" y="2693138"/>
                <a:ext cx="52192" cy="5503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91" name="Oval 4219"/>
              <p:cNvSpPr/>
              <p:nvPr/>
            </p:nvSpPr>
            <p:spPr bwMode="auto">
              <a:xfrm rot="15040092">
                <a:off x="1896183" y="2719232"/>
                <a:ext cx="53215" cy="5395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92" name="Freeform 2291"/>
              <p:cNvSpPr/>
              <p:nvPr/>
            </p:nvSpPr>
            <p:spPr bwMode="auto">
              <a:xfrm rot="14736380">
                <a:off x="1873590" y="2756110"/>
                <a:ext cx="20467" cy="35613"/>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93" name="Freeform 2292"/>
              <p:cNvSpPr/>
              <p:nvPr/>
            </p:nvSpPr>
            <p:spPr bwMode="auto">
              <a:xfrm rot="14736380">
                <a:off x="1862786" y="2726161"/>
                <a:ext cx="15351" cy="46406"/>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94" name="Freeform 2293"/>
              <p:cNvSpPr/>
              <p:nvPr/>
            </p:nvSpPr>
            <p:spPr bwMode="auto">
              <a:xfrm rot="14736380">
                <a:off x="1808274" y="2702351"/>
                <a:ext cx="18420" cy="39930"/>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95" name="Freeform 2294"/>
              <p:cNvSpPr/>
              <p:nvPr/>
            </p:nvSpPr>
            <p:spPr bwMode="auto">
              <a:xfrm rot="14736380">
                <a:off x="1807693" y="2682257"/>
                <a:ext cx="12280" cy="39930"/>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96" name="Oval 2295"/>
              <p:cNvSpPr/>
              <p:nvPr/>
            </p:nvSpPr>
            <p:spPr bwMode="auto">
              <a:xfrm rot="21304874">
                <a:off x="1978446" y="2307819"/>
                <a:ext cx="56118" cy="5219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97" name="Oval 2296"/>
              <p:cNvSpPr/>
              <p:nvPr/>
            </p:nvSpPr>
            <p:spPr bwMode="auto">
              <a:xfrm rot="21304874">
                <a:off x="2048013" y="2294471"/>
                <a:ext cx="55039" cy="53215"/>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98" name="Oval 2297"/>
              <p:cNvSpPr/>
              <p:nvPr/>
            </p:nvSpPr>
            <p:spPr bwMode="auto">
              <a:xfrm rot="21304874">
                <a:off x="2115533" y="2307798"/>
                <a:ext cx="55039" cy="5219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99" name="Oval 2298"/>
              <p:cNvSpPr/>
              <p:nvPr/>
            </p:nvSpPr>
            <p:spPr bwMode="auto">
              <a:xfrm rot="8586">
                <a:off x="2103083" y="2443099"/>
                <a:ext cx="53960" cy="5116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00" name="Freeform 2299"/>
              <p:cNvSpPr/>
              <p:nvPr/>
            </p:nvSpPr>
            <p:spPr bwMode="auto">
              <a:xfrm rot="21304874">
                <a:off x="1996518" y="2368119"/>
                <a:ext cx="8633" cy="44005"/>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01" name="Freeform 2300"/>
              <p:cNvSpPr/>
              <p:nvPr/>
            </p:nvSpPr>
            <p:spPr bwMode="auto">
              <a:xfrm rot="21304874">
                <a:off x="2028189" y="2355766"/>
                <a:ext cx="6475" cy="48099"/>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02" name="Freeform 2301"/>
              <p:cNvSpPr/>
              <p:nvPr/>
            </p:nvSpPr>
            <p:spPr bwMode="auto">
              <a:xfrm rot="21304874">
                <a:off x="2057694" y="2353652"/>
                <a:ext cx="11872" cy="39911"/>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03" name="Freeform 2302"/>
              <p:cNvSpPr/>
              <p:nvPr/>
            </p:nvSpPr>
            <p:spPr bwMode="auto">
              <a:xfrm rot="21304874">
                <a:off x="2087718" y="2351851"/>
                <a:ext cx="7554" cy="45028"/>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04" name="Freeform 2303"/>
              <p:cNvSpPr/>
              <p:nvPr/>
            </p:nvSpPr>
            <p:spPr bwMode="auto">
              <a:xfrm rot="21304874">
                <a:off x="2114304" y="2360489"/>
                <a:ext cx="19426" cy="37865"/>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05" name="Freeform 2304"/>
              <p:cNvSpPr/>
              <p:nvPr/>
            </p:nvSpPr>
            <p:spPr bwMode="auto">
              <a:xfrm rot="21304874">
                <a:off x="2138751" y="2363345"/>
                <a:ext cx="12950" cy="37865"/>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06" name="Freeform 2305"/>
              <p:cNvSpPr/>
              <p:nvPr/>
            </p:nvSpPr>
            <p:spPr bwMode="auto">
              <a:xfrm rot="21304874">
                <a:off x="2096516" y="2409859"/>
                <a:ext cx="18346" cy="3172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07" name="Freeform 2306"/>
              <p:cNvSpPr/>
              <p:nvPr/>
            </p:nvSpPr>
            <p:spPr bwMode="auto">
              <a:xfrm rot="21304874">
                <a:off x="2134072" y="2404240"/>
                <a:ext cx="8633" cy="3786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08" name="Oval 2307"/>
              <p:cNvSpPr/>
              <p:nvPr/>
            </p:nvSpPr>
            <p:spPr bwMode="auto">
              <a:xfrm rot="19581353">
                <a:off x="1849230" y="2355293"/>
                <a:ext cx="55039" cy="53215"/>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09" name="Oval 2308"/>
              <p:cNvSpPr/>
              <p:nvPr/>
            </p:nvSpPr>
            <p:spPr bwMode="auto">
              <a:xfrm rot="19885065">
                <a:off x="1973278" y="2460614"/>
                <a:ext cx="53960" cy="5116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10" name="Freeform 2309"/>
              <p:cNvSpPr/>
              <p:nvPr/>
            </p:nvSpPr>
            <p:spPr bwMode="auto">
              <a:xfrm rot="19581353">
                <a:off x="1887344" y="2412730"/>
                <a:ext cx="11871" cy="39911"/>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11" name="Freeform 2310"/>
              <p:cNvSpPr/>
              <p:nvPr/>
            </p:nvSpPr>
            <p:spPr bwMode="auto">
              <a:xfrm rot="19581353">
                <a:off x="1914466" y="2398405"/>
                <a:ext cx="7555" cy="45028"/>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12" name="Freeform 2311"/>
              <p:cNvSpPr/>
              <p:nvPr/>
            </p:nvSpPr>
            <p:spPr bwMode="auto">
              <a:xfrm rot="19581353">
                <a:off x="1947165" y="2443488"/>
                <a:ext cx="18346" cy="3172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13" name="Freeform 2312"/>
              <p:cNvSpPr/>
              <p:nvPr/>
            </p:nvSpPr>
            <p:spPr bwMode="auto">
              <a:xfrm rot="19581353">
                <a:off x="1978879" y="2423699"/>
                <a:ext cx="8633" cy="3786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14" name="Oval 2313"/>
              <p:cNvSpPr/>
              <p:nvPr/>
            </p:nvSpPr>
            <p:spPr bwMode="auto">
              <a:xfrm rot="21304874">
                <a:off x="2182556" y="2325972"/>
                <a:ext cx="56118" cy="5219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15" name="Oval 2314"/>
              <p:cNvSpPr/>
              <p:nvPr/>
            </p:nvSpPr>
            <p:spPr bwMode="auto">
              <a:xfrm rot="8586">
                <a:off x="2037227" y="2439941"/>
                <a:ext cx="56118" cy="5116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16" name="Freeform 2315"/>
              <p:cNvSpPr/>
              <p:nvPr/>
            </p:nvSpPr>
            <p:spPr bwMode="auto">
              <a:xfrm rot="21304874">
                <a:off x="2039940" y="2404565"/>
                <a:ext cx="21584" cy="33771"/>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17" name="Freeform 2316"/>
              <p:cNvSpPr/>
              <p:nvPr/>
            </p:nvSpPr>
            <p:spPr bwMode="auto">
              <a:xfrm rot="21304874">
                <a:off x="2071505" y="2395687"/>
                <a:ext cx="16188" cy="44005"/>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18" name="Freeform 2317"/>
              <p:cNvSpPr/>
              <p:nvPr/>
            </p:nvSpPr>
            <p:spPr bwMode="auto">
              <a:xfrm rot="21304874">
                <a:off x="2162613" y="2369562"/>
                <a:ext cx="20505" cy="37865"/>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19" name="Freeform 2318"/>
              <p:cNvSpPr/>
              <p:nvPr/>
            </p:nvSpPr>
            <p:spPr bwMode="auto">
              <a:xfrm rot="21304874">
                <a:off x="2182873" y="2381778"/>
                <a:ext cx="30217" cy="36842"/>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20" name="Oval 2319"/>
              <p:cNvSpPr/>
              <p:nvPr/>
            </p:nvSpPr>
            <p:spPr bwMode="auto">
              <a:xfrm rot="19581353">
                <a:off x="1914808" y="2335232"/>
                <a:ext cx="55039" cy="5219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21" name="Oval 4249"/>
              <p:cNvSpPr/>
              <p:nvPr/>
            </p:nvSpPr>
            <p:spPr bwMode="auto">
              <a:xfrm rot="19885065">
                <a:off x="1912943" y="2486997"/>
                <a:ext cx="56118" cy="5116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22" name="Freeform 4250"/>
              <p:cNvSpPr/>
              <p:nvPr/>
            </p:nvSpPr>
            <p:spPr bwMode="auto">
              <a:xfrm rot="19581353">
                <a:off x="1895109" y="2463679"/>
                <a:ext cx="21584" cy="33771"/>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23" name="Freeform 4251"/>
              <p:cNvSpPr/>
              <p:nvPr/>
            </p:nvSpPr>
            <p:spPr bwMode="auto">
              <a:xfrm rot="19581353">
                <a:off x="1921215" y="2442108"/>
                <a:ext cx="16188" cy="44005"/>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24" name="Freeform 4252"/>
              <p:cNvSpPr/>
              <p:nvPr/>
            </p:nvSpPr>
            <p:spPr bwMode="auto">
              <a:xfrm rot="19581353">
                <a:off x="1939233" y="2391247"/>
                <a:ext cx="19426" cy="37865"/>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25" name="Freeform 4253"/>
              <p:cNvSpPr/>
              <p:nvPr/>
            </p:nvSpPr>
            <p:spPr bwMode="auto">
              <a:xfrm rot="19581353">
                <a:off x="1962798" y="2384601"/>
                <a:ext cx="12950" cy="37865"/>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26" name="Oval 4254"/>
              <p:cNvSpPr/>
              <p:nvPr/>
            </p:nvSpPr>
            <p:spPr bwMode="auto">
              <a:xfrm rot="4620971">
                <a:off x="2347944" y="2514261"/>
                <a:ext cx="53215" cy="5503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27" name="Oval 4255"/>
              <p:cNvSpPr/>
              <p:nvPr/>
            </p:nvSpPr>
            <p:spPr bwMode="auto">
              <a:xfrm rot="4620971">
                <a:off x="2371543" y="2576729"/>
                <a:ext cx="52192" cy="5611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28" name="Oval 4256"/>
              <p:cNvSpPr/>
              <p:nvPr/>
            </p:nvSpPr>
            <p:spPr bwMode="auto">
              <a:xfrm rot="4620971">
                <a:off x="2367636" y="2642461"/>
                <a:ext cx="52192" cy="5503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29" name="Oval 4257"/>
              <p:cNvSpPr/>
              <p:nvPr/>
            </p:nvSpPr>
            <p:spPr bwMode="auto">
              <a:xfrm rot="4924683">
                <a:off x="2225590" y="2649714"/>
                <a:ext cx="51169" cy="5396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30" name="Freeform 4258"/>
              <p:cNvSpPr/>
              <p:nvPr/>
            </p:nvSpPr>
            <p:spPr bwMode="auto">
              <a:xfrm rot="4620971">
                <a:off x="2310978" y="2521139"/>
                <a:ext cx="8187" cy="46405"/>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31" name="Freeform 4259"/>
              <p:cNvSpPr/>
              <p:nvPr/>
            </p:nvSpPr>
            <p:spPr bwMode="auto">
              <a:xfrm rot="4620971">
                <a:off x="2327053" y="2546257"/>
                <a:ext cx="6140" cy="50722"/>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32" name="Freeform 2331"/>
              <p:cNvSpPr/>
              <p:nvPr/>
            </p:nvSpPr>
            <p:spPr bwMode="auto">
              <a:xfrm rot="4620971">
                <a:off x="2335495" y="2579938"/>
                <a:ext cx="11257" cy="4208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33" name="Freeform 4261"/>
              <p:cNvSpPr/>
              <p:nvPr/>
            </p:nvSpPr>
            <p:spPr bwMode="auto">
              <a:xfrm rot="4620971">
                <a:off x="2340661" y="2603509"/>
                <a:ext cx="7163" cy="47485"/>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34" name="Freeform 2333"/>
              <p:cNvSpPr/>
              <p:nvPr/>
            </p:nvSpPr>
            <p:spPr bwMode="auto">
              <a:xfrm rot="4620971">
                <a:off x="2334315" y="2638530"/>
                <a:ext cx="18420" cy="39930"/>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35" name="Freeform 2334"/>
              <p:cNvSpPr/>
              <p:nvPr/>
            </p:nvSpPr>
            <p:spPr bwMode="auto">
              <a:xfrm rot="4620971">
                <a:off x="2337379" y="2658844"/>
                <a:ext cx="12280" cy="39931"/>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36" name="Freeform 4264"/>
              <p:cNvSpPr/>
              <p:nvPr/>
            </p:nvSpPr>
            <p:spPr bwMode="auto">
              <a:xfrm rot="4620971">
                <a:off x="2283914" y="2631056"/>
                <a:ext cx="17397" cy="3345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37" name="Freeform 4265"/>
              <p:cNvSpPr/>
              <p:nvPr/>
            </p:nvSpPr>
            <p:spPr bwMode="auto">
              <a:xfrm rot="4620971">
                <a:off x="2295767" y="2658160"/>
                <a:ext cx="8187" cy="39931"/>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38" name="Oval 4266"/>
              <p:cNvSpPr/>
              <p:nvPr/>
            </p:nvSpPr>
            <p:spPr bwMode="auto">
              <a:xfrm rot="2897450">
                <a:off x="2280150" y="2398627"/>
                <a:ext cx="52192" cy="5611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39" name="Oval 2338"/>
              <p:cNvSpPr/>
              <p:nvPr/>
            </p:nvSpPr>
            <p:spPr bwMode="auto">
              <a:xfrm rot="3201162">
                <a:off x="2189091" y="2530298"/>
                <a:ext cx="51169" cy="5396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40" name="Freeform 4268"/>
              <p:cNvSpPr/>
              <p:nvPr/>
            </p:nvSpPr>
            <p:spPr bwMode="auto">
              <a:xfrm rot="2897450">
                <a:off x="2249912" y="2428287"/>
                <a:ext cx="11256" cy="4208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41" name="Freeform 2340"/>
              <p:cNvSpPr/>
              <p:nvPr/>
            </p:nvSpPr>
            <p:spPr bwMode="auto">
              <a:xfrm rot="2897450">
                <a:off x="2267746" y="2447376"/>
                <a:ext cx="7164" cy="47485"/>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42" name="Freeform 4270"/>
              <p:cNvSpPr/>
              <p:nvPr/>
            </p:nvSpPr>
            <p:spPr bwMode="auto">
              <a:xfrm rot="2897450">
                <a:off x="2227847" y="2495548"/>
                <a:ext cx="17397" cy="3345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43" name="Freeform 4271"/>
              <p:cNvSpPr/>
              <p:nvPr/>
            </p:nvSpPr>
            <p:spPr bwMode="auto">
              <a:xfrm rot="2897450">
                <a:off x="2253676" y="2515182"/>
                <a:ext cx="8187" cy="39931"/>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44" name="Oval 4272"/>
              <p:cNvSpPr/>
              <p:nvPr/>
            </p:nvSpPr>
            <p:spPr bwMode="auto">
              <a:xfrm rot="4620971">
                <a:off x="2357628" y="2708444"/>
                <a:ext cx="53215" cy="5503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45" name="Oval 2344"/>
              <p:cNvSpPr/>
              <p:nvPr/>
            </p:nvSpPr>
            <p:spPr bwMode="auto">
              <a:xfrm rot="4924683">
                <a:off x="2218776" y="2588454"/>
                <a:ext cx="53215" cy="5395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46" name="Freeform 2345"/>
              <p:cNvSpPr/>
              <p:nvPr/>
            </p:nvSpPr>
            <p:spPr bwMode="auto">
              <a:xfrm rot="4620971">
                <a:off x="2279127" y="2577779"/>
                <a:ext cx="20467" cy="35613"/>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47" name="Freeform 2346"/>
              <p:cNvSpPr/>
              <p:nvPr/>
            </p:nvSpPr>
            <p:spPr bwMode="auto">
              <a:xfrm rot="4620971">
                <a:off x="2289662" y="2598958"/>
                <a:ext cx="15351" cy="46406"/>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48" name="Freeform 2347"/>
              <p:cNvSpPr/>
              <p:nvPr/>
            </p:nvSpPr>
            <p:spPr bwMode="auto">
              <a:xfrm rot="4620971">
                <a:off x="2317881" y="2711430"/>
                <a:ext cx="28655" cy="38851"/>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49" name="Oval 4277"/>
              <p:cNvSpPr/>
              <p:nvPr/>
            </p:nvSpPr>
            <p:spPr bwMode="auto">
              <a:xfrm rot="2897450">
                <a:off x="2310830" y="2457850"/>
                <a:ext cx="52192" cy="5503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50" name="Oval 4278"/>
              <p:cNvSpPr/>
              <p:nvPr/>
            </p:nvSpPr>
            <p:spPr bwMode="auto">
              <a:xfrm rot="3201162">
                <a:off x="2152207" y="2478366"/>
                <a:ext cx="53215" cy="5395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51" name="Freeform 4279"/>
              <p:cNvSpPr/>
              <p:nvPr/>
            </p:nvSpPr>
            <p:spPr bwMode="auto">
              <a:xfrm rot="2897450">
                <a:off x="2197085" y="2450092"/>
                <a:ext cx="20467" cy="35613"/>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52" name="Freeform 4280"/>
              <p:cNvSpPr/>
              <p:nvPr/>
            </p:nvSpPr>
            <p:spPr bwMode="auto">
              <a:xfrm rot="2897450">
                <a:off x="2220107" y="2464365"/>
                <a:ext cx="15351" cy="46406"/>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53" name="Freeform 4281"/>
              <p:cNvSpPr/>
              <p:nvPr/>
            </p:nvSpPr>
            <p:spPr bwMode="auto">
              <a:xfrm rot="2897450">
                <a:off x="2277638" y="2478472"/>
                <a:ext cx="18420" cy="39930"/>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54" name="Freeform 4282"/>
              <p:cNvSpPr/>
              <p:nvPr/>
            </p:nvSpPr>
            <p:spPr bwMode="auto">
              <a:xfrm rot="2897450">
                <a:off x="2290500" y="2496626"/>
                <a:ext cx="12280" cy="39930"/>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55" name="Oval 4283"/>
              <p:cNvSpPr/>
              <p:nvPr/>
            </p:nvSpPr>
            <p:spPr bwMode="auto">
              <a:xfrm rot="9470549">
                <a:off x="2206453" y="2904173"/>
                <a:ext cx="56118" cy="5219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56" name="Oval 4284"/>
              <p:cNvSpPr/>
              <p:nvPr/>
            </p:nvSpPr>
            <p:spPr bwMode="auto">
              <a:xfrm rot="9470549">
                <a:off x="2145078" y="2935319"/>
                <a:ext cx="55039" cy="53215"/>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57" name="Oval 4285"/>
              <p:cNvSpPr/>
              <p:nvPr/>
            </p:nvSpPr>
            <p:spPr bwMode="auto">
              <a:xfrm rot="9470549">
                <a:off x="2076586" y="2942566"/>
                <a:ext cx="55039" cy="5219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58" name="Oval 2357"/>
              <p:cNvSpPr/>
              <p:nvPr/>
            </p:nvSpPr>
            <p:spPr bwMode="auto">
              <a:xfrm rot="9774261">
                <a:off x="2047408" y="2810693"/>
                <a:ext cx="53960" cy="5116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59" name="Freeform 2358"/>
              <p:cNvSpPr/>
              <p:nvPr/>
            </p:nvSpPr>
            <p:spPr bwMode="auto">
              <a:xfrm rot="9470549">
                <a:off x="2218046" y="2852993"/>
                <a:ext cx="8633" cy="44005"/>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60" name="Freeform 2359"/>
              <p:cNvSpPr/>
              <p:nvPr/>
            </p:nvSpPr>
            <p:spPr bwMode="auto">
              <a:xfrm rot="9470549">
                <a:off x="2193128" y="2869384"/>
                <a:ext cx="6475" cy="48099"/>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61" name="Freeform 2360"/>
              <p:cNvSpPr/>
              <p:nvPr/>
            </p:nvSpPr>
            <p:spPr bwMode="auto">
              <a:xfrm rot="9470549">
                <a:off x="2161613" y="2888458"/>
                <a:ext cx="11872" cy="39911"/>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62" name="Freeform 2361"/>
              <p:cNvSpPr/>
              <p:nvPr/>
            </p:nvSpPr>
            <p:spPr bwMode="auto">
              <a:xfrm rot="9470549">
                <a:off x="2136921" y="2893007"/>
                <a:ext cx="7554" cy="45028"/>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63" name="Freeform 2362"/>
              <p:cNvSpPr/>
              <p:nvPr/>
            </p:nvSpPr>
            <p:spPr bwMode="auto">
              <a:xfrm rot="9470549">
                <a:off x="2098345" y="2900898"/>
                <a:ext cx="19426" cy="37865"/>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64" name="Freeform 2363"/>
              <p:cNvSpPr/>
              <p:nvPr/>
            </p:nvSpPr>
            <p:spPr bwMode="auto">
              <a:xfrm rot="9470549">
                <a:off x="2080433" y="2904131"/>
                <a:ext cx="12950" cy="37865"/>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65" name="Freeform 2364"/>
              <p:cNvSpPr/>
              <p:nvPr/>
            </p:nvSpPr>
            <p:spPr bwMode="auto">
              <a:xfrm rot="9470549">
                <a:off x="2101919" y="2854598"/>
                <a:ext cx="18346" cy="3172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66" name="Freeform 2365"/>
              <p:cNvSpPr/>
              <p:nvPr/>
            </p:nvSpPr>
            <p:spPr bwMode="auto">
              <a:xfrm rot="9470549">
                <a:off x="2076343" y="2863151"/>
                <a:ext cx="8633" cy="3786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67" name="Oval 2366"/>
              <p:cNvSpPr/>
              <p:nvPr/>
            </p:nvSpPr>
            <p:spPr bwMode="auto">
              <a:xfrm rot="7747028">
                <a:off x="2317347" y="2819915"/>
                <a:ext cx="52192" cy="5611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68" name="Oval 2367"/>
              <p:cNvSpPr/>
              <p:nvPr/>
            </p:nvSpPr>
            <p:spPr bwMode="auto">
              <a:xfrm rot="8050740">
                <a:off x="2167304" y="2756091"/>
                <a:ext cx="51169" cy="5396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69" name="Freeform 2368"/>
              <p:cNvSpPr/>
              <p:nvPr/>
            </p:nvSpPr>
            <p:spPr bwMode="auto">
              <a:xfrm rot="7747028">
                <a:off x="2306155" y="2783073"/>
                <a:ext cx="11256" cy="4208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70" name="Freeform 2369"/>
              <p:cNvSpPr/>
              <p:nvPr/>
            </p:nvSpPr>
            <p:spPr bwMode="auto">
              <a:xfrm rot="7747028">
                <a:off x="2288037" y="2798627"/>
                <a:ext cx="7164" cy="47485"/>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71" name="Freeform 2370"/>
              <p:cNvSpPr/>
              <p:nvPr/>
            </p:nvSpPr>
            <p:spPr bwMode="auto">
              <a:xfrm rot="7747028">
                <a:off x="2234527" y="2779643"/>
                <a:ext cx="17397" cy="3345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72" name="Freeform 2371"/>
              <p:cNvSpPr/>
              <p:nvPr/>
            </p:nvSpPr>
            <p:spPr bwMode="auto">
              <a:xfrm rot="7747028">
                <a:off x="2218704" y="2799920"/>
                <a:ext cx="8187" cy="39931"/>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73" name="Oval 2372"/>
              <p:cNvSpPr/>
              <p:nvPr/>
            </p:nvSpPr>
            <p:spPr bwMode="auto">
              <a:xfrm rot="9470549">
                <a:off x="2005838" y="2944195"/>
                <a:ext cx="56118" cy="5219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74" name="Oval 2373"/>
              <p:cNvSpPr/>
              <p:nvPr/>
            </p:nvSpPr>
            <p:spPr bwMode="auto">
              <a:xfrm rot="9774261">
                <a:off x="2109183" y="2795507"/>
                <a:ext cx="56118" cy="5116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75" name="Freeform 2374"/>
              <p:cNvSpPr/>
              <p:nvPr/>
            </p:nvSpPr>
            <p:spPr bwMode="auto">
              <a:xfrm rot="9470549">
                <a:off x="2154124" y="2842210"/>
                <a:ext cx="21584" cy="33771"/>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76" name="Freeform 2375"/>
              <p:cNvSpPr/>
              <p:nvPr/>
            </p:nvSpPr>
            <p:spPr bwMode="auto">
              <a:xfrm rot="9470549">
                <a:off x="2130426" y="2848796"/>
                <a:ext cx="16188" cy="44005"/>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77" name="Freeform 2376"/>
              <p:cNvSpPr/>
              <p:nvPr/>
            </p:nvSpPr>
            <p:spPr bwMode="auto">
              <a:xfrm rot="9470549">
                <a:off x="2048317" y="2905961"/>
                <a:ext cx="20505" cy="37865"/>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78" name="Freeform 2377"/>
              <p:cNvSpPr/>
              <p:nvPr/>
            </p:nvSpPr>
            <p:spPr bwMode="auto">
              <a:xfrm rot="9470549">
                <a:off x="2015813" y="2902352"/>
                <a:ext cx="30217" cy="36842"/>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79" name="Oval 2378"/>
              <p:cNvSpPr/>
              <p:nvPr/>
            </p:nvSpPr>
            <p:spPr bwMode="auto">
              <a:xfrm rot="7747028">
                <a:off x="2261145" y="2858532"/>
                <a:ext cx="52192" cy="5503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80" name="Oval 2379"/>
              <p:cNvSpPr/>
              <p:nvPr/>
            </p:nvSpPr>
            <p:spPr bwMode="auto">
              <a:xfrm rot="8050740">
                <a:off x="2214628" y="2714241"/>
                <a:ext cx="53215" cy="5395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81" name="Freeform 2380"/>
              <p:cNvSpPr/>
              <p:nvPr/>
            </p:nvSpPr>
            <p:spPr bwMode="auto">
              <a:xfrm rot="7747028">
                <a:off x="2274533" y="2744129"/>
                <a:ext cx="20467" cy="35613"/>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82" name="Freeform 2381"/>
              <p:cNvSpPr/>
              <p:nvPr/>
            </p:nvSpPr>
            <p:spPr bwMode="auto">
              <a:xfrm rot="7747028">
                <a:off x="2259876" y="2761025"/>
                <a:ext cx="15351" cy="46406"/>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83" name="Freeform 2382"/>
              <p:cNvSpPr/>
              <p:nvPr/>
            </p:nvSpPr>
            <p:spPr bwMode="auto">
              <a:xfrm rot="7747028">
                <a:off x="2256442" y="2821290"/>
                <a:ext cx="18420" cy="39930"/>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84" name="Freeform 2383"/>
              <p:cNvSpPr/>
              <p:nvPr/>
            </p:nvSpPr>
            <p:spPr bwMode="auto">
              <a:xfrm rot="7747028">
                <a:off x="2242173" y="2833351"/>
                <a:ext cx="12280" cy="39930"/>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85" name="Oval 2384"/>
              <p:cNvSpPr/>
              <p:nvPr/>
            </p:nvSpPr>
            <p:spPr bwMode="auto">
              <a:xfrm rot="12871412">
                <a:off x="1829008" y="2859118"/>
                <a:ext cx="56118" cy="5219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86" name="Oval 2385"/>
              <p:cNvSpPr/>
              <p:nvPr/>
            </p:nvSpPr>
            <p:spPr bwMode="auto">
              <a:xfrm rot="11147891">
                <a:off x="1945711" y="2927349"/>
                <a:ext cx="55039" cy="53215"/>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87" name="Oval 2386"/>
              <p:cNvSpPr/>
              <p:nvPr/>
            </p:nvSpPr>
            <p:spPr bwMode="auto">
              <a:xfrm rot="11147891">
                <a:off x="1878048" y="2904242"/>
                <a:ext cx="55039" cy="5219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88" name="Oval 2387"/>
              <p:cNvSpPr/>
              <p:nvPr/>
            </p:nvSpPr>
            <p:spPr bwMode="auto">
              <a:xfrm rot="12871412">
                <a:off x="1783681" y="2813066"/>
                <a:ext cx="56118" cy="5219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89" name="Freeform 2388"/>
              <p:cNvSpPr/>
              <p:nvPr/>
            </p:nvSpPr>
            <p:spPr bwMode="auto">
              <a:xfrm rot="2897450">
                <a:off x="2236962" y="2400655"/>
                <a:ext cx="11256" cy="4208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90" name="Freeform 2389"/>
              <p:cNvSpPr/>
              <p:nvPr/>
            </p:nvSpPr>
            <p:spPr bwMode="auto">
              <a:xfrm rot="2897450">
                <a:off x="2172209" y="2419076"/>
                <a:ext cx="11256" cy="4208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91" name="Oval 2390"/>
              <p:cNvSpPr/>
              <p:nvPr/>
            </p:nvSpPr>
            <p:spPr bwMode="auto">
              <a:xfrm rot="4620971">
                <a:off x="2344677" y="2763707"/>
                <a:ext cx="53215" cy="5503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92" name="Freeform 2391"/>
              <p:cNvSpPr/>
              <p:nvPr/>
            </p:nvSpPr>
            <p:spPr bwMode="auto">
              <a:xfrm rot="4620971">
                <a:off x="2275793" y="2711429"/>
                <a:ext cx="28655" cy="38851"/>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93" name="Freeform 2392"/>
              <p:cNvSpPr/>
              <p:nvPr/>
            </p:nvSpPr>
            <p:spPr bwMode="auto">
              <a:xfrm rot="4620971">
                <a:off x="2282268" y="2680728"/>
                <a:ext cx="28655" cy="38851"/>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394" name="Freeform 2393"/>
              <p:cNvSpPr/>
              <p:nvPr/>
            </p:nvSpPr>
            <p:spPr bwMode="auto">
              <a:xfrm rot="4620971">
                <a:off x="2311406" y="2754411"/>
                <a:ext cx="28655" cy="38851"/>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grpSp>
        <p:grpSp>
          <p:nvGrpSpPr>
            <p:cNvPr id="12" name="Group 1763"/>
            <p:cNvGrpSpPr>
              <a:grpSpLocks/>
            </p:cNvGrpSpPr>
            <p:nvPr/>
          </p:nvGrpSpPr>
          <p:grpSpPr bwMode="auto">
            <a:xfrm>
              <a:off x="2046365" y="4360930"/>
              <a:ext cx="862050" cy="831829"/>
              <a:chOff x="1773474" y="2338425"/>
              <a:chExt cx="601470" cy="607894"/>
            </a:xfrm>
          </p:grpSpPr>
          <p:sp>
            <p:nvSpPr>
              <p:cNvPr id="2209" name="Freeform 4137"/>
              <p:cNvSpPr/>
              <p:nvPr/>
            </p:nvSpPr>
            <p:spPr bwMode="auto">
              <a:xfrm rot="10492930">
                <a:off x="1896426" y="2780423"/>
                <a:ext cx="31015" cy="45244"/>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10" name="Freeform 4138"/>
              <p:cNvSpPr/>
              <p:nvPr/>
            </p:nvSpPr>
            <p:spPr bwMode="auto">
              <a:xfrm rot="10492930">
                <a:off x="1966210" y="2868591"/>
                <a:ext cx="31015" cy="44084"/>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11" name="Freeform 4139"/>
              <p:cNvSpPr/>
              <p:nvPr/>
            </p:nvSpPr>
            <p:spPr bwMode="auto">
              <a:xfrm rot="10492930">
                <a:off x="1949594" y="2827988"/>
                <a:ext cx="31015" cy="44084"/>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12" name="Freeform 4140"/>
              <p:cNvSpPr/>
              <p:nvPr/>
            </p:nvSpPr>
            <p:spPr bwMode="auto">
              <a:xfrm rot="10492930">
                <a:off x="1897534" y="2852350"/>
                <a:ext cx="31015" cy="44084"/>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13" name="Freeform 4141"/>
              <p:cNvSpPr/>
              <p:nvPr/>
            </p:nvSpPr>
            <p:spPr bwMode="auto">
              <a:xfrm rot="14081419">
                <a:off x="1800591" y="2499833"/>
                <a:ext cx="49885" cy="3101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14" name="Freeform 4142"/>
              <p:cNvSpPr/>
              <p:nvPr/>
            </p:nvSpPr>
            <p:spPr bwMode="auto">
              <a:xfrm rot="14081419">
                <a:off x="1840940" y="2631291"/>
                <a:ext cx="29002" cy="46523"/>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15" name="Freeform 4143"/>
              <p:cNvSpPr/>
              <p:nvPr/>
            </p:nvSpPr>
            <p:spPr bwMode="auto">
              <a:xfrm rot="14081419">
                <a:off x="1788880" y="2533842"/>
                <a:ext cx="29002" cy="46523"/>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16" name="Freeform 4144"/>
              <p:cNvSpPr/>
              <p:nvPr/>
            </p:nvSpPr>
            <p:spPr bwMode="auto">
              <a:xfrm rot="14081419">
                <a:off x="1818233" y="2720065"/>
                <a:ext cx="29003" cy="47630"/>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17" name="Freeform 4145"/>
              <p:cNvSpPr/>
              <p:nvPr/>
            </p:nvSpPr>
            <p:spPr bwMode="auto">
              <a:xfrm rot="14081419">
                <a:off x="1782787" y="2597094"/>
                <a:ext cx="29003" cy="47630"/>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18" name="Freeform 4146"/>
              <p:cNvSpPr/>
              <p:nvPr/>
            </p:nvSpPr>
            <p:spPr bwMode="auto">
              <a:xfrm rot="14081419">
                <a:off x="1846452" y="2557071"/>
                <a:ext cx="30163" cy="47630"/>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19" name="Freeform 4147"/>
              <p:cNvSpPr/>
              <p:nvPr/>
            </p:nvSpPr>
            <p:spPr bwMode="auto">
              <a:xfrm rot="14081419">
                <a:off x="1847032" y="2686423"/>
                <a:ext cx="29002" cy="47630"/>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20" name="Freeform 4148"/>
              <p:cNvSpPr/>
              <p:nvPr/>
            </p:nvSpPr>
            <p:spPr bwMode="auto">
              <a:xfrm rot="14081419">
                <a:off x="1798268" y="2656233"/>
                <a:ext cx="30163" cy="46523"/>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21" name="Freeform 4149"/>
              <p:cNvSpPr/>
              <p:nvPr/>
            </p:nvSpPr>
            <p:spPr bwMode="auto">
              <a:xfrm rot="18926392">
                <a:off x="2136793" y="2360466"/>
                <a:ext cx="52061" cy="29003"/>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22" name="Freeform 4150"/>
              <p:cNvSpPr/>
              <p:nvPr/>
            </p:nvSpPr>
            <p:spPr bwMode="auto">
              <a:xfrm rot="18926392">
                <a:off x="2007194" y="2402230"/>
                <a:ext cx="31015" cy="45244"/>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23" name="Freeform 4151"/>
              <p:cNvSpPr/>
              <p:nvPr/>
            </p:nvSpPr>
            <p:spPr bwMode="auto">
              <a:xfrm rot="18926392">
                <a:off x="2100239" y="2338425"/>
                <a:ext cx="31015" cy="45244"/>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24" name="Freeform 4152"/>
              <p:cNvSpPr/>
              <p:nvPr/>
            </p:nvSpPr>
            <p:spPr bwMode="auto">
              <a:xfrm rot="18926392">
                <a:off x="1910826" y="2395269"/>
                <a:ext cx="31015" cy="45244"/>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25" name="Freeform 4153"/>
              <p:cNvSpPr/>
              <p:nvPr/>
            </p:nvSpPr>
            <p:spPr bwMode="auto">
              <a:xfrm rot="18926392">
                <a:off x="2032671" y="2343065"/>
                <a:ext cx="31015" cy="44084"/>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26" name="Freeform 4154"/>
              <p:cNvSpPr/>
              <p:nvPr/>
            </p:nvSpPr>
            <p:spPr bwMode="auto">
              <a:xfrm rot="18926392">
                <a:off x="2084731" y="2396430"/>
                <a:ext cx="31015" cy="45244"/>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27" name="Freeform 4155"/>
              <p:cNvSpPr/>
              <p:nvPr/>
            </p:nvSpPr>
            <p:spPr bwMode="auto">
              <a:xfrm rot="18926392">
                <a:off x="1950702" y="2417312"/>
                <a:ext cx="31015" cy="45244"/>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28" name="Freeform 4156"/>
              <p:cNvSpPr/>
              <p:nvPr/>
            </p:nvSpPr>
            <p:spPr bwMode="auto">
              <a:xfrm rot="18926392">
                <a:off x="1975071" y="2367427"/>
                <a:ext cx="31015" cy="44084"/>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29" name="Freeform 4157"/>
              <p:cNvSpPr/>
              <p:nvPr/>
            </p:nvSpPr>
            <p:spPr bwMode="auto">
              <a:xfrm rot="2242489">
                <a:off x="2264176" y="2537962"/>
                <a:ext cx="31015" cy="44084"/>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30" name="Freeform 4158"/>
              <p:cNvSpPr/>
              <p:nvPr/>
            </p:nvSpPr>
            <p:spPr bwMode="auto">
              <a:xfrm rot="2242489">
                <a:off x="2343929" y="2615689"/>
                <a:ext cx="31015" cy="45244"/>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31" name="Freeform 4159"/>
              <p:cNvSpPr/>
              <p:nvPr/>
            </p:nvSpPr>
            <p:spPr bwMode="auto">
              <a:xfrm rot="2242489">
                <a:off x="2257530" y="2446314"/>
                <a:ext cx="31015" cy="44084"/>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32" name="Freeform 4160"/>
              <p:cNvSpPr/>
              <p:nvPr/>
            </p:nvSpPr>
            <p:spPr bwMode="auto">
              <a:xfrm rot="2242489">
                <a:off x="2329529" y="2553043"/>
                <a:ext cx="32122" cy="45244"/>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33" name="Freeform 4161"/>
              <p:cNvSpPr/>
              <p:nvPr/>
            </p:nvSpPr>
            <p:spPr bwMode="auto">
              <a:xfrm rot="2242489">
                <a:off x="2280791" y="2609889"/>
                <a:ext cx="31015" cy="44084"/>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34" name="Freeform 4162"/>
              <p:cNvSpPr/>
              <p:nvPr/>
            </p:nvSpPr>
            <p:spPr bwMode="auto">
              <a:xfrm rot="2242489">
                <a:off x="2239807" y="2486918"/>
                <a:ext cx="32123" cy="44084"/>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35" name="Freeform 4163"/>
              <p:cNvSpPr/>
              <p:nvPr/>
            </p:nvSpPr>
            <p:spPr bwMode="auto">
              <a:xfrm rot="2242489">
                <a:off x="2296299" y="2501999"/>
                <a:ext cx="31015" cy="45244"/>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36" name="Freeform 4164"/>
              <p:cNvSpPr/>
              <p:nvPr/>
            </p:nvSpPr>
            <p:spPr bwMode="auto">
              <a:xfrm rot="7092067">
                <a:off x="2055358" y="2905869"/>
                <a:ext cx="49885" cy="3101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37" name="Freeform 4165"/>
              <p:cNvSpPr/>
              <p:nvPr/>
            </p:nvSpPr>
            <p:spPr bwMode="auto">
              <a:xfrm rot="7092067">
                <a:off x="2183767" y="2810553"/>
                <a:ext cx="29003" cy="47630"/>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38" name="Freeform 4166"/>
              <p:cNvSpPr/>
              <p:nvPr/>
            </p:nvSpPr>
            <p:spPr bwMode="auto">
              <a:xfrm rot="7092067">
                <a:off x="2114538" y="2898115"/>
                <a:ext cx="29002" cy="46523"/>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39" name="Freeform 4167"/>
              <p:cNvSpPr/>
              <p:nvPr/>
            </p:nvSpPr>
            <p:spPr bwMode="auto">
              <a:xfrm rot="7092067">
                <a:off x="2277921" y="2789671"/>
                <a:ext cx="29003" cy="47631"/>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40" name="Freeform 4168"/>
              <p:cNvSpPr/>
              <p:nvPr/>
            </p:nvSpPr>
            <p:spPr bwMode="auto">
              <a:xfrm rot="7092067">
                <a:off x="2177095" y="2875493"/>
                <a:ext cx="30163" cy="46523"/>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41" name="Freeform 4169"/>
              <p:cNvSpPr/>
              <p:nvPr/>
            </p:nvSpPr>
            <p:spPr bwMode="auto">
              <a:xfrm rot="7092067">
                <a:off x="2110634" y="2838370"/>
                <a:ext cx="30163" cy="46523"/>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42" name="Freeform 4170"/>
              <p:cNvSpPr/>
              <p:nvPr/>
            </p:nvSpPr>
            <p:spPr bwMode="auto">
              <a:xfrm rot="7092067">
                <a:off x="2232505" y="2780391"/>
                <a:ext cx="29003" cy="47630"/>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43" name="Freeform 4171"/>
              <p:cNvSpPr/>
              <p:nvPr/>
            </p:nvSpPr>
            <p:spPr bwMode="auto">
              <a:xfrm rot="7092067">
                <a:off x="2225306" y="2835469"/>
                <a:ext cx="29002" cy="46523"/>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44" name="Freeform 4172"/>
              <p:cNvSpPr/>
              <p:nvPr/>
            </p:nvSpPr>
            <p:spPr bwMode="auto">
              <a:xfrm rot="14081419">
                <a:off x="1834294" y="2772824"/>
                <a:ext cx="29002" cy="46523"/>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45" name="Freeform 4173"/>
              <p:cNvSpPr/>
              <p:nvPr/>
            </p:nvSpPr>
            <p:spPr bwMode="auto">
              <a:xfrm rot="18926392" flipV="1">
                <a:off x="2177777" y="2437033"/>
                <a:ext cx="49846" cy="30163"/>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46" name="Freeform 4174"/>
              <p:cNvSpPr/>
              <p:nvPr/>
            </p:nvSpPr>
            <p:spPr bwMode="auto">
              <a:xfrm rot="18926392">
                <a:off x="2192177" y="2388309"/>
                <a:ext cx="54276" cy="29003"/>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47" name="Freeform 4175"/>
              <p:cNvSpPr/>
              <p:nvPr/>
            </p:nvSpPr>
            <p:spPr bwMode="auto">
              <a:xfrm rot="7092067">
                <a:off x="1850356" y="2442800"/>
                <a:ext cx="29002" cy="47631"/>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48" name="Freeform 4176"/>
              <p:cNvSpPr/>
              <p:nvPr/>
            </p:nvSpPr>
            <p:spPr bwMode="auto">
              <a:xfrm rot="7092067">
                <a:off x="1881898" y="2473544"/>
                <a:ext cx="30163" cy="47630"/>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49" name="Freeform 4177"/>
              <p:cNvSpPr/>
              <p:nvPr/>
            </p:nvSpPr>
            <p:spPr bwMode="auto">
              <a:xfrm rot="2242489">
                <a:off x="2322883" y="2737500"/>
                <a:ext cx="31015" cy="29002"/>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50" name="Freeform 4178"/>
              <p:cNvSpPr/>
              <p:nvPr/>
            </p:nvSpPr>
            <p:spPr bwMode="auto">
              <a:xfrm rot="10492930">
                <a:off x="2019379" y="2850030"/>
                <a:ext cx="31015" cy="44084"/>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251" name="Freeform 4179"/>
              <p:cNvSpPr/>
              <p:nvPr/>
            </p:nvSpPr>
            <p:spPr bwMode="auto">
              <a:xfrm rot="2242489">
                <a:off x="2277468" y="2687615"/>
                <a:ext cx="31015" cy="30163"/>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grpSp>
        <p:sp>
          <p:nvSpPr>
            <p:cNvPr id="1712" name="Oval 1711"/>
            <p:cNvSpPr/>
            <p:nvPr/>
          </p:nvSpPr>
          <p:spPr bwMode="auto">
            <a:xfrm rot="19215910">
              <a:off x="4045123" y="4384741"/>
              <a:ext cx="79379" cy="7302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13" name="Oval 1712"/>
            <p:cNvSpPr/>
            <p:nvPr/>
          </p:nvSpPr>
          <p:spPr bwMode="auto">
            <a:xfrm rot="19215910">
              <a:off x="3441845" y="4433953"/>
              <a:ext cx="79379" cy="7302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14" name="Freeform 1713"/>
            <p:cNvSpPr/>
            <p:nvPr/>
          </p:nvSpPr>
          <p:spPr bwMode="auto">
            <a:xfrm rot="12871412">
              <a:off x="3552975" y="5067348"/>
              <a:ext cx="12701" cy="60323"/>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15" name="Freeform 1714"/>
            <p:cNvSpPr/>
            <p:nvPr/>
          </p:nvSpPr>
          <p:spPr bwMode="auto">
            <a:xfrm rot="12871412">
              <a:off x="3529162" y="5003850"/>
              <a:ext cx="9525" cy="65086"/>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16" name="Oval 1715"/>
            <p:cNvSpPr/>
            <p:nvPr/>
          </p:nvSpPr>
          <p:spPr bwMode="auto">
            <a:xfrm rot="11451603">
              <a:off x="3613303" y="4960989"/>
              <a:ext cx="77792" cy="6984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17" name="Freeform 1716"/>
            <p:cNvSpPr/>
            <p:nvPr/>
          </p:nvSpPr>
          <p:spPr bwMode="auto">
            <a:xfrm rot="11147891">
              <a:off x="3710145" y="5113385"/>
              <a:ext cx="17463" cy="53974"/>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18" name="Freeform 1717"/>
            <p:cNvSpPr/>
            <p:nvPr/>
          </p:nvSpPr>
          <p:spPr bwMode="auto">
            <a:xfrm rot="11147891">
              <a:off x="3675218" y="5102272"/>
              <a:ext cx="11113" cy="61911"/>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19" name="Freeform 1718"/>
            <p:cNvSpPr/>
            <p:nvPr/>
          </p:nvSpPr>
          <p:spPr bwMode="auto">
            <a:xfrm rot="11147891">
              <a:off x="3662518" y="5038774"/>
              <a:ext cx="25401" cy="42862"/>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20" name="Freeform 1719"/>
            <p:cNvSpPr/>
            <p:nvPr/>
          </p:nvSpPr>
          <p:spPr bwMode="auto">
            <a:xfrm rot="11147891">
              <a:off x="3622828" y="5030837"/>
              <a:ext cx="12701" cy="50799"/>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21" name="Oval 1720"/>
            <p:cNvSpPr/>
            <p:nvPr/>
          </p:nvSpPr>
          <p:spPr bwMode="auto">
            <a:xfrm rot="11451603">
              <a:off x="3702207" y="4981625"/>
              <a:ext cx="80967" cy="6984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22" name="Freeform 1721"/>
            <p:cNvSpPr/>
            <p:nvPr/>
          </p:nvSpPr>
          <p:spPr bwMode="auto">
            <a:xfrm rot="11147891">
              <a:off x="3735546" y="5056237"/>
              <a:ext cx="31751" cy="46036"/>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23" name="Freeform 1722"/>
            <p:cNvSpPr/>
            <p:nvPr/>
          </p:nvSpPr>
          <p:spPr bwMode="auto">
            <a:xfrm rot="11147891">
              <a:off x="3697444" y="5048299"/>
              <a:ext cx="23813" cy="60323"/>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24" name="Freeform 1723"/>
            <p:cNvSpPr/>
            <p:nvPr/>
          </p:nvSpPr>
          <p:spPr bwMode="auto">
            <a:xfrm rot="11147891">
              <a:off x="3622828" y="5092748"/>
              <a:ext cx="26989" cy="52387"/>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25" name="Freeform 1724"/>
            <p:cNvSpPr/>
            <p:nvPr/>
          </p:nvSpPr>
          <p:spPr bwMode="auto">
            <a:xfrm rot="11147891">
              <a:off x="3597427" y="5083223"/>
              <a:ext cx="19051" cy="52387"/>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26" name="Oval 1725"/>
            <p:cNvSpPr/>
            <p:nvPr/>
          </p:nvSpPr>
          <p:spPr bwMode="auto">
            <a:xfrm rot="16459901">
              <a:off x="3314841" y="4756203"/>
              <a:ext cx="73023" cy="79379"/>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27" name="Oval 1726"/>
            <p:cNvSpPr/>
            <p:nvPr/>
          </p:nvSpPr>
          <p:spPr bwMode="auto">
            <a:xfrm rot="16459901">
              <a:off x="3311666" y="4664132"/>
              <a:ext cx="71435" cy="8096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28" name="Oval 1727"/>
            <p:cNvSpPr/>
            <p:nvPr/>
          </p:nvSpPr>
          <p:spPr bwMode="auto">
            <a:xfrm rot="16459901">
              <a:off x="3347387" y="4582377"/>
              <a:ext cx="71435" cy="79379"/>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29" name="Oval 1728"/>
            <p:cNvSpPr/>
            <p:nvPr/>
          </p:nvSpPr>
          <p:spPr bwMode="auto">
            <a:xfrm rot="16763613">
              <a:off x="3545834" y="4628413"/>
              <a:ext cx="69848" cy="7779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30" name="Freeform 1729"/>
            <p:cNvSpPr/>
            <p:nvPr/>
          </p:nvSpPr>
          <p:spPr bwMode="auto">
            <a:xfrm rot="16459901">
              <a:off x="3428350" y="4782397"/>
              <a:ext cx="11113" cy="66678"/>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31" name="Freeform 1730"/>
            <p:cNvSpPr/>
            <p:nvPr/>
          </p:nvSpPr>
          <p:spPr bwMode="auto">
            <a:xfrm rot="16459901">
              <a:off x="3422001" y="4737948"/>
              <a:ext cx="7937" cy="73028"/>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32" name="Freeform 1731"/>
            <p:cNvSpPr/>
            <p:nvPr/>
          </p:nvSpPr>
          <p:spPr bwMode="auto">
            <a:xfrm rot="16459901">
              <a:off x="3414857" y="4702230"/>
              <a:ext cx="15875" cy="6032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33" name="Freeform 1732"/>
            <p:cNvSpPr/>
            <p:nvPr/>
          </p:nvSpPr>
          <p:spPr bwMode="auto">
            <a:xfrm rot="16459901">
              <a:off x="3425970" y="4662543"/>
              <a:ext cx="11112" cy="68266"/>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34" name="Freeform 1733"/>
            <p:cNvSpPr/>
            <p:nvPr/>
          </p:nvSpPr>
          <p:spPr bwMode="auto">
            <a:xfrm rot="16459901">
              <a:off x="3433908" y="4627621"/>
              <a:ext cx="25399" cy="57153"/>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35" name="Freeform 1734"/>
            <p:cNvSpPr/>
            <p:nvPr/>
          </p:nvSpPr>
          <p:spPr bwMode="auto">
            <a:xfrm rot="16459901">
              <a:off x="3446607" y="4600634"/>
              <a:ext cx="15875" cy="57153"/>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36" name="Freeform 1735"/>
            <p:cNvSpPr/>
            <p:nvPr/>
          </p:nvSpPr>
          <p:spPr bwMode="auto">
            <a:xfrm rot="16459901">
              <a:off x="3498999" y="4665719"/>
              <a:ext cx="23811" cy="4921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37" name="Freeform 1736"/>
            <p:cNvSpPr/>
            <p:nvPr/>
          </p:nvSpPr>
          <p:spPr bwMode="auto">
            <a:xfrm rot="16459901">
              <a:off x="3509316" y="4618890"/>
              <a:ext cx="11113" cy="57153"/>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38" name="Oval 1737"/>
            <p:cNvSpPr/>
            <p:nvPr/>
          </p:nvSpPr>
          <p:spPr bwMode="auto">
            <a:xfrm rot="14736380">
              <a:off x="3356912" y="4933205"/>
              <a:ext cx="71436" cy="79379"/>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39" name="Oval 1738"/>
            <p:cNvSpPr/>
            <p:nvPr/>
          </p:nvSpPr>
          <p:spPr bwMode="auto">
            <a:xfrm rot="15040092">
              <a:off x="3541071" y="4799859"/>
              <a:ext cx="71435" cy="76204"/>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40" name="Freeform 1739"/>
            <p:cNvSpPr/>
            <p:nvPr/>
          </p:nvSpPr>
          <p:spPr bwMode="auto">
            <a:xfrm rot="14736380">
              <a:off x="3464865" y="4933206"/>
              <a:ext cx="14288" cy="6032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41" name="Freeform 1740"/>
            <p:cNvSpPr/>
            <p:nvPr/>
          </p:nvSpPr>
          <p:spPr bwMode="auto">
            <a:xfrm rot="14736380">
              <a:off x="3455340" y="4895106"/>
              <a:ext cx="9525" cy="68266"/>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42" name="Freeform 1741"/>
            <p:cNvSpPr/>
            <p:nvPr/>
          </p:nvSpPr>
          <p:spPr bwMode="auto">
            <a:xfrm rot="14736380">
              <a:off x="3514874" y="4864152"/>
              <a:ext cx="23812" cy="49215"/>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43" name="Freeform 1742"/>
            <p:cNvSpPr/>
            <p:nvPr/>
          </p:nvSpPr>
          <p:spPr bwMode="auto">
            <a:xfrm rot="14736380">
              <a:off x="3502966" y="4822085"/>
              <a:ext cx="11113" cy="57153"/>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44" name="Oval 1743"/>
            <p:cNvSpPr/>
            <p:nvPr/>
          </p:nvSpPr>
          <p:spPr bwMode="auto">
            <a:xfrm rot="16459901">
              <a:off x="3388664" y="4499829"/>
              <a:ext cx="73023" cy="7779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45" name="Oval 1744"/>
            <p:cNvSpPr/>
            <p:nvPr/>
          </p:nvSpPr>
          <p:spPr bwMode="auto">
            <a:xfrm rot="16763613">
              <a:off x="3524401" y="4711756"/>
              <a:ext cx="73023" cy="76204"/>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46" name="Freeform 1745"/>
            <p:cNvSpPr/>
            <p:nvPr/>
          </p:nvSpPr>
          <p:spPr bwMode="auto">
            <a:xfrm rot="16459901">
              <a:off x="3477566" y="4733187"/>
              <a:ext cx="28574" cy="52389"/>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47" name="Freeform 1746"/>
            <p:cNvSpPr/>
            <p:nvPr/>
          </p:nvSpPr>
          <p:spPr bwMode="auto">
            <a:xfrm rot="16459901">
              <a:off x="3481535" y="4687944"/>
              <a:ext cx="22224" cy="66678"/>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48" name="Freeform 1747"/>
            <p:cNvSpPr/>
            <p:nvPr/>
          </p:nvSpPr>
          <p:spPr bwMode="auto">
            <a:xfrm rot="16459901">
              <a:off x="3456927" y="4566503"/>
              <a:ext cx="26987" cy="57153"/>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49" name="Freeform 1748"/>
            <p:cNvSpPr/>
            <p:nvPr/>
          </p:nvSpPr>
          <p:spPr bwMode="auto">
            <a:xfrm rot="16459901">
              <a:off x="3474391" y="4537929"/>
              <a:ext cx="38099" cy="55565"/>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50" name="Oval 1749"/>
            <p:cNvSpPr/>
            <p:nvPr/>
          </p:nvSpPr>
          <p:spPr bwMode="auto">
            <a:xfrm rot="14736380">
              <a:off x="3341036" y="4844307"/>
              <a:ext cx="71436" cy="79379"/>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51" name="Oval 1750"/>
            <p:cNvSpPr/>
            <p:nvPr/>
          </p:nvSpPr>
          <p:spPr bwMode="auto">
            <a:xfrm rot="15040092">
              <a:off x="3566472" y="4880819"/>
              <a:ext cx="73023" cy="7779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52" name="Freeform 1751"/>
            <p:cNvSpPr/>
            <p:nvPr/>
          </p:nvSpPr>
          <p:spPr bwMode="auto">
            <a:xfrm rot="14736380">
              <a:off x="3532337" y="4932413"/>
              <a:ext cx="28574" cy="50802"/>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53" name="Freeform 1752"/>
            <p:cNvSpPr/>
            <p:nvPr/>
          </p:nvSpPr>
          <p:spPr bwMode="auto">
            <a:xfrm rot="14736380">
              <a:off x="3517256" y="4890344"/>
              <a:ext cx="20636" cy="66678"/>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54" name="Freeform 1753"/>
            <p:cNvSpPr/>
            <p:nvPr/>
          </p:nvSpPr>
          <p:spPr bwMode="auto">
            <a:xfrm rot="14736380">
              <a:off x="3438670" y="4857802"/>
              <a:ext cx="25399" cy="57153"/>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55" name="Freeform 1754"/>
            <p:cNvSpPr/>
            <p:nvPr/>
          </p:nvSpPr>
          <p:spPr bwMode="auto">
            <a:xfrm rot="14736380">
              <a:off x="3438670" y="4830815"/>
              <a:ext cx="15875" cy="57153"/>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56" name="Oval 1755"/>
            <p:cNvSpPr/>
            <p:nvPr/>
          </p:nvSpPr>
          <p:spPr bwMode="auto">
            <a:xfrm rot="21304874">
              <a:off x="3683156" y="4319656"/>
              <a:ext cx="79379" cy="7143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57" name="Oval 1756"/>
            <p:cNvSpPr/>
            <p:nvPr/>
          </p:nvSpPr>
          <p:spPr bwMode="auto">
            <a:xfrm rot="21304874">
              <a:off x="3781585" y="4302193"/>
              <a:ext cx="79379" cy="7302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58" name="Oval 1757"/>
            <p:cNvSpPr/>
            <p:nvPr/>
          </p:nvSpPr>
          <p:spPr bwMode="auto">
            <a:xfrm rot="21304874">
              <a:off x="3878428" y="4319656"/>
              <a:ext cx="79379" cy="7143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59" name="Oval 1758"/>
            <p:cNvSpPr/>
            <p:nvPr/>
          </p:nvSpPr>
          <p:spPr bwMode="auto">
            <a:xfrm rot="8586">
              <a:off x="3860964" y="4505388"/>
              <a:ext cx="77792" cy="6984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60" name="Freeform 1759"/>
            <p:cNvSpPr/>
            <p:nvPr/>
          </p:nvSpPr>
          <p:spPr bwMode="auto">
            <a:xfrm rot="21304874">
              <a:off x="3708557" y="4402203"/>
              <a:ext cx="12701" cy="60323"/>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61" name="Freeform 1760"/>
            <p:cNvSpPr/>
            <p:nvPr/>
          </p:nvSpPr>
          <p:spPr bwMode="auto">
            <a:xfrm rot="21304874">
              <a:off x="3753009" y="4386329"/>
              <a:ext cx="9525" cy="65085"/>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62" name="Freeform 221"/>
            <p:cNvSpPr/>
            <p:nvPr/>
          </p:nvSpPr>
          <p:spPr bwMode="auto">
            <a:xfrm rot="21304874">
              <a:off x="3795874" y="4383154"/>
              <a:ext cx="17463" cy="53974"/>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63" name="Freeform 1762"/>
            <p:cNvSpPr/>
            <p:nvPr/>
          </p:nvSpPr>
          <p:spPr bwMode="auto">
            <a:xfrm rot="21304874">
              <a:off x="3838738" y="4379979"/>
              <a:ext cx="11114" cy="61910"/>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64" name="Freeform 1763"/>
            <p:cNvSpPr/>
            <p:nvPr/>
          </p:nvSpPr>
          <p:spPr bwMode="auto">
            <a:xfrm rot="21304874">
              <a:off x="3876840" y="4392679"/>
              <a:ext cx="28576" cy="50799"/>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65" name="Freeform 1764"/>
            <p:cNvSpPr/>
            <p:nvPr/>
          </p:nvSpPr>
          <p:spPr bwMode="auto">
            <a:xfrm rot="21304874">
              <a:off x="3911766" y="4395854"/>
              <a:ext cx="19051" cy="52386"/>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66" name="Freeform 1765"/>
            <p:cNvSpPr/>
            <p:nvPr/>
          </p:nvSpPr>
          <p:spPr bwMode="auto">
            <a:xfrm rot="21304874">
              <a:off x="3851439" y="4459352"/>
              <a:ext cx="26989" cy="42861"/>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67" name="Freeform 1766"/>
            <p:cNvSpPr/>
            <p:nvPr/>
          </p:nvSpPr>
          <p:spPr bwMode="auto">
            <a:xfrm rot="21304874">
              <a:off x="3905416" y="4451414"/>
              <a:ext cx="12701" cy="52387"/>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68" name="Oval 1767"/>
            <p:cNvSpPr/>
            <p:nvPr/>
          </p:nvSpPr>
          <p:spPr bwMode="auto">
            <a:xfrm rot="19581353">
              <a:off x="3497410" y="4384741"/>
              <a:ext cx="79379" cy="7302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69" name="Oval 1768"/>
            <p:cNvSpPr/>
            <p:nvPr/>
          </p:nvSpPr>
          <p:spPr bwMode="auto">
            <a:xfrm rot="19885065">
              <a:off x="3675218" y="4529200"/>
              <a:ext cx="77791" cy="6984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70" name="Freeform 1769"/>
            <p:cNvSpPr/>
            <p:nvPr/>
          </p:nvSpPr>
          <p:spPr bwMode="auto">
            <a:xfrm rot="19581353">
              <a:off x="3551388" y="4464114"/>
              <a:ext cx="17463" cy="53974"/>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71" name="Freeform 1770"/>
            <p:cNvSpPr/>
            <p:nvPr/>
          </p:nvSpPr>
          <p:spPr bwMode="auto">
            <a:xfrm rot="19581353">
              <a:off x="3591077" y="4443477"/>
              <a:ext cx="11114" cy="61910"/>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72" name="Freeform 1771"/>
            <p:cNvSpPr/>
            <p:nvPr/>
          </p:nvSpPr>
          <p:spPr bwMode="auto">
            <a:xfrm rot="19581353">
              <a:off x="3637117" y="4505388"/>
              <a:ext cx="26988" cy="42862"/>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73" name="Freeform 1772"/>
            <p:cNvSpPr/>
            <p:nvPr/>
          </p:nvSpPr>
          <p:spPr bwMode="auto">
            <a:xfrm rot="19581353">
              <a:off x="3683156" y="4478401"/>
              <a:ext cx="12701" cy="52386"/>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74" name="Oval 1773"/>
            <p:cNvSpPr/>
            <p:nvPr/>
          </p:nvSpPr>
          <p:spPr bwMode="auto">
            <a:xfrm rot="21304874">
              <a:off x="3975269" y="4345055"/>
              <a:ext cx="79379" cy="7143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75" name="Oval 1774"/>
            <p:cNvSpPr/>
            <p:nvPr/>
          </p:nvSpPr>
          <p:spPr bwMode="auto">
            <a:xfrm rot="8586">
              <a:off x="3767298" y="4500626"/>
              <a:ext cx="79379" cy="6984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76" name="Freeform 1775"/>
            <p:cNvSpPr/>
            <p:nvPr/>
          </p:nvSpPr>
          <p:spPr bwMode="auto">
            <a:xfrm rot="21304874">
              <a:off x="3770473" y="4453002"/>
              <a:ext cx="31751" cy="46036"/>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77" name="Freeform 1776"/>
            <p:cNvSpPr/>
            <p:nvPr/>
          </p:nvSpPr>
          <p:spPr bwMode="auto">
            <a:xfrm rot="21304874">
              <a:off x="3816512" y="4440302"/>
              <a:ext cx="22226" cy="60323"/>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78" name="Freeform 1777"/>
            <p:cNvSpPr/>
            <p:nvPr/>
          </p:nvSpPr>
          <p:spPr bwMode="auto">
            <a:xfrm rot="21304874">
              <a:off x="3946693" y="4403790"/>
              <a:ext cx="28576" cy="52387"/>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79" name="Freeform 1778"/>
            <p:cNvSpPr/>
            <p:nvPr/>
          </p:nvSpPr>
          <p:spPr bwMode="auto">
            <a:xfrm rot="21304874">
              <a:off x="3975269" y="4421253"/>
              <a:ext cx="42865" cy="50799"/>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80" name="Oval 1779"/>
            <p:cNvSpPr/>
            <p:nvPr/>
          </p:nvSpPr>
          <p:spPr bwMode="auto">
            <a:xfrm rot="19581353">
              <a:off x="3591077" y="4357755"/>
              <a:ext cx="79379" cy="7143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81" name="Oval 1780"/>
            <p:cNvSpPr/>
            <p:nvPr/>
          </p:nvSpPr>
          <p:spPr bwMode="auto">
            <a:xfrm rot="19885065">
              <a:off x="3587901" y="4565711"/>
              <a:ext cx="80967" cy="6984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82" name="Freeform 1781"/>
            <p:cNvSpPr/>
            <p:nvPr/>
          </p:nvSpPr>
          <p:spPr bwMode="auto">
            <a:xfrm rot="19581353">
              <a:off x="3562500" y="4532375"/>
              <a:ext cx="31751" cy="47624"/>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83" name="Freeform 1782"/>
            <p:cNvSpPr/>
            <p:nvPr/>
          </p:nvSpPr>
          <p:spPr bwMode="auto">
            <a:xfrm rot="19581353">
              <a:off x="3600602" y="4503801"/>
              <a:ext cx="22226" cy="60323"/>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84" name="Freeform 1783"/>
            <p:cNvSpPr/>
            <p:nvPr/>
          </p:nvSpPr>
          <p:spPr bwMode="auto">
            <a:xfrm rot="19581353">
              <a:off x="3626003" y="4433953"/>
              <a:ext cx="28576" cy="52386"/>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85" name="Freeform 1784"/>
            <p:cNvSpPr/>
            <p:nvPr/>
          </p:nvSpPr>
          <p:spPr bwMode="auto">
            <a:xfrm rot="19581353">
              <a:off x="3659343" y="4424428"/>
              <a:ext cx="19051" cy="52386"/>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86" name="Oval 1785"/>
            <p:cNvSpPr/>
            <p:nvPr/>
          </p:nvSpPr>
          <p:spPr bwMode="auto">
            <a:xfrm rot="4620971">
              <a:off x="4213408" y="4600632"/>
              <a:ext cx="73023" cy="79379"/>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87" name="Oval 1786"/>
            <p:cNvSpPr/>
            <p:nvPr/>
          </p:nvSpPr>
          <p:spPr bwMode="auto">
            <a:xfrm rot="4620971">
              <a:off x="4247542" y="4687149"/>
              <a:ext cx="71435" cy="79379"/>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88" name="Oval 1787"/>
            <p:cNvSpPr/>
            <p:nvPr/>
          </p:nvSpPr>
          <p:spPr bwMode="auto">
            <a:xfrm rot="4620971">
              <a:off x="4241984" y="4776841"/>
              <a:ext cx="71435" cy="77792"/>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89" name="Oval 1788"/>
            <p:cNvSpPr/>
            <p:nvPr/>
          </p:nvSpPr>
          <p:spPr bwMode="auto">
            <a:xfrm rot="4924683">
              <a:off x="4037982" y="4785572"/>
              <a:ext cx="69848" cy="7779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90" name="Freeform 1789"/>
            <p:cNvSpPr/>
            <p:nvPr/>
          </p:nvSpPr>
          <p:spPr bwMode="auto">
            <a:xfrm rot="4620971">
              <a:off x="4157841" y="4610158"/>
              <a:ext cx="12700" cy="66678"/>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91" name="Freeform 1790"/>
            <p:cNvSpPr/>
            <p:nvPr/>
          </p:nvSpPr>
          <p:spPr bwMode="auto">
            <a:xfrm rot="4620971">
              <a:off x="4182448" y="4644288"/>
              <a:ext cx="7938" cy="73028"/>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92" name="Freeform 1791"/>
            <p:cNvSpPr/>
            <p:nvPr/>
          </p:nvSpPr>
          <p:spPr bwMode="auto">
            <a:xfrm rot="4620971">
              <a:off x="4194355" y="4691119"/>
              <a:ext cx="15875" cy="6032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93" name="Freeform 1792"/>
            <p:cNvSpPr/>
            <p:nvPr/>
          </p:nvSpPr>
          <p:spPr bwMode="auto">
            <a:xfrm rot="4620971">
              <a:off x="4200706" y="4722867"/>
              <a:ext cx="11112" cy="68266"/>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94" name="Freeform 1793"/>
            <p:cNvSpPr/>
            <p:nvPr/>
          </p:nvSpPr>
          <p:spPr bwMode="auto">
            <a:xfrm rot="4620971">
              <a:off x="4192768" y="4770492"/>
              <a:ext cx="25399" cy="57153"/>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95" name="Freeform 1794"/>
            <p:cNvSpPr/>
            <p:nvPr/>
          </p:nvSpPr>
          <p:spPr bwMode="auto">
            <a:xfrm rot="4620971">
              <a:off x="4197530" y="4799066"/>
              <a:ext cx="15875" cy="57153"/>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96" name="Freeform 1795"/>
            <p:cNvSpPr/>
            <p:nvPr/>
          </p:nvSpPr>
          <p:spPr bwMode="auto">
            <a:xfrm rot="4620971">
              <a:off x="4120534" y="4761760"/>
              <a:ext cx="23811" cy="47627"/>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97" name="Freeform 1796"/>
            <p:cNvSpPr/>
            <p:nvPr/>
          </p:nvSpPr>
          <p:spPr bwMode="auto">
            <a:xfrm rot="4620971">
              <a:off x="4137996" y="4798272"/>
              <a:ext cx="11112" cy="57153"/>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98" name="Oval 1797"/>
            <p:cNvSpPr/>
            <p:nvPr/>
          </p:nvSpPr>
          <p:spPr bwMode="auto">
            <a:xfrm rot="2897450">
              <a:off x="4116567" y="4441886"/>
              <a:ext cx="71435" cy="80967"/>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799" name="Oval 1798"/>
            <p:cNvSpPr/>
            <p:nvPr/>
          </p:nvSpPr>
          <p:spPr bwMode="auto">
            <a:xfrm rot="3201162">
              <a:off x="3985591" y="4622063"/>
              <a:ext cx="69848" cy="77792"/>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00" name="Freeform 1799"/>
            <p:cNvSpPr/>
            <p:nvPr/>
          </p:nvSpPr>
          <p:spPr bwMode="auto">
            <a:xfrm rot="2897450">
              <a:off x="4072112" y="4483161"/>
              <a:ext cx="15875" cy="6032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01" name="Freeform 1800"/>
            <p:cNvSpPr/>
            <p:nvPr/>
          </p:nvSpPr>
          <p:spPr bwMode="auto">
            <a:xfrm rot="2897450">
              <a:off x="4097513" y="4510148"/>
              <a:ext cx="9525" cy="66678"/>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02" name="Freeform 1801"/>
            <p:cNvSpPr/>
            <p:nvPr/>
          </p:nvSpPr>
          <p:spPr bwMode="auto">
            <a:xfrm rot="2897450">
              <a:off x="4040360" y="4575235"/>
              <a:ext cx="23812" cy="49214"/>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03" name="Freeform 1802"/>
            <p:cNvSpPr/>
            <p:nvPr/>
          </p:nvSpPr>
          <p:spPr bwMode="auto">
            <a:xfrm rot="2897450">
              <a:off x="4077668" y="4603015"/>
              <a:ext cx="11113" cy="57153"/>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04" name="Oval 1803"/>
            <p:cNvSpPr/>
            <p:nvPr/>
          </p:nvSpPr>
          <p:spPr bwMode="auto">
            <a:xfrm rot="4620971">
              <a:off x="4227697" y="4865739"/>
              <a:ext cx="73023" cy="79379"/>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05" name="Oval 1804"/>
            <p:cNvSpPr/>
            <p:nvPr/>
          </p:nvSpPr>
          <p:spPr bwMode="auto">
            <a:xfrm rot="4924683">
              <a:off x="4028455" y="4701437"/>
              <a:ext cx="73023" cy="77792"/>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06" name="Freeform 1805"/>
            <p:cNvSpPr/>
            <p:nvPr/>
          </p:nvSpPr>
          <p:spPr bwMode="auto">
            <a:xfrm rot="4620971">
              <a:off x="4113389" y="4687944"/>
              <a:ext cx="28574" cy="50802"/>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07" name="Freeform 1806"/>
            <p:cNvSpPr/>
            <p:nvPr/>
          </p:nvSpPr>
          <p:spPr bwMode="auto">
            <a:xfrm rot="4620971">
              <a:off x="4127677" y="4716518"/>
              <a:ext cx="22224" cy="66678"/>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08" name="Freeform 1807"/>
            <p:cNvSpPr/>
            <p:nvPr/>
          </p:nvSpPr>
          <p:spPr bwMode="auto">
            <a:xfrm rot="4620971">
              <a:off x="4168955" y="4870502"/>
              <a:ext cx="39686" cy="55565"/>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09" name="Oval 1808"/>
            <p:cNvSpPr/>
            <p:nvPr/>
          </p:nvSpPr>
          <p:spPr bwMode="auto">
            <a:xfrm rot="2897450">
              <a:off x="4160225" y="4523640"/>
              <a:ext cx="71436" cy="79379"/>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10" name="Oval 1809"/>
            <p:cNvSpPr/>
            <p:nvPr/>
          </p:nvSpPr>
          <p:spPr bwMode="auto">
            <a:xfrm rot="3201162">
              <a:off x="3933201" y="4550628"/>
              <a:ext cx="73023" cy="77792"/>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11" name="Freeform 1810"/>
            <p:cNvSpPr/>
            <p:nvPr/>
          </p:nvSpPr>
          <p:spPr bwMode="auto">
            <a:xfrm rot="2897450">
              <a:off x="3995908" y="4513324"/>
              <a:ext cx="28574" cy="50802"/>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12" name="Freeform 1811"/>
            <p:cNvSpPr/>
            <p:nvPr/>
          </p:nvSpPr>
          <p:spPr bwMode="auto">
            <a:xfrm rot="2897450">
              <a:off x="4029248" y="4532373"/>
              <a:ext cx="22224" cy="66678"/>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13" name="Freeform 1812"/>
            <p:cNvSpPr/>
            <p:nvPr/>
          </p:nvSpPr>
          <p:spPr bwMode="auto">
            <a:xfrm rot="2897450">
              <a:off x="4112595" y="4552216"/>
              <a:ext cx="23812" cy="57153"/>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14" name="Freeform 1813"/>
            <p:cNvSpPr/>
            <p:nvPr/>
          </p:nvSpPr>
          <p:spPr bwMode="auto">
            <a:xfrm rot="2897450">
              <a:off x="4130852" y="4576822"/>
              <a:ext cx="15875" cy="57153"/>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15" name="Oval 1814"/>
            <p:cNvSpPr/>
            <p:nvPr/>
          </p:nvSpPr>
          <p:spPr bwMode="auto">
            <a:xfrm rot="9470549">
              <a:off x="4008609" y="5135610"/>
              <a:ext cx="80966" cy="7143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16" name="Oval 1815"/>
            <p:cNvSpPr/>
            <p:nvPr/>
          </p:nvSpPr>
          <p:spPr bwMode="auto">
            <a:xfrm rot="9470549">
              <a:off x="3921292" y="5178470"/>
              <a:ext cx="79379" cy="7302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17" name="Oval 1816"/>
            <p:cNvSpPr/>
            <p:nvPr/>
          </p:nvSpPr>
          <p:spPr bwMode="auto">
            <a:xfrm rot="9470549">
              <a:off x="3822862" y="5187995"/>
              <a:ext cx="79379" cy="7143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18" name="Oval 1817"/>
            <p:cNvSpPr/>
            <p:nvPr/>
          </p:nvSpPr>
          <p:spPr bwMode="auto">
            <a:xfrm rot="9774261">
              <a:off x="3781585" y="5008613"/>
              <a:ext cx="76204" cy="6984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19" name="Freeform 1818"/>
            <p:cNvSpPr/>
            <p:nvPr/>
          </p:nvSpPr>
          <p:spPr bwMode="auto">
            <a:xfrm rot="9470549">
              <a:off x="4026072" y="5065761"/>
              <a:ext cx="12701" cy="60323"/>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20" name="Freeform 1819"/>
            <p:cNvSpPr/>
            <p:nvPr/>
          </p:nvSpPr>
          <p:spPr bwMode="auto">
            <a:xfrm rot="9470549">
              <a:off x="3989558" y="5087986"/>
              <a:ext cx="9525" cy="66673"/>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21" name="Freeform 1820"/>
            <p:cNvSpPr/>
            <p:nvPr/>
          </p:nvSpPr>
          <p:spPr bwMode="auto">
            <a:xfrm rot="9470549">
              <a:off x="3945106" y="5114972"/>
              <a:ext cx="17463" cy="53974"/>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22" name="Freeform 1821"/>
            <p:cNvSpPr/>
            <p:nvPr/>
          </p:nvSpPr>
          <p:spPr bwMode="auto">
            <a:xfrm rot="9470549">
              <a:off x="3910179" y="5119735"/>
              <a:ext cx="9525" cy="61910"/>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23" name="Freeform 1822"/>
            <p:cNvSpPr/>
            <p:nvPr/>
          </p:nvSpPr>
          <p:spPr bwMode="auto">
            <a:xfrm rot="9470549">
              <a:off x="3854614" y="5130847"/>
              <a:ext cx="26989" cy="52387"/>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24" name="Freeform 1823"/>
            <p:cNvSpPr/>
            <p:nvPr/>
          </p:nvSpPr>
          <p:spPr bwMode="auto">
            <a:xfrm rot="9470549">
              <a:off x="3829213" y="5135610"/>
              <a:ext cx="17464" cy="52386"/>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25" name="Freeform 1824"/>
            <p:cNvSpPr/>
            <p:nvPr/>
          </p:nvSpPr>
          <p:spPr bwMode="auto">
            <a:xfrm rot="9470549">
              <a:off x="3859377" y="5067348"/>
              <a:ext cx="26988" cy="44449"/>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26" name="Freeform 1825"/>
            <p:cNvSpPr/>
            <p:nvPr/>
          </p:nvSpPr>
          <p:spPr bwMode="auto">
            <a:xfrm rot="9470549">
              <a:off x="3822862" y="5080048"/>
              <a:ext cx="12701" cy="50799"/>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27" name="Oval 1826"/>
            <p:cNvSpPr/>
            <p:nvPr/>
          </p:nvSpPr>
          <p:spPr bwMode="auto">
            <a:xfrm rot="7747028">
              <a:off x="4169750" y="5018928"/>
              <a:ext cx="71436" cy="79379"/>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28" name="Oval 1827"/>
            <p:cNvSpPr/>
            <p:nvPr/>
          </p:nvSpPr>
          <p:spPr bwMode="auto">
            <a:xfrm rot="8050740">
              <a:off x="3954634" y="4932412"/>
              <a:ext cx="69848" cy="76204"/>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29" name="Freeform 1828"/>
            <p:cNvSpPr/>
            <p:nvPr/>
          </p:nvSpPr>
          <p:spPr bwMode="auto">
            <a:xfrm rot="7747028">
              <a:off x="4151491" y="4968924"/>
              <a:ext cx="15875" cy="6032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30" name="Freeform 1829"/>
            <p:cNvSpPr/>
            <p:nvPr/>
          </p:nvSpPr>
          <p:spPr bwMode="auto">
            <a:xfrm rot="7747028">
              <a:off x="4126883" y="4990355"/>
              <a:ext cx="9525" cy="68265"/>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31" name="Freeform 1830"/>
            <p:cNvSpPr/>
            <p:nvPr/>
          </p:nvSpPr>
          <p:spPr bwMode="auto">
            <a:xfrm rot="7747028">
              <a:off x="4049887" y="4964162"/>
              <a:ext cx="23811" cy="49214"/>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32" name="Freeform 1831"/>
            <p:cNvSpPr/>
            <p:nvPr/>
          </p:nvSpPr>
          <p:spPr bwMode="auto">
            <a:xfrm rot="7747028">
              <a:off x="4026866" y="4991942"/>
              <a:ext cx="11112" cy="57153"/>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33" name="Oval 1832"/>
            <p:cNvSpPr/>
            <p:nvPr/>
          </p:nvSpPr>
          <p:spPr bwMode="auto">
            <a:xfrm rot="9470549">
              <a:off x="3721258" y="5191170"/>
              <a:ext cx="80967" cy="7143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34" name="Oval 1833"/>
            <p:cNvSpPr/>
            <p:nvPr/>
          </p:nvSpPr>
          <p:spPr bwMode="auto">
            <a:xfrm rot="9774261">
              <a:off x="3870490" y="4986388"/>
              <a:ext cx="79379" cy="7143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35" name="Freeform 1834"/>
            <p:cNvSpPr/>
            <p:nvPr/>
          </p:nvSpPr>
          <p:spPr bwMode="auto">
            <a:xfrm rot="9470549">
              <a:off x="3933992" y="5051474"/>
              <a:ext cx="31751" cy="46037"/>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36" name="Freeform 1835"/>
            <p:cNvSpPr/>
            <p:nvPr/>
          </p:nvSpPr>
          <p:spPr bwMode="auto">
            <a:xfrm rot="9470549">
              <a:off x="3900654" y="5059411"/>
              <a:ext cx="22226" cy="60323"/>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37" name="Freeform 296"/>
            <p:cNvSpPr/>
            <p:nvPr/>
          </p:nvSpPr>
          <p:spPr bwMode="auto">
            <a:xfrm rot="9470549">
              <a:off x="3783173" y="5138784"/>
              <a:ext cx="28576" cy="50799"/>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38" name="Freeform 297"/>
            <p:cNvSpPr/>
            <p:nvPr/>
          </p:nvSpPr>
          <p:spPr bwMode="auto">
            <a:xfrm rot="9470549">
              <a:off x="3735546" y="5134022"/>
              <a:ext cx="44452" cy="49212"/>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39" name="Oval 1838"/>
            <p:cNvSpPr/>
            <p:nvPr/>
          </p:nvSpPr>
          <p:spPr bwMode="auto">
            <a:xfrm rot="7747028">
              <a:off x="4088784" y="5071314"/>
              <a:ext cx="71435" cy="79379"/>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40" name="Oval 1839"/>
            <p:cNvSpPr/>
            <p:nvPr/>
          </p:nvSpPr>
          <p:spPr bwMode="auto">
            <a:xfrm rot="8050740">
              <a:off x="4022105" y="4874469"/>
              <a:ext cx="73023" cy="77792"/>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41" name="Freeform 1840"/>
            <p:cNvSpPr/>
            <p:nvPr/>
          </p:nvSpPr>
          <p:spPr bwMode="auto">
            <a:xfrm rot="7747028">
              <a:off x="4107832" y="4915744"/>
              <a:ext cx="26987" cy="50802"/>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42" name="Freeform 1841"/>
            <p:cNvSpPr/>
            <p:nvPr/>
          </p:nvSpPr>
          <p:spPr bwMode="auto">
            <a:xfrm rot="7747028">
              <a:off x="4086400" y="4938762"/>
              <a:ext cx="20636" cy="65091"/>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43" name="Freeform 1842"/>
            <p:cNvSpPr/>
            <p:nvPr/>
          </p:nvSpPr>
          <p:spPr bwMode="auto">
            <a:xfrm rot="7747028">
              <a:off x="4081638" y="5021310"/>
              <a:ext cx="25399" cy="57153"/>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44" name="Freeform 1843"/>
            <p:cNvSpPr/>
            <p:nvPr/>
          </p:nvSpPr>
          <p:spPr bwMode="auto">
            <a:xfrm rot="7747028">
              <a:off x="4060205" y="5037979"/>
              <a:ext cx="17463" cy="57153"/>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45" name="Oval 1844"/>
            <p:cNvSpPr/>
            <p:nvPr/>
          </p:nvSpPr>
          <p:spPr bwMode="auto">
            <a:xfrm rot="12871412">
              <a:off x="3468834" y="5073698"/>
              <a:ext cx="79379" cy="7143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46" name="Oval 1845"/>
            <p:cNvSpPr/>
            <p:nvPr/>
          </p:nvSpPr>
          <p:spPr bwMode="auto">
            <a:xfrm rot="11147891">
              <a:off x="3635529" y="5167359"/>
              <a:ext cx="79379" cy="73023"/>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47" name="Oval 1846"/>
            <p:cNvSpPr/>
            <p:nvPr/>
          </p:nvSpPr>
          <p:spPr bwMode="auto">
            <a:xfrm rot="11147891">
              <a:off x="3538687" y="5135610"/>
              <a:ext cx="79379" cy="7143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48" name="Oval 1847"/>
            <p:cNvSpPr/>
            <p:nvPr/>
          </p:nvSpPr>
          <p:spPr bwMode="auto">
            <a:xfrm rot="12871412">
              <a:off x="3403743" y="5011788"/>
              <a:ext cx="79379" cy="71435"/>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49" name="Freeform 1848"/>
            <p:cNvSpPr/>
            <p:nvPr/>
          </p:nvSpPr>
          <p:spPr bwMode="auto">
            <a:xfrm rot="2897450">
              <a:off x="4053062" y="4445062"/>
              <a:ext cx="15875" cy="6032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50" name="Freeform 1849"/>
            <p:cNvSpPr/>
            <p:nvPr/>
          </p:nvSpPr>
          <p:spPr bwMode="auto">
            <a:xfrm rot="2897450">
              <a:off x="3960982" y="4470461"/>
              <a:ext cx="15875" cy="6032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51" name="Oval 1850"/>
            <p:cNvSpPr/>
            <p:nvPr/>
          </p:nvSpPr>
          <p:spPr bwMode="auto">
            <a:xfrm rot="4620971">
              <a:off x="4208646" y="4941937"/>
              <a:ext cx="73023" cy="79379"/>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52" name="Freeform 1851"/>
            <p:cNvSpPr/>
            <p:nvPr/>
          </p:nvSpPr>
          <p:spPr bwMode="auto">
            <a:xfrm rot="4620971">
              <a:off x="4108627" y="4870502"/>
              <a:ext cx="39686" cy="55565"/>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53" name="Freeform 1852"/>
            <p:cNvSpPr/>
            <p:nvPr/>
          </p:nvSpPr>
          <p:spPr bwMode="auto">
            <a:xfrm rot="4620971">
              <a:off x="4118152" y="4829228"/>
              <a:ext cx="39686" cy="55565"/>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54" name="Freeform 1853"/>
            <p:cNvSpPr/>
            <p:nvPr/>
          </p:nvSpPr>
          <p:spPr bwMode="auto">
            <a:xfrm rot="4620971">
              <a:off x="4161017" y="4929237"/>
              <a:ext cx="39687" cy="55566"/>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55" name="Freeform 1854"/>
            <p:cNvSpPr/>
            <p:nvPr/>
          </p:nvSpPr>
          <p:spPr bwMode="auto">
            <a:xfrm rot="4620971">
              <a:off x="3497410" y="4968923"/>
              <a:ext cx="7938" cy="71440"/>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solidFill>
              <a:schemeClr val="accent6">
                <a:lumMod val="60000"/>
                <a:lumOff val="40000"/>
              </a:schemeClr>
            </a:solid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grpSp>
          <p:nvGrpSpPr>
            <p:cNvPr id="13" name="Group 1618"/>
            <p:cNvGrpSpPr/>
            <p:nvPr/>
          </p:nvGrpSpPr>
          <p:grpSpPr>
            <a:xfrm>
              <a:off x="2008652" y="5594904"/>
              <a:ext cx="1016357" cy="958321"/>
              <a:chOff x="2732676" y="4665077"/>
              <a:chExt cx="709084" cy="700499"/>
            </a:xfrm>
            <a:solidFill>
              <a:schemeClr val="accent6">
                <a:lumMod val="60000"/>
                <a:lumOff val="40000"/>
              </a:schemeClr>
            </a:solidFill>
          </p:grpSpPr>
          <p:sp>
            <p:nvSpPr>
              <p:cNvPr id="2066" name="Oval 2065"/>
              <p:cNvSpPr/>
              <p:nvPr/>
            </p:nvSpPr>
            <p:spPr bwMode="auto">
              <a:xfrm rot="21304874">
                <a:off x="2994613" y="4678600"/>
                <a:ext cx="55562" cy="5274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67" name="Oval 2066"/>
              <p:cNvSpPr/>
              <p:nvPr/>
            </p:nvSpPr>
            <p:spPr bwMode="auto">
              <a:xfrm rot="21304874">
                <a:off x="3064728" y="4665077"/>
                <a:ext cx="54239" cy="5274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68" name="Oval 2067"/>
              <p:cNvSpPr/>
              <p:nvPr/>
            </p:nvSpPr>
            <p:spPr bwMode="auto">
              <a:xfrm rot="21304874">
                <a:off x="3130874" y="4678600"/>
                <a:ext cx="55562" cy="5274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69" name="Oval 2068"/>
              <p:cNvSpPr/>
              <p:nvPr/>
            </p:nvSpPr>
            <p:spPr bwMode="auto">
              <a:xfrm rot="19215910">
                <a:off x="3247291" y="4724579"/>
                <a:ext cx="55562" cy="5274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70" name="Oval 2069"/>
              <p:cNvSpPr/>
              <p:nvPr/>
            </p:nvSpPr>
            <p:spPr bwMode="auto">
              <a:xfrm rot="19215910">
                <a:off x="2826603" y="4761091"/>
                <a:ext cx="55562" cy="5274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71" name="Freeform 2070"/>
              <p:cNvSpPr/>
              <p:nvPr/>
            </p:nvSpPr>
            <p:spPr bwMode="auto">
              <a:xfrm rot="12871412">
                <a:off x="2904655" y="5224935"/>
                <a:ext cx="7937" cy="43274"/>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72" name="Freeform 2071"/>
              <p:cNvSpPr/>
              <p:nvPr/>
            </p:nvSpPr>
            <p:spPr bwMode="auto">
              <a:xfrm rot="12871412">
                <a:off x="2887458" y="5177604"/>
                <a:ext cx="6614" cy="47331"/>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73" name="Oval 2072"/>
              <p:cNvSpPr/>
              <p:nvPr/>
            </p:nvSpPr>
            <p:spPr bwMode="auto">
              <a:xfrm rot="11451603">
                <a:off x="2946988" y="5146501"/>
                <a:ext cx="52917" cy="5138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74" name="Freeform 2073"/>
              <p:cNvSpPr/>
              <p:nvPr/>
            </p:nvSpPr>
            <p:spPr bwMode="auto">
              <a:xfrm rot="11147891">
                <a:off x="3014458" y="5257391"/>
                <a:ext cx="11906" cy="39217"/>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75" name="Freeform 2074"/>
              <p:cNvSpPr/>
              <p:nvPr/>
            </p:nvSpPr>
            <p:spPr bwMode="auto">
              <a:xfrm rot="11147891">
                <a:off x="2989322" y="5249277"/>
                <a:ext cx="7937" cy="44626"/>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76" name="Freeform 2075"/>
              <p:cNvSpPr/>
              <p:nvPr/>
            </p:nvSpPr>
            <p:spPr bwMode="auto">
              <a:xfrm rot="11147891">
                <a:off x="2980062" y="5203298"/>
                <a:ext cx="18521" cy="31103"/>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77" name="Freeform 2076"/>
              <p:cNvSpPr/>
              <p:nvPr/>
            </p:nvSpPr>
            <p:spPr bwMode="auto">
              <a:xfrm rot="11147891">
                <a:off x="2953603" y="5197889"/>
                <a:ext cx="7937" cy="3786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78" name="Oval 2077"/>
              <p:cNvSpPr/>
              <p:nvPr/>
            </p:nvSpPr>
            <p:spPr bwMode="auto">
              <a:xfrm rot="11451603">
                <a:off x="3009166" y="5161376"/>
                <a:ext cx="55562" cy="50036"/>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79" name="Freeform 2078"/>
              <p:cNvSpPr/>
              <p:nvPr/>
            </p:nvSpPr>
            <p:spPr bwMode="auto">
              <a:xfrm rot="11147891">
                <a:off x="3031655" y="5215468"/>
                <a:ext cx="21167" cy="33808"/>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80" name="Freeform 2079"/>
              <p:cNvSpPr/>
              <p:nvPr/>
            </p:nvSpPr>
            <p:spPr bwMode="auto">
              <a:xfrm rot="11147891">
                <a:off x="3005197" y="5208707"/>
                <a:ext cx="15875" cy="44626"/>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81" name="Freeform 2080"/>
              <p:cNvSpPr/>
              <p:nvPr/>
            </p:nvSpPr>
            <p:spPr bwMode="auto">
              <a:xfrm rot="11147891">
                <a:off x="2952280" y="5242515"/>
                <a:ext cx="18521" cy="37865"/>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82" name="Freeform 2081"/>
              <p:cNvSpPr/>
              <p:nvPr/>
            </p:nvSpPr>
            <p:spPr bwMode="auto">
              <a:xfrm rot="11147891">
                <a:off x="2936405" y="5235754"/>
                <a:ext cx="11907" cy="37865"/>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83" name="Oval 2082"/>
              <p:cNvSpPr/>
              <p:nvPr/>
            </p:nvSpPr>
            <p:spPr bwMode="auto">
              <a:xfrm rot="16459901">
                <a:off x="2736732" y="4997687"/>
                <a:ext cx="52741" cy="5556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84" name="Oval 2083"/>
              <p:cNvSpPr/>
              <p:nvPr/>
            </p:nvSpPr>
            <p:spPr bwMode="auto">
              <a:xfrm rot="16459901">
                <a:off x="2734763" y="4932100"/>
                <a:ext cx="51388" cy="5556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85" name="Oval 2084"/>
              <p:cNvSpPr/>
              <p:nvPr/>
            </p:nvSpPr>
            <p:spPr bwMode="auto">
              <a:xfrm rot="16459901">
                <a:off x="2758562" y="4869878"/>
                <a:ext cx="52740" cy="5423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86" name="Oval 2085"/>
              <p:cNvSpPr/>
              <p:nvPr/>
            </p:nvSpPr>
            <p:spPr bwMode="auto">
              <a:xfrm rot="16763613">
                <a:off x="2898143" y="4905715"/>
                <a:ext cx="51388" cy="5424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87" name="Freeform 2086"/>
              <p:cNvSpPr/>
              <p:nvPr/>
            </p:nvSpPr>
            <p:spPr bwMode="auto">
              <a:xfrm rot="16459901">
                <a:off x="2816593" y="5017869"/>
                <a:ext cx="8114" cy="46302"/>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88" name="Freeform 2087"/>
              <p:cNvSpPr/>
              <p:nvPr/>
            </p:nvSpPr>
            <p:spPr bwMode="auto">
              <a:xfrm rot="16459901">
                <a:off x="2811977" y="4983444"/>
                <a:ext cx="6761" cy="51593"/>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89" name="Freeform 2088"/>
              <p:cNvSpPr/>
              <p:nvPr/>
            </p:nvSpPr>
            <p:spPr bwMode="auto">
              <a:xfrm rot="16459901">
                <a:off x="2807288" y="4956971"/>
                <a:ext cx="12171" cy="42333"/>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90" name="Freeform 2089"/>
              <p:cNvSpPr/>
              <p:nvPr/>
            </p:nvSpPr>
            <p:spPr bwMode="auto">
              <a:xfrm rot="16459901">
                <a:off x="2815285" y="4928631"/>
                <a:ext cx="6761" cy="47625"/>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91" name="Freeform 2090"/>
              <p:cNvSpPr/>
              <p:nvPr/>
            </p:nvSpPr>
            <p:spPr bwMode="auto">
              <a:xfrm rot="16459901">
                <a:off x="2819783" y="4903525"/>
                <a:ext cx="18932" cy="39687"/>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92" name="Freeform 2091"/>
              <p:cNvSpPr/>
              <p:nvPr/>
            </p:nvSpPr>
            <p:spPr bwMode="auto">
              <a:xfrm rot="16459901">
                <a:off x="2829779" y="4882564"/>
                <a:ext cx="12171" cy="39687"/>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93" name="Freeform 2092"/>
              <p:cNvSpPr/>
              <p:nvPr/>
            </p:nvSpPr>
            <p:spPr bwMode="auto">
              <a:xfrm rot="16459901">
                <a:off x="2866100" y="4930498"/>
                <a:ext cx="17580" cy="33072"/>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94" name="Freeform 2093"/>
              <p:cNvSpPr/>
              <p:nvPr/>
            </p:nvSpPr>
            <p:spPr bwMode="auto">
              <a:xfrm rot="16459901">
                <a:off x="2872817" y="4898116"/>
                <a:ext cx="8114" cy="39687"/>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95" name="Oval 2094"/>
              <p:cNvSpPr/>
              <p:nvPr/>
            </p:nvSpPr>
            <p:spPr bwMode="auto">
              <a:xfrm rot="14736380">
                <a:off x="2765838" y="5126157"/>
                <a:ext cx="52740" cy="5556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96" name="Oval 2095"/>
              <p:cNvSpPr/>
              <p:nvPr/>
            </p:nvSpPr>
            <p:spPr bwMode="auto">
              <a:xfrm rot="15040092">
                <a:off x="2894836" y="5030790"/>
                <a:ext cx="51388" cy="52917"/>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97" name="Freeform 2096"/>
              <p:cNvSpPr/>
              <p:nvPr/>
            </p:nvSpPr>
            <p:spPr bwMode="auto">
              <a:xfrm rot="14736380">
                <a:off x="2841685" y="5126010"/>
                <a:ext cx="12170" cy="42333"/>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98" name="Freeform 2097"/>
              <p:cNvSpPr/>
              <p:nvPr/>
            </p:nvSpPr>
            <p:spPr bwMode="auto">
              <a:xfrm rot="14736380">
                <a:off x="2836452" y="5097670"/>
                <a:ext cx="6762" cy="47625"/>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99" name="Freeform 2098"/>
              <p:cNvSpPr/>
              <p:nvPr/>
            </p:nvSpPr>
            <p:spPr bwMode="auto">
              <a:xfrm rot="14736380">
                <a:off x="2876683" y="5076548"/>
                <a:ext cx="17580" cy="33072"/>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00" name="Freeform 2099"/>
              <p:cNvSpPr/>
              <p:nvPr/>
            </p:nvSpPr>
            <p:spPr bwMode="auto">
              <a:xfrm rot="14736380">
                <a:off x="2868849" y="5045518"/>
                <a:ext cx="8114" cy="39687"/>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01" name="Oval 2100"/>
              <p:cNvSpPr/>
              <p:nvPr/>
            </p:nvSpPr>
            <p:spPr bwMode="auto">
              <a:xfrm rot="16459901">
                <a:off x="2788989" y="4810377"/>
                <a:ext cx="52740" cy="5424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02" name="Oval 2101"/>
              <p:cNvSpPr/>
              <p:nvPr/>
            </p:nvSpPr>
            <p:spPr bwMode="auto">
              <a:xfrm rot="16763613">
                <a:off x="2883577" y="4965202"/>
                <a:ext cx="52740" cy="52917"/>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03" name="Freeform 2102"/>
              <p:cNvSpPr/>
              <p:nvPr/>
            </p:nvSpPr>
            <p:spPr bwMode="auto">
              <a:xfrm rot="16459901">
                <a:off x="2851518" y="4980562"/>
                <a:ext cx="20285" cy="35719"/>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04" name="Freeform 2103"/>
              <p:cNvSpPr/>
              <p:nvPr/>
            </p:nvSpPr>
            <p:spPr bwMode="auto">
              <a:xfrm rot="16459901">
                <a:off x="2854223" y="4946872"/>
                <a:ext cx="14875" cy="46302"/>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05" name="Freeform 2104"/>
              <p:cNvSpPr/>
              <p:nvPr/>
            </p:nvSpPr>
            <p:spPr bwMode="auto">
              <a:xfrm rot="16459901">
                <a:off x="2836981" y="4860251"/>
                <a:ext cx="18932" cy="39687"/>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06" name="Freeform 2105"/>
              <p:cNvSpPr/>
              <p:nvPr/>
            </p:nvSpPr>
            <p:spPr bwMode="auto">
              <a:xfrm rot="16459901">
                <a:off x="2849446" y="4836585"/>
                <a:ext cx="28399" cy="39687"/>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07" name="Oval 2106"/>
              <p:cNvSpPr/>
              <p:nvPr/>
            </p:nvSpPr>
            <p:spPr bwMode="auto">
              <a:xfrm rot="14736380">
                <a:off x="2755930" y="5063275"/>
                <a:ext cx="51388" cy="5556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08" name="Oval 2107"/>
              <p:cNvSpPr/>
              <p:nvPr/>
            </p:nvSpPr>
            <p:spPr bwMode="auto">
              <a:xfrm rot="15040092">
                <a:off x="2912681" y="5089615"/>
                <a:ext cx="52740" cy="52917"/>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09" name="Freeform 2108"/>
              <p:cNvSpPr/>
              <p:nvPr/>
            </p:nvSpPr>
            <p:spPr bwMode="auto">
              <a:xfrm rot="14736380">
                <a:off x="2889883" y="5125261"/>
                <a:ext cx="20284" cy="35718"/>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10" name="Freeform 2109"/>
              <p:cNvSpPr/>
              <p:nvPr/>
            </p:nvSpPr>
            <p:spPr bwMode="auto">
              <a:xfrm rot="14736380">
                <a:off x="2878682" y="5096304"/>
                <a:ext cx="16228" cy="46302"/>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11" name="Freeform 2110"/>
              <p:cNvSpPr/>
              <p:nvPr/>
            </p:nvSpPr>
            <p:spPr bwMode="auto">
              <a:xfrm rot="14736380">
                <a:off x="2823752" y="5072564"/>
                <a:ext cx="18932" cy="39687"/>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12" name="Freeform 2111"/>
              <p:cNvSpPr/>
              <p:nvPr/>
            </p:nvSpPr>
            <p:spPr bwMode="auto">
              <a:xfrm rot="14736380">
                <a:off x="2823164" y="5051603"/>
                <a:ext cx="12170" cy="39687"/>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13" name="Oval 2112"/>
              <p:cNvSpPr/>
              <p:nvPr/>
            </p:nvSpPr>
            <p:spPr bwMode="auto">
              <a:xfrm rot="8586">
                <a:off x="3118968" y="4812479"/>
                <a:ext cx="54240" cy="5138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14" name="Freeform 2113"/>
              <p:cNvSpPr/>
              <p:nvPr/>
            </p:nvSpPr>
            <p:spPr bwMode="auto">
              <a:xfrm rot="21304874">
                <a:off x="3011812" y="4736749"/>
                <a:ext cx="9260" cy="44627"/>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15" name="Freeform 2114"/>
              <p:cNvSpPr/>
              <p:nvPr/>
            </p:nvSpPr>
            <p:spPr bwMode="auto">
              <a:xfrm rot="21304874">
                <a:off x="3043562" y="4725930"/>
                <a:ext cx="6614" cy="48683"/>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16" name="Freeform 2115"/>
              <p:cNvSpPr/>
              <p:nvPr/>
            </p:nvSpPr>
            <p:spPr bwMode="auto">
              <a:xfrm rot="21304874">
                <a:off x="3073988" y="4723226"/>
                <a:ext cx="11907" cy="3921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17" name="Freeform 2116"/>
              <p:cNvSpPr/>
              <p:nvPr/>
            </p:nvSpPr>
            <p:spPr bwMode="auto">
              <a:xfrm rot="21304874">
                <a:off x="3104416" y="4720521"/>
                <a:ext cx="7937" cy="44627"/>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18" name="Freeform 2117"/>
              <p:cNvSpPr/>
              <p:nvPr/>
            </p:nvSpPr>
            <p:spPr bwMode="auto">
              <a:xfrm rot="21304874">
                <a:off x="3129551" y="4731340"/>
                <a:ext cx="19844" cy="37865"/>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19" name="Freeform 2118"/>
              <p:cNvSpPr/>
              <p:nvPr/>
            </p:nvSpPr>
            <p:spPr bwMode="auto">
              <a:xfrm rot="21304874">
                <a:off x="3154687" y="4734044"/>
                <a:ext cx="13229" cy="37865"/>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20" name="Freeform 2119"/>
              <p:cNvSpPr/>
              <p:nvPr/>
            </p:nvSpPr>
            <p:spPr bwMode="auto">
              <a:xfrm rot="21304874">
                <a:off x="3112353" y="4780023"/>
                <a:ext cx="18521" cy="32456"/>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21" name="Freeform 2120"/>
              <p:cNvSpPr/>
              <p:nvPr/>
            </p:nvSpPr>
            <p:spPr bwMode="auto">
              <a:xfrm rot="21304874">
                <a:off x="3150718" y="4774614"/>
                <a:ext cx="7937" cy="3786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22" name="Oval 2121"/>
              <p:cNvSpPr/>
              <p:nvPr/>
            </p:nvSpPr>
            <p:spPr bwMode="auto">
              <a:xfrm rot="19581353">
                <a:off x="2864968" y="4724579"/>
                <a:ext cx="55562" cy="5274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23" name="Oval 2122"/>
              <p:cNvSpPr/>
              <p:nvPr/>
            </p:nvSpPr>
            <p:spPr bwMode="auto">
              <a:xfrm rot="19885065">
                <a:off x="2989322" y="4831411"/>
                <a:ext cx="54240" cy="5138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24" name="Freeform 2123"/>
              <p:cNvSpPr/>
              <p:nvPr/>
            </p:nvSpPr>
            <p:spPr bwMode="auto">
              <a:xfrm rot="19581353">
                <a:off x="2903333" y="4782728"/>
                <a:ext cx="11906" cy="40569"/>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25" name="Freeform 2124"/>
              <p:cNvSpPr/>
              <p:nvPr/>
            </p:nvSpPr>
            <p:spPr bwMode="auto">
              <a:xfrm rot="19581353">
                <a:off x="2929791" y="4767853"/>
                <a:ext cx="7937" cy="44626"/>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26" name="Freeform 2125"/>
              <p:cNvSpPr/>
              <p:nvPr/>
            </p:nvSpPr>
            <p:spPr bwMode="auto">
              <a:xfrm rot="19581353">
                <a:off x="2962863" y="4813831"/>
                <a:ext cx="18521" cy="32456"/>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27" name="Freeform 2126"/>
              <p:cNvSpPr/>
              <p:nvPr/>
            </p:nvSpPr>
            <p:spPr bwMode="auto">
              <a:xfrm rot="19581353">
                <a:off x="2994613" y="4793546"/>
                <a:ext cx="9261" cy="3786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28" name="Oval 2127"/>
              <p:cNvSpPr/>
              <p:nvPr/>
            </p:nvSpPr>
            <p:spPr bwMode="auto">
              <a:xfrm rot="21304874">
                <a:off x="3199666" y="4694828"/>
                <a:ext cx="55562" cy="5274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29" name="Oval 2128"/>
              <p:cNvSpPr/>
              <p:nvPr/>
            </p:nvSpPr>
            <p:spPr bwMode="auto">
              <a:xfrm rot="8586">
                <a:off x="3052822" y="4809774"/>
                <a:ext cx="56886" cy="5138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30" name="Freeform 2129"/>
              <p:cNvSpPr/>
              <p:nvPr/>
            </p:nvSpPr>
            <p:spPr bwMode="auto">
              <a:xfrm rot="21304874">
                <a:off x="3055468" y="4773262"/>
                <a:ext cx="21167" cy="33807"/>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31" name="Freeform 2130"/>
              <p:cNvSpPr/>
              <p:nvPr/>
            </p:nvSpPr>
            <p:spPr bwMode="auto">
              <a:xfrm rot="21304874">
                <a:off x="3088541" y="4766500"/>
                <a:ext cx="15875" cy="43274"/>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32" name="Freeform 2131"/>
              <p:cNvSpPr/>
              <p:nvPr/>
            </p:nvSpPr>
            <p:spPr bwMode="auto">
              <a:xfrm rot="21304874">
                <a:off x="3178499" y="4740806"/>
                <a:ext cx="21167" cy="37865"/>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33" name="Freeform 2132"/>
              <p:cNvSpPr/>
              <p:nvPr/>
            </p:nvSpPr>
            <p:spPr bwMode="auto">
              <a:xfrm rot="21304874">
                <a:off x="3199665" y="4751625"/>
                <a:ext cx="30427" cy="36512"/>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34" name="Oval 2133"/>
              <p:cNvSpPr/>
              <p:nvPr/>
            </p:nvSpPr>
            <p:spPr bwMode="auto">
              <a:xfrm rot="19581353">
                <a:off x="2929791" y="4704293"/>
                <a:ext cx="55562" cy="5274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35" name="Oval 2134"/>
              <p:cNvSpPr/>
              <p:nvPr/>
            </p:nvSpPr>
            <p:spPr bwMode="auto">
              <a:xfrm rot="19885065">
                <a:off x="2929791" y="4857105"/>
                <a:ext cx="55562" cy="5138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36" name="Freeform 2135"/>
              <p:cNvSpPr/>
              <p:nvPr/>
            </p:nvSpPr>
            <p:spPr bwMode="auto">
              <a:xfrm rot="19581353">
                <a:off x="2911271" y="4832764"/>
                <a:ext cx="21167" cy="33807"/>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37" name="Freeform 2136"/>
              <p:cNvSpPr/>
              <p:nvPr/>
            </p:nvSpPr>
            <p:spPr bwMode="auto">
              <a:xfrm rot="19581353">
                <a:off x="2936405" y="4812479"/>
                <a:ext cx="17198" cy="43274"/>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38" name="Freeform 2137"/>
              <p:cNvSpPr/>
              <p:nvPr/>
            </p:nvSpPr>
            <p:spPr bwMode="auto">
              <a:xfrm rot="19581353">
                <a:off x="2954926" y="4762443"/>
                <a:ext cx="19844" cy="37865"/>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39" name="Freeform 2138"/>
              <p:cNvSpPr/>
              <p:nvPr/>
            </p:nvSpPr>
            <p:spPr bwMode="auto">
              <a:xfrm rot="19581353">
                <a:off x="2978738" y="4754329"/>
                <a:ext cx="13229" cy="37865"/>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40" name="Oval 2139"/>
              <p:cNvSpPr/>
              <p:nvPr/>
            </p:nvSpPr>
            <p:spPr bwMode="auto">
              <a:xfrm rot="4620971">
                <a:off x="3363781" y="4885430"/>
                <a:ext cx="54093" cy="5423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41" name="Oval 2140"/>
              <p:cNvSpPr/>
              <p:nvPr/>
            </p:nvSpPr>
            <p:spPr bwMode="auto">
              <a:xfrm rot="4620971">
                <a:off x="3387608" y="4946299"/>
                <a:ext cx="52741" cy="5556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42" name="Oval 2141"/>
              <p:cNvSpPr/>
              <p:nvPr/>
            </p:nvSpPr>
            <p:spPr bwMode="auto">
              <a:xfrm rot="4620971">
                <a:off x="3384316" y="5013239"/>
                <a:ext cx="51388" cy="5556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43" name="Oval 2142"/>
              <p:cNvSpPr/>
              <p:nvPr/>
            </p:nvSpPr>
            <p:spPr bwMode="auto">
              <a:xfrm rot="4924683">
                <a:off x="3242102" y="5020662"/>
                <a:ext cx="51388" cy="5424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44" name="Freeform 2143"/>
              <p:cNvSpPr/>
              <p:nvPr/>
            </p:nvSpPr>
            <p:spPr bwMode="auto">
              <a:xfrm rot="4620971">
                <a:off x="3327239" y="4890752"/>
                <a:ext cx="8114" cy="46302"/>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45" name="Freeform 2144"/>
              <p:cNvSpPr/>
              <p:nvPr/>
            </p:nvSpPr>
            <p:spPr bwMode="auto">
              <a:xfrm rot="4620971">
                <a:off x="3343805" y="4917165"/>
                <a:ext cx="5409" cy="50271"/>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46" name="Freeform 2145"/>
              <p:cNvSpPr/>
              <p:nvPr/>
            </p:nvSpPr>
            <p:spPr bwMode="auto">
              <a:xfrm rot="4620971">
                <a:off x="3351007" y="4948857"/>
                <a:ext cx="12171" cy="42333"/>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47" name="Freeform 2146"/>
              <p:cNvSpPr/>
              <p:nvPr/>
            </p:nvSpPr>
            <p:spPr bwMode="auto">
              <a:xfrm rot="4620971">
                <a:off x="3355681" y="4973934"/>
                <a:ext cx="8114" cy="47625"/>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48" name="Freeform 2147"/>
              <p:cNvSpPr/>
              <p:nvPr/>
            </p:nvSpPr>
            <p:spPr bwMode="auto">
              <a:xfrm rot="4620971">
                <a:off x="3350273" y="5009006"/>
                <a:ext cx="18932" cy="39687"/>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49" name="Freeform 2148"/>
              <p:cNvSpPr/>
              <p:nvPr/>
            </p:nvSpPr>
            <p:spPr bwMode="auto">
              <a:xfrm rot="4620971">
                <a:off x="3353654" y="5028614"/>
                <a:ext cx="12171" cy="39687"/>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50" name="Freeform 2149"/>
              <p:cNvSpPr/>
              <p:nvPr/>
            </p:nvSpPr>
            <p:spPr bwMode="auto">
              <a:xfrm rot="4620971">
                <a:off x="3300017" y="5000818"/>
                <a:ext cx="17580" cy="33072"/>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51" name="Freeform 2150"/>
              <p:cNvSpPr/>
              <p:nvPr/>
            </p:nvSpPr>
            <p:spPr bwMode="auto">
              <a:xfrm rot="4620971">
                <a:off x="3312025" y="5029290"/>
                <a:ext cx="8114" cy="39687"/>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52" name="Oval 2151"/>
              <p:cNvSpPr/>
              <p:nvPr/>
            </p:nvSpPr>
            <p:spPr bwMode="auto">
              <a:xfrm rot="2897450">
                <a:off x="3296327" y="4767794"/>
                <a:ext cx="52741" cy="5556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53" name="Oval 2152"/>
              <p:cNvSpPr/>
              <p:nvPr/>
            </p:nvSpPr>
            <p:spPr bwMode="auto">
              <a:xfrm rot="3201162">
                <a:off x="3205060" y="4900306"/>
                <a:ext cx="51388" cy="5424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54" name="Freeform 2153"/>
              <p:cNvSpPr/>
              <p:nvPr/>
            </p:nvSpPr>
            <p:spPr bwMode="auto">
              <a:xfrm rot="2897450">
                <a:off x="3267017" y="4798074"/>
                <a:ext cx="10819" cy="42333"/>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55" name="Freeform 2154"/>
              <p:cNvSpPr/>
              <p:nvPr/>
            </p:nvSpPr>
            <p:spPr bwMode="auto">
              <a:xfrm rot="2897450">
                <a:off x="3284920" y="4816389"/>
                <a:ext cx="6762" cy="47625"/>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56" name="Freeform 2155"/>
              <p:cNvSpPr/>
              <p:nvPr/>
            </p:nvSpPr>
            <p:spPr bwMode="auto">
              <a:xfrm rot="2897450">
                <a:off x="3243792" y="4864925"/>
                <a:ext cx="17580" cy="34396"/>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57" name="Freeform 2156"/>
              <p:cNvSpPr/>
              <p:nvPr/>
            </p:nvSpPr>
            <p:spPr bwMode="auto">
              <a:xfrm rot="2897450">
                <a:off x="3270354" y="4885283"/>
                <a:ext cx="8114" cy="41011"/>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58" name="Oval 2157"/>
              <p:cNvSpPr/>
              <p:nvPr/>
            </p:nvSpPr>
            <p:spPr bwMode="auto">
              <a:xfrm rot="4620971">
                <a:off x="3374379" y="5077473"/>
                <a:ext cx="52740" cy="5556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59" name="Oval 2158"/>
              <p:cNvSpPr/>
              <p:nvPr/>
            </p:nvSpPr>
            <p:spPr bwMode="auto">
              <a:xfrm rot="4924683">
                <a:off x="3235472" y="4958441"/>
                <a:ext cx="52741" cy="52917"/>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60" name="Freeform 2159"/>
              <p:cNvSpPr/>
              <p:nvPr/>
            </p:nvSpPr>
            <p:spPr bwMode="auto">
              <a:xfrm rot="4620971">
                <a:off x="3296019" y="4946754"/>
                <a:ext cx="20284" cy="35719"/>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61" name="Freeform 2160"/>
              <p:cNvSpPr/>
              <p:nvPr/>
            </p:nvSpPr>
            <p:spPr bwMode="auto">
              <a:xfrm rot="4620971">
                <a:off x="3305999" y="4967848"/>
                <a:ext cx="14875" cy="47625"/>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62" name="Freeform 2161"/>
              <p:cNvSpPr/>
              <p:nvPr/>
            </p:nvSpPr>
            <p:spPr bwMode="auto">
              <a:xfrm rot="4620971">
                <a:off x="3333618" y="5082692"/>
                <a:ext cx="29751" cy="38364"/>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63" name="Oval 2162"/>
              <p:cNvSpPr/>
              <p:nvPr/>
            </p:nvSpPr>
            <p:spPr bwMode="auto">
              <a:xfrm rot="2897450">
                <a:off x="3327430" y="4827972"/>
                <a:ext cx="51388" cy="5556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64" name="Oval 2163"/>
              <p:cNvSpPr/>
              <p:nvPr/>
            </p:nvSpPr>
            <p:spPr bwMode="auto">
              <a:xfrm rot="3201162">
                <a:off x="3168665" y="4846890"/>
                <a:ext cx="52741" cy="5423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65" name="Freeform 2164"/>
              <p:cNvSpPr/>
              <p:nvPr/>
            </p:nvSpPr>
            <p:spPr bwMode="auto">
              <a:xfrm rot="2897450">
                <a:off x="3213998" y="4819637"/>
                <a:ext cx="20284" cy="35719"/>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66" name="Freeform 2165"/>
              <p:cNvSpPr/>
              <p:nvPr/>
            </p:nvSpPr>
            <p:spPr bwMode="auto">
              <a:xfrm rot="2897450">
                <a:off x="3236546" y="4833278"/>
                <a:ext cx="14875" cy="46302"/>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67" name="Freeform 2166"/>
              <p:cNvSpPr/>
              <p:nvPr/>
            </p:nvSpPr>
            <p:spPr bwMode="auto">
              <a:xfrm rot="2897450">
                <a:off x="3294725" y="4846742"/>
                <a:ext cx="17581" cy="41011"/>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68" name="Freeform 2167"/>
              <p:cNvSpPr/>
              <p:nvPr/>
            </p:nvSpPr>
            <p:spPr bwMode="auto">
              <a:xfrm rot="2897450">
                <a:off x="3307351" y="4864984"/>
                <a:ext cx="12170" cy="39687"/>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69" name="Oval 2168"/>
              <p:cNvSpPr/>
              <p:nvPr/>
            </p:nvSpPr>
            <p:spPr bwMode="auto">
              <a:xfrm rot="9470549">
                <a:off x="3223478" y="5274970"/>
                <a:ext cx="55562" cy="5138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70" name="Oval 4098"/>
              <p:cNvSpPr/>
              <p:nvPr/>
            </p:nvSpPr>
            <p:spPr bwMode="auto">
              <a:xfrm rot="9470549">
                <a:off x="3161302" y="5304721"/>
                <a:ext cx="55562" cy="5274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71" name="Oval 4099"/>
              <p:cNvSpPr/>
              <p:nvPr/>
            </p:nvSpPr>
            <p:spPr bwMode="auto">
              <a:xfrm rot="9470549">
                <a:off x="3092509" y="5312835"/>
                <a:ext cx="54240" cy="5138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72" name="Oval 4100"/>
              <p:cNvSpPr/>
              <p:nvPr/>
            </p:nvSpPr>
            <p:spPr bwMode="auto">
              <a:xfrm rot="9774261">
                <a:off x="3063405" y="5181661"/>
                <a:ext cx="54240" cy="5138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73" name="Freeform 4101"/>
              <p:cNvSpPr/>
              <p:nvPr/>
            </p:nvSpPr>
            <p:spPr bwMode="auto">
              <a:xfrm rot="9470549">
                <a:off x="3234062" y="5222230"/>
                <a:ext cx="7937" cy="44626"/>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74" name="Freeform 4102"/>
              <p:cNvSpPr/>
              <p:nvPr/>
            </p:nvSpPr>
            <p:spPr bwMode="auto">
              <a:xfrm rot="9470549">
                <a:off x="3208926" y="5239810"/>
                <a:ext cx="6615" cy="48683"/>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75" name="Freeform 4103"/>
              <p:cNvSpPr/>
              <p:nvPr/>
            </p:nvSpPr>
            <p:spPr bwMode="auto">
              <a:xfrm rot="9470549">
                <a:off x="3177176" y="5258742"/>
                <a:ext cx="11907" cy="3921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76" name="Freeform 4104"/>
              <p:cNvSpPr/>
              <p:nvPr/>
            </p:nvSpPr>
            <p:spPr bwMode="auto">
              <a:xfrm rot="9470549">
                <a:off x="3153363" y="5262799"/>
                <a:ext cx="6615" cy="44626"/>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77" name="Freeform 4105"/>
              <p:cNvSpPr/>
              <p:nvPr/>
            </p:nvSpPr>
            <p:spPr bwMode="auto">
              <a:xfrm rot="9470549">
                <a:off x="3114999" y="5272265"/>
                <a:ext cx="19843" cy="37865"/>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78" name="Freeform 4106"/>
              <p:cNvSpPr/>
              <p:nvPr/>
            </p:nvSpPr>
            <p:spPr bwMode="auto">
              <a:xfrm rot="9470549">
                <a:off x="3096478" y="5274970"/>
                <a:ext cx="13229" cy="37865"/>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79" name="Freeform 4107"/>
              <p:cNvSpPr/>
              <p:nvPr/>
            </p:nvSpPr>
            <p:spPr bwMode="auto">
              <a:xfrm rot="9470549">
                <a:off x="3117645" y="5223582"/>
                <a:ext cx="18521" cy="31104"/>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80" name="Freeform 4108"/>
              <p:cNvSpPr/>
              <p:nvPr/>
            </p:nvSpPr>
            <p:spPr bwMode="auto">
              <a:xfrm rot="9470549">
                <a:off x="3092509" y="5234401"/>
                <a:ext cx="7937" cy="3786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81" name="Oval 2180"/>
              <p:cNvSpPr/>
              <p:nvPr/>
            </p:nvSpPr>
            <p:spPr bwMode="auto">
              <a:xfrm rot="7747028">
                <a:off x="3334707" y="5189731"/>
                <a:ext cx="51388" cy="56885"/>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82" name="Oval 4110"/>
              <p:cNvSpPr/>
              <p:nvPr/>
            </p:nvSpPr>
            <p:spPr bwMode="auto">
              <a:xfrm rot="8050740">
                <a:off x="3183908" y="5126128"/>
                <a:ext cx="50035" cy="52917"/>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83" name="Freeform 4111"/>
              <p:cNvSpPr/>
              <p:nvPr/>
            </p:nvSpPr>
            <p:spPr bwMode="auto">
              <a:xfrm rot="7747028">
                <a:off x="3322579" y="5153732"/>
                <a:ext cx="10819" cy="42333"/>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84" name="Freeform 4112"/>
              <p:cNvSpPr/>
              <p:nvPr/>
            </p:nvSpPr>
            <p:spPr bwMode="auto">
              <a:xfrm rot="7747028">
                <a:off x="3304088" y="5168667"/>
                <a:ext cx="8114" cy="47625"/>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85" name="Freeform 4113"/>
              <p:cNvSpPr/>
              <p:nvPr/>
            </p:nvSpPr>
            <p:spPr bwMode="auto">
              <a:xfrm rot="7747028">
                <a:off x="3251084" y="5149587"/>
                <a:ext cx="16228" cy="34396"/>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86" name="Freeform 4114"/>
              <p:cNvSpPr/>
              <p:nvPr/>
            </p:nvSpPr>
            <p:spPr bwMode="auto">
              <a:xfrm rot="7747028">
                <a:off x="3234634" y="5170622"/>
                <a:ext cx="8114" cy="41010"/>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87" name="Oval 4115"/>
              <p:cNvSpPr/>
              <p:nvPr/>
            </p:nvSpPr>
            <p:spPr bwMode="auto">
              <a:xfrm rot="9470549">
                <a:off x="3022395" y="5312835"/>
                <a:ext cx="55562" cy="5274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88" name="Oval 4116"/>
              <p:cNvSpPr/>
              <p:nvPr/>
            </p:nvSpPr>
            <p:spPr bwMode="auto">
              <a:xfrm rot="9774261">
                <a:off x="3125583" y="5165433"/>
                <a:ext cx="56885" cy="50035"/>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89" name="Freeform 4117"/>
              <p:cNvSpPr/>
              <p:nvPr/>
            </p:nvSpPr>
            <p:spPr bwMode="auto">
              <a:xfrm rot="9470549">
                <a:off x="3170562" y="5211412"/>
                <a:ext cx="21167" cy="33807"/>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90" name="Freeform 4118"/>
              <p:cNvSpPr/>
              <p:nvPr/>
            </p:nvSpPr>
            <p:spPr bwMode="auto">
              <a:xfrm rot="9470549">
                <a:off x="3146749" y="5218173"/>
                <a:ext cx="15875" cy="44627"/>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91" name="Freeform 4119"/>
              <p:cNvSpPr/>
              <p:nvPr/>
            </p:nvSpPr>
            <p:spPr bwMode="auto">
              <a:xfrm rot="9470549">
                <a:off x="3064728" y="5276322"/>
                <a:ext cx="19843" cy="37865"/>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92" name="Freeform 4120"/>
              <p:cNvSpPr/>
              <p:nvPr/>
            </p:nvSpPr>
            <p:spPr bwMode="auto">
              <a:xfrm rot="9470549">
                <a:off x="3031655" y="5272266"/>
                <a:ext cx="30427" cy="37865"/>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93" name="Oval 4121"/>
              <p:cNvSpPr/>
              <p:nvPr/>
            </p:nvSpPr>
            <p:spPr bwMode="auto">
              <a:xfrm rot="7747028">
                <a:off x="3277144" y="5228242"/>
                <a:ext cx="52741" cy="5423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94" name="Oval 4122"/>
              <p:cNvSpPr/>
              <p:nvPr/>
            </p:nvSpPr>
            <p:spPr bwMode="auto">
              <a:xfrm rot="8050740">
                <a:off x="3230843" y="5083544"/>
                <a:ext cx="52740" cy="5424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95" name="Freeform 4123"/>
              <p:cNvSpPr/>
              <p:nvPr/>
            </p:nvSpPr>
            <p:spPr bwMode="auto">
              <a:xfrm rot="7747028">
                <a:off x="3290726" y="5113089"/>
                <a:ext cx="20285" cy="35719"/>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96" name="Freeform 4124"/>
              <p:cNvSpPr/>
              <p:nvPr/>
            </p:nvSpPr>
            <p:spPr bwMode="auto">
              <a:xfrm rot="7747028">
                <a:off x="3275558" y="5131464"/>
                <a:ext cx="16228" cy="46302"/>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97" name="Freeform 4125"/>
              <p:cNvSpPr/>
              <p:nvPr/>
            </p:nvSpPr>
            <p:spPr bwMode="auto">
              <a:xfrm rot="7747028">
                <a:off x="3272220" y="5191568"/>
                <a:ext cx="18932" cy="39687"/>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98" name="Freeform 4126"/>
              <p:cNvSpPr/>
              <p:nvPr/>
            </p:nvSpPr>
            <p:spPr bwMode="auto">
              <a:xfrm rot="7747028">
                <a:off x="3257727" y="5203739"/>
                <a:ext cx="13523" cy="39687"/>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199" name="Oval 4127"/>
              <p:cNvSpPr/>
              <p:nvPr/>
            </p:nvSpPr>
            <p:spPr bwMode="auto">
              <a:xfrm rot="12871412">
                <a:off x="2845124" y="5230345"/>
                <a:ext cx="55562" cy="5138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00" name="Oval 4128"/>
              <p:cNvSpPr/>
              <p:nvPr/>
            </p:nvSpPr>
            <p:spPr bwMode="auto">
              <a:xfrm rot="11147891">
                <a:off x="2961541" y="5297960"/>
                <a:ext cx="55562" cy="54093"/>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01" name="Oval 4129"/>
              <p:cNvSpPr/>
              <p:nvPr/>
            </p:nvSpPr>
            <p:spPr bwMode="auto">
              <a:xfrm rot="11147891">
                <a:off x="2894072" y="5274970"/>
                <a:ext cx="54240" cy="5138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02" name="Oval 4130"/>
              <p:cNvSpPr/>
              <p:nvPr/>
            </p:nvSpPr>
            <p:spPr bwMode="auto">
              <a:xfrm rot="12871412">
                <a:off x="2800145" y="5181661"/>
                <a:ext cx="55562" cy="5274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03" name="Freeform 4131"/>
              <p:cNvSpPr/>
              <p:nvPr/>
            </p:nvSpPr>
            <p:spPr bwMode="auto">
              <a:xfrm rot="2897450">
                <a:off x="3253788" y="4771028"/>
                <a:ext cx="10819" cy="42333"/>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04" name="Freeform 4132"/>
              <p:cNvSpPr/>
              <p:nvPr/>
            </p:nvSpPr>
            <p:spPr bwMode="auto">
              <a:xfrm rot="2897450">
                <a:off x="3188289" y="4787932"/>
                <a:ext cx="12170" cy="42333"/>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05" name="Oval 4133"/>
              <p:cNvSpPr/>
              <p:nvPr/>
            </p:nvSpPr>
            <p:spPr bwMode="auto">
              <a:xfrm rot="4620971">
                <a:off x="3361149" y="5132919"/>
                <a:ext cx="52741" cy="5556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06" name="Freeform 4134"/>
              <p:cNvSpPr/>
              <p:nvPr/>
            </p:nvSpPr>
            <p:spPr bwMode="auto">
              <a:xfrm rot="4620971">
                <a:off x="3291285" y="5082692"/>
                <a:ext cx="29751" cy="38364"/>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07" name="Freeform 4135"/>
              <p:cNvSpPr/>
              <p:nvPr/>
            </p:nvSpPr>
            <p:spPr bwMode="auto">
              <a:xfrm rot="4620971">
                <a:off x="3298576" y="5050912"/>
                <a:ext cx="28399" cy="38365"/>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208" name="Freeform 4136"/>
              <p:cNvSpPr/>
              <p:nvPr/>
            </p:nvSpPr>
            <p:spPr bwMode="auto">
              <a:xfrm rot="4620971">
                <a:off x="3327680" y="5123937"/>
                <a:ext cx="28399" cy="38365"/>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grpSp>
        <p:grpSp>
          <p:nvGrpSpPr>
            <p:cNvPr id="14" name="Group 1617"/>
            <p:cNvGrpSpPr>
              <a:grpSpLocks/>
            </p:cNvGrpSpPr>
            <p:nvPr/>
          </p:nvGrpSpPr>
          <p:grpSpPr bwMode="auto">
            <a:xfrm>
              <a:off x="2090828" y="5651525"/>
              <a:ext cx="862052" cy="833415"/>
              <a:chOff x="2789872" y="4706906"/>
              <a:chExt cx="601957" cy="608523"/>
            </a:xfrm>
          </p:grpSpPr>
          <p:sp>
            <p:nvSpPr>
              <p:cNvPr id="2035" name="Freeform 2034"/>
              <p:cNvSpPr/>
              <p:nvPr/>
            </p:nvSpPr>
            <p:spPr bwMode="auto">
              <a:xfrm rot="10492930">
                <a:off x="2912923" y="5150839"/>
                <a:ext cx="29932" cy="45204"/>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036" name="Freeform 2035"/>
              <p:cNvSpPr/>
              <p:nvPr/>
            </p:nvSpPr>
            <p:spPr bwMode="auto">
              <a:xfrm rot="10492930">
                <a:off x="2982764" y="5238930"/>
                <a:ext cx="31040" cy="45204"/>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037" name="Freeform 2036"/>
              <p:cNvSpPr/>
              <p:nvPr/>
            </p:nvSpPr>
            <p:spPr bwMode="auto">
              <a:xfrm rot="10492930">
                <a:off x="2914032" y="5222702"/>
                <a:ext cx="31040" cy="45204"/>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038" name="Freeform 2037"/>
              <p:cNvSpPr/>
              <p:nvPr/>
            </p:nvSpPr>
            <p:spPr bwMode="auto">
              <a:xfrm rot="14081419">
                <a:off x="2817608" y="4868752"/>
                <a:ext cx="49841" cy="32149"/>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039" name="Freeform 2038"/>
              <p:cNvSpPr/>
              <p:nvPr/>
            </p:nvSpPr>
            <p:spPr bwMode="auto">
              <a:xfrm rot="14081419">
                <a:off x="2856863" y="5001192"/>
                <a:ext cx="28977" cy="45452"/>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040" name="Freeform 2039"/>
              <p:cNvSpPr/>
              <p:nvPr/>
            </p:nvSpPr>
            <p:spPr bwMode="auto">
              <a:xfrm rot="14081419">
                <a:off x="2805315" y="4905592"/>
                <a:ext cx="28977" cy="46560"/>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041" name="Freeform 2040"/>
              <p:cNvSpPr/>
              <p:nvPr/>
            </p:nvSpPr>
            <p:spPr bwMode="auto">
              <a:xfrm rot="14081419">
                <a:off x="2798663" y="4967024"/>
                <a:ext cx="28978" cy="46560"/>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042" name="Freeform 2041"/>
              <p:cNvSpPr/>
              <p:nvPr/>
            </p:nvSpPr>
            <p:spPr bwMode="auto">
              <a:xfrm rot="14081419">
                <a:off x="2862381" y="4928194"/>
                <a:ext cx="30136" cy="46560"/>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043" name="Freeform 2042"/>
              <p:cNvSpPr/>
              <p:nvPr/>
            </p:nvSpPr>
            <p:spPr bwMode="auto">
              <a:xfrm rot="14081419">
                <a:off x="2862381" y="5056854"/>
                <a:ext cx="30136" cy="46560"/>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044" name="Freeform 2043"/>
              <p:cNvSpPr/>
              <p:nvPr/>
            </p:nvSpPr>
            <p:spPr bwMode="auto">
              <a:xfrm rot="18926392">
                <a:off x="3118011" y="4706906"/>
                <a:ext cx="28823" cy="4520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045" name="Freeform 2044"/>
              <p:cNvSpPr/>
              <p:nvPr/>
            </p:nvSpPr>
            <p:spPr bwMode="auto">
              <a:xfrm rot="18926392">
                <a:off x="2927335" y="4764860"/>
                <a:ext cx="32148" cy="4520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046" name="Freeform 2045"/>
              <p:cNvSpPr/>
              <p:nvPr/>
            </p:nvSpPr>
            <p:spPr bwMode="auto">
              <a:xfrm rot="18926392">
                <a:off x="3049279" y="4712702"/>
                <a:ext cx="32148" cy="44046"/>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047" name="Freeform 2046"/>
              <p:cNvSpPr/>
              <p:nvPr/>
            </p:nvSpPr>
            <p:spPr bwMode="auto">
              <a:xfrm rot="18926392">
                <a:off x="3100274" y="4766020"/>
                <a:ext cx="32148" cy="45204"/>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048" name="Freeform 2047"/>
              <p:cNvSpPr/>
              <p:nvPr/>
            </p:nvSpPr>
            <p:spPr bwMode="auto">
              <a:xfrm rot="18926392">
                <a:off x="2967244" y="4788042"/>
                <a:ext cx="32148" cy="46364"/>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049" name="Freeform 2048"/>
              <p:cNvSpPr/>
              <p:nvPr/>
            </p:nvSpPr>
            <p:spPr bwMode="auto">
              <a:xfrm rot="18926392">
                <a:off x="2990524" y="4737042"/>
                <a:ext cx="32149" cy="44046"/>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050" name="Freeform 2049"/>
              <p:cNvSpPr/>
              <p:nvPr/>
            </p:nvSpPr>
            <p:spPr bwMode="auto">
              <a:xfrm rot="2242489">
                <a:off x="3359681" y="4985088"/>
                <a:ext cx="32148" cy="4520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051" name="Freeform 2050"/>
              <p:cNvSpPr/>
              <p:nvPr/>
            </p:nvSpPr>
            <p:spPr bwMode="auto">
              <a:xfrm rot="2242489">
                <a:off x="3274320" y="4814702"/>
                <a:ext cx="31040" cy="45204"/>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052" name="Freeform 2051"/>
              <p:cNvSpPr/>
              <p:nvPr/>
            </p:nvSpPr>
            <p:spPr bwMode="auto">
              <a:xfrm rot="2242489">
                <a:off x="3348595" y="4922497"/>
                <a:ext cx="28823" cy="44046"/>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053" name="Freeform 2052"/>
              <p:cNvSpPr/>
              <p:nvPr/>
            </p:nvSpPr>
            <p:spPr bwMode="auto">
              <a:xfrm rot="2242489">
                <a:off x="3297601" y="4981611"/>
                <a:ext cx="32148" cy="42886"/>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054" name="Freeform 2053"/>
              <p:cNvSpPr/>
              <p:nvPr/>
            </p:nvSpPr>
            <p:spPr bwMode="auto">
              <a:xfrm rot="2242489">
                <a:off x="3256583" y="4855270"/>
                <a:ext cx="32149" cy="4520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055" name="Freeform 2054"/>
              <p:cNvSpPr/>
              <p:nvPr/>
            </p:nvSpPr>
            <p:spPr bwMode="auto">
              <a:xfrm rot="7092067">
                <a:off x="3072026" y="5274989"/>
                <a:ext cx="49841" cy="31040"/>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056" name="Freeform 2055"/>
              <p:cNvSpPr/>
              <p:nvPr/>
            </p:nvSpPr>
            <p:spPr bwMode="auto">
              <a:xfrm rot="7092067">
                <a:off x="3294172" y="5161727"/>
                <a:ext cx="30136" cy="45451"/>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057" name="Freeform 2056"/>
              <p:cNvSpPr/>
              <p:nvPr/>
            </p:nvSpPr>
            <p:spPr bwMode="auto">
              <a:xfrm rot="7092067">
                <a:off x="3194980" y="5245811"/>
                <a:ext cx="28977" cy="47669"/>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058" name="Freeform 2057"/>
              <p:cNvSpPr/>
              <p:nvPr/>
            </p:nvSpPr>
            <p:spPr bwMode="auto">
              <a:xfrm rot="7092067">
                <a:off x="3126776" y="5208141"/>
                <a:ext cx="30136" cy="47669"/>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059" name="Freeform 2058"/>
              <p:cNvSpPr/>
              <p:nvPr/>
            </p:nvSpPr>
            <p:spPr bwMode="auto">
              <a:xfrm rot="7092067">
                <a:off x="3249829" y="5151345"/>
                <a:ext cx="30136" cy="47669"/>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060" name="Freeform 2059"/>
              <p:cNvSpPr/>
              <p:nvPr/>
            </p:nvSpPr>
            <p:spPr bwMode="auto">
              <a:xfrm rot="14081419">
                <a:off x="2850741" y="5143231"/>
                <a:ext cx="30136" cy="47669"/>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061" name="Freeform 2060"/>
              <p:cNvSpPr/>
              <p:nvPr/>
            </p:nvSpPr>
            <p:spPr bwMode="auto">
              <a:xfrm rot="18926392">
                <a:off x="3208914" y="4757906"/>
                <a:ext cx="54320" cy="30136"/>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062" name="Freeform 2061"/>
              <p:cNvSpPr/>
              <p:nvPr/>
            </p:nvSpPr>
            <p:spPr bwMode="auto">
              <a:xfrm rot="7092067">
                <a:off x="2866841" y="4812310"/>
                <a:ext cx="28977" cy="47669"/>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063" name="Freeform 2062"/>
              <p:cNvSpPr/>
              <p:nvPr/>
            </p:nvSpPr>
            <p:spPr bwMode="auto">
              <a:xfrm rot="2242489">
                <a:off x="3339727" y="5106793"/>
                <a:ext cx="31040" cy="30136"/>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064" name="Freeform 2063"/>
              <p:cNvSpPr/>
              <p:nvPr/>
            </p:nvSpPr>
            <p:spPr bwMode="auto">
              <a:xfrm rot="10492930">
                <a:off x="3035976" y="5219225"/>
                <a:ext cx="29931" cy="4520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2065" name="Freeform 2064"/>
              <p:cNvSpPr/>
              <p:nvPr/>
            </p:nvSpPr>
            <p:spPr bwMode="auto">
              <a:xfrm rot="2242489">
                <a:off x="3295383" y="5058111"/>
                <a:ext cx="29931" cy="30136"/>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grpSp>
        <p:grpSp>
          <p:nvGrpSpPr>
            <p:cNvPr id="15" name="Group 1618"/>
            <p:cNvGrpSpPr/>
            <p:nvPr/>
          </p:nvGrpSpPr>
          <p:grpSpPr>
            <a:xfrm>
              <a:off x="3403267" y="5574663"/>
              <a:ext cx="1016357" cy="958321"/>
              <a:chOff x="2732676" y="4665077"/>
              <a:chExt cx="709084" cy="700499"/>
            </a:xfrm>
            <a:solidFill>
              <a:schemeClr val="accent6">
                <a:lumMod val="60000"/>
                <a:lumOff val="40000"/>
              </a:schemeClr>
            </a:solidFill>
          </p:grpSpPr>
          <p:sp>
            <p:nvSpPr>
              <p:cNvPr id="1892" name="Oval 1891"/>
              <p:cNvSpPr/>
              <p:nvPr/>
            </p:nvSpPr>
            <p:spPr bwMode="auto">
              <a:xfrm rot="21304874">
                <a:off x="2994613" y="4678600"/>
                <a:ext cx="55562" cy="5274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93" name="Oval 1892"/>
              <p:cNvSpPr/>
              <p:nvPr/>
            </p:nvSpPr>
            <p:spPr bwMode="auto">
              <a:xfrm rot="21304874">
                <a:off x="3064728" y="4665077"/>
                <a:ext cx="54239" cy="5274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94" name="Oval 1893"/>
              <p:cNvSpPr/>
              <p:nvPr/>
            </p:nvSpPr>
            <p:spPr bwMode="auto">
              <a:xfrm rot="21304874">
                <a:off x="3130874" y="4678600"/>
                <a:ext cx="55562" cy="5274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95" name="Oval 1894"/>
              <p:cNvSpPr/>
              <p:nvPr/>
            </p:nvSpPr>
            <p:spPr bwMode="auto">
              <a:xfrm rot="19215910">
                <a:off x="3247291" y="4724579"/>
                <a:ext cx="55562" cy="5274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96" name="Oval 1895"/>
              <p:cNvSpPr/>
              <p:nvPr/>
            </p:nvSpPr>
            <p:spPr bwMode="auto">
              <a:xfrm rot="19215910">
                <a:off x="2826603" y="4761091"/>
                <a:ext cx="55562" cy="5274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97" name="Freeform 1896"/>
              <p:cNvSpPr/>
              <p:nvPr/>
            </p:nvSpPr>
            <p:spPr bwMode="auto">
              <a:xfrm rot="12871412">
                <a:off x="2904655" y="5224935"/>
                <a:ext cx="7937" cy="43274"/>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98" name="Freeform 1897"/>
              <p:cNvSpPr/>
              <p:nvPr/>
            </p:nvSpPr>
            <p:spPr bwMode="auto">
              <a:xfrm rot="12871412">
                <a:off x="2887458" y="5177604"/>
                <a:ext cx="6614" cy="47331"/>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899" name="Oval 1898"/>
              <p:cNvSpPr/>
              <p:nvPr/>
            </p:nvSpPr>
            <p:spPr bwMode="auto">
              <a:xfrm rot="11451603">
                <a:off x="2946988" y="5146501"/>
                <a:ext cx="52917" cy="5138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00" name="Freeform 1899"/>
              <p:cNvSpPr/>
              <p:nvPr/>
            </p:nvSpPr>
            <p:spPr bwMode="auto">
              <a:xfrm rot="11147891">
                <a:off x="3014458" y="5257391"/>
                <a:ext cx="11906" cy="39217"/>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01" name="Freeform 1900"/>
              <p:cNvSpPr/>
              <p:nvPr/>
            </p:nvSpPr>
            <p:spPr bwMode="auto">
              <a:xfrm rot="11147891">
                <a:off x="2989322" y="5249277"/>
                <a:ext cx="7937" cy="44626"/>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02" name="Freeform 1901"/>
              <p:cNvSpPr/>
              <p:nvPr/>
            </p:nvSpPr>
            <p:spPr bwMode="auto">
              <a:xfrm rot="11147891">
                <a:off x="2980062" y="5203298"/>
                <a:ext cx="18521" cy="31103"/>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03" name="Freeform 1902"/>
              <p:cNvSpPr/>
              <p:nvPr/>
            </p:nvSpPr>
            <p:spPr bwMode="auto">
              <a:xfrm rot="11147891">
                <a:off x="2953603" y="5197889"/>
                <a:ext cx="7937" cy="3786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04" name="Oval 1903"/>
              <p:cNvSpPr/>
              <p:nvPr/>
            </p:nvSpPr>
            <p:spPr bwMode="auto">
              <a:xfrm rot="11451603">
                <a:off x="3009166" y="5161376"/>
                <a:ext cx="55562" cy="50036"/>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05" name="Freeform 1904"/>
              <p:cNvSpPr/>
              <p:nvPr/>
            </p:nvSpPr>
            <p:spPr bwMode="auto">
              <a:xfrm rot="11147891">
                <a:off x="3031655" y="5215468"/>
                <a:ext cx="21167" cy="33808"/>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06" name="Freeform 1905"/>
              <p:cNvSpPr/>
              <p:nvPr/>
            </p:nvSpPr>
            <p:spPr bwMode="auto">
              <a:xfrm rot="11147891">
                <a:off x="3005197" y="5208707"/>
                <a:ext cx="15875" cy="44626"/>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07" name="Freeform 1906"/>
              <p:cNvSpPr/>
              <p:nvPr/>
            </p:nvSpPr>
            <p:spPr bwMode="auto">
              <a:xfrm rot="11147891">
                <a:off x="2952280" y="5242515"/>
                <a:ext cx="18521" cy="37865"/>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08" name="Freeform 1907"/>
              <p:cNvSpPr/>
              <p:nvPr/>
            </p:nvSpPr>
            <p:spPr bwMode="auto">
              <a:xfrm rot="11147891">
                <a:off x="2936405" y="5235754"/>
                <a:ext cx="11907" cy="37865"/>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09" name="Oval 1908"/>
              <p:cNvSpPr/>
              <p:nvPr/>
            </p:nvSpPr>
            <p:spPr bwMode="auto">
              <a:xfrm rot="16459901">
                <a:off x="2736732" y="4997687"/>
                <a:ext cx="52741" cy="5556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10" name="Oval 1909"/>
              <p:cNvSpPr/>
              <p:nvPr/>
            </p:nvSpPr>
            <p:spPr bwMode="auto">
              <a:xfrm rot="16459901">
                <a:off x="2734763" y="4932100"/>
                <a:ext cx="51388" cy="5556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11" name="Oval 1910"/>
              <p:cNvSpPr/>
              <p:nvPr/>
            </p:nvSpPr>
            <p:spPr bwMode="auto">
              <a:xfrm rot="16459901">
                <a:off x="2758562" y="4869878"/>
                <a:ext cx="52740" cy="5423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12" name="Oval 1911"/>
              <p:cNvSpPr/>
              <p:nvPr/>
            </p:nvSpPr>
            <p:spPr bwMode="auto">
              <a:xfrm rot="16763613">
                <a:off x="2898143" y="4905715"/>
                <a:ext cx="51388" cy="5424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13" name="Freeform 1912"/>
              <p:cNvSpPr/>
              <p:nvPr/>
            </p:nvSpPr>
            <p:spPr bwMode="auto">
              <a:xfrm rot="16459901">
                <a:off x="2816593" y="5017869"/>
                <a:ext cx="8114" cy="46302"/>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14" name="Freeform 1913"/>
              <p:cNvSpPr/>
              <p:nvPr/>
            </p:nvSpPr>
            <p:spPr bwMode="auto">
              <a:xfrm rot="16459901">
                <a:off x="2811977" y="4983444"/>
                <a:ext cx="6761" cy="51593"/>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15" name="Freeform 1914"/>
              <p:cNvSpPr/>
              <p:nvPr/>
            </p:nvSpPr>
            <p:spPr bwMode="auto">
              <a:xfrm rot="16459901">
                <a:off x="2807288" y="4956971"/>
                <a:ext cx="12171" cy="42333"/>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16" name="Freeform 1915"/>
              <p:cNvSpPr/>
              <p:nvPr/>
            </p:nvSpPr>
            <p:spPr bwMode="auto">
              <a:xfrm rot="16459901">
                <a:off x="2815285" y="4928631"/>
                <a:ext cx="6761" cy="47625"/>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17" name="Freeform 1916"/>
              <p:cNvSpPr/>
              <p:nvPr/>
            </p:nvSpPr>
            <p:spPr bwMode="auto">
              <a:xfrm rot="16459901">
                <a:off x="2819783" y="4903525"/>
                <a:ext cx="18932" cy="39687"/>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18" name="Freeform 1917"/>
              <p:cNvSpPr/>
              <p:nvPr/>
            </p:nvSpPr>
            <p:spPr bwMode="auto">
              <a:xfrm rot="16459901">
                <a:off x="2829779" y="4882564"/>
                <a:ext cx="12171" cy="39687"/>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19" name="Freeform 1918"/>
              <p:cNvSpPr/>
              <p:nvPr/>
            </p:nvSpPr>
            <p:spPr bwMode="auto">
              <a:xfrm rot="16459901">
                <a:off x="2866100" y="4930498"/>
                <a:ext cx="17580" cy="33072"/>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20" name="Freeform 1919"/>
              <p:cNvSpPr/>
              <p:nvPr/>
            </p:nvSpPr>
            <p:spPr bwMode="auto">
              <a:xfrm rot="16459901">
                <a:off x="2872817" y="4898116"/>
                <a:ext cx="8114" cy="39687"/>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21" name="Oval 1920"/>
              <p:cNvSpPr/>
              <p:nvPr/>
            </p:nvSpPr>
            <p:spPr bwMode="auto">
              <a:xfrm rot="14736380">
                <a:off x="2765838" y="5126157"/>
                <a:ext cx="52740" cy="5556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22" name="Oval 1921"/>
              <p:cNvSpPr/>
              <p:nvPr/>
            </p:nvSpPr>
            <p:spPr bwMode="auto">
              <a:xfrm rot="15040092">
                <a:off x="2894836" y="5030790"/>
                <a:ext cx="51388" cy="52917"/>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23" name="Freeform 1922"/>
              <p:cNvSpPr/>
              <p:nvPr/>
            </p:nvSpPr>
            <p:spPr bwMode="auto">
              <a:xfrm rot="14736380">
                <a:off x="2841685" y="5126010"/>
                <a:ext cx="12170" cy="42333"/>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24" name="Freeform 1923"/>
              <p:cNvSpPr/>
              <p:nvPr/>
            </p:nvSpPr>
            <p:spPr bwMode="auto">
              <a:xfrm rot="14736380">
                <a:off x="2836452" y="5097670"/>
                <a:ext cx="6762" cy="47625"/>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25" name="Freeform 1924"/>
              <p:cNvSpPr/>
              <p:nvPr/>
            </p:nvSpPr>
            <p:spPr bwMode="auto">
              <a:xfrm rot="14736380">
                <a:off x="2876683" y="5076548"/>
                <a:ext cx="17580" cy="33072"/>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26" name="Freeform 1925"/>
              <p:cNvSpPr/>
              <p:nvPr/>
            </p:nvSpPr>
            <p:spPr bwMode="auto">
              <a:xfrm rot="14736380">
                <a:off x="2868849" y="5045518"/>
                <a:ext cx="8114" cy="39687"/>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27" name="Oval 1926"/>
              <p:cNvSpPr/>
              <p:nvPr/>
            </p:nvSpPr>
            <p:spPr bwMode="auto">
              <a:xfrm rot="16459901">
                <a:off x="2788989" y="4810377"/>
                <a:ext cx="52740" cy="5424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28" name="Oval 1927"/>
              <p:cNvSpPr/>
              <p:nvPr/>
            </p:nvSpPr>
            <p:spPr bwMode="auto">
              <a:xfrm rot="16763613">
                <a:off x="2883577" y="4965202"/>
                <a:ext cx="52740" cy="52917"/>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29" name="Freeform 1928"/>
              <p:cNvSpPr/>
              <p:nvPr/>
            </p:nvSpPr>
            <p:spPr bwMode="auto">
              <a:xfrm rot="16459901">
                <a:off x="2851518" y="4980562"/>
                <a:ext cx="20285" cy="35719"/>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30" name="Freeform 1929"/>
              <p:cNvSpPr/>
              <p:nvPr/>
            </p:nvSpPr>
            <p:spPr bwMode="auto">
              <a:xfrm rot="16459901">
                <a:off x="2854223" y="4946872"/>
                <a:ext cx="14875" cy="46302"/>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31" name="Freeform 1930"/>
              <p:cNvSpPr/>
              <p:nvPr/>
            </p:nvSpPr>
            <p:spPr bwMode="auto">
              <a:xfrm rot="16459901">
                <a:off x="2836981" y="4860251"/>
                <a:ext cx="18932" cy="39687"/>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32" name="Freeform 1931"/>
              <p:cNvSpPr/>
              <p:nvPr/>
            </p:nvSpPr>
            <p:spPr bwMode="auto">
              <a:xfrm rot="16459901">
                <a:off x="2849446" y="4836585"/>
                <a:ext cx="28399" cy="39687"/>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33" name="Oval 1932"/>
              <p:cNvSpPr/>
              <p:nvPr/>
            </p:nvSpPr>
            <p:spPr bwMode="auto">
              <a:xfrm rot="14736380">
                <a:off x="2755930" y="5063275"/>
                <a:ext cx="51388" cy="5556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34" name="Oval 1933"/>
              <p:cNvSpPr/>
              <p:nvPr/>
            </p:nvSpPr>
            <p:spPr bwMode="auto">
              <a:xfrm rot="15040092">
                <a:off x="2912681" y="5089615"/>
                <a:ext cx="52740" cy="52917"/>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35" name="Freeform 1934"/>
              <p:cNvSpPr/>
              <p:nvPr/>
            </p:nvSpPr>
            <p:spPr bwMode="auto">
              <a:xfrm rot="14736380">
                <a:off x="2889883" y="5125261"/>
                <a:ext cx="20284" cy="35718"/>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36" name="Freeform 1935"/>
              <p:cNvSpPr/>
              <p:nvPr/>
            </p:nvSpPr>
            <p:spPr bwMode="auto">
              <a:xfrm rot="14736380">
                <a:off x="2878682" y="5096304"/>
                <a:ext cx="16228" cy="46302"/>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37" name="Freeform 1936"/>
              <p:cNvSpPr/>
              <p:nvPr/>
            </p:nvSpPr>
            <p:spPr bwMode="auto">
              <a:xfrm rot="14736380">
                <a:off x="2823752" y="5072564"/>
                <a:ext cx="18932" cy="39687"/>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38" name="Freeform 1937"/>
              <p:cNvSpPr/>
              <p:nvPr/>
            </p:nvSpPr>
            <p:spPr bwMode="auto">
              <a:xfrm rot="14736380">
                <a:off x="2823164" y="5051603"/>
                <a:ext cx="12170" cy="39687"/>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39" name="Oval 1938"/>
              <p:cNvSpPr/>
              <p:nvPr/>
            </p:nvSpPr>
            <p:spPr bwMode="auto">
              <a:xfrm rot="8586">
                <a:off x="3118968" y="4812479"/>
                <a:ext cx="54240" cy="5138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40" name="Freeform 1939"/>
              <p:cNvSpPr/>
              <p:nvPr/>
            </p:nvSpPr>
            <p:spPr bwMode="auto">
              <a:xfrm rot="21304874">
                <a:off x="3011812" y="4736749"/>
                <a:ext cx="9260" cy="44627"/>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41" name="Freeform 1940"/>
              <p:cNvSpPr/>
              <p:nvPr/>
            </p:nvSpPr>
            <p:spPr bwMode="auto">
              <a:xfrm rot="21304874">
                <a:off x="3043562" y="4725930"/>
                <a:ext cx="6614" cy="48683"/>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42" name="Freeform 1941"/>
              <p:cNvSpPr/>
              <p:nvPr/>
            </p:nvSpPr>
            <p:spPr bwMode="auto">
              <a:xfrm rot="21304874">
                <a:off x="3073988" y="4723226"/>
                <a:ext cx="11907" cy="3921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43" name="Freeform 1942"/>
              <p:cNvSpPr/>
              <p:nvPr/>
            </p:nvSpPr>
            <p:spPr bwMode="auto">
              <a:xfrm rot="21304874">
                <a:off x="3104416" y="4720521"/>
                <a:ext cx="7937" cy="44627"/>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44" name="Freeform 1943"/>
              <p:cNvSpPr/>
              <p:nvPr/>
            </p:nvSpPr>
            <p:spPr bwMode="auto">
              <a:xfrm rot="21304874">
                <a:off x="3129551" y="4731340"/>
                <a:ext cx="19844" cy="37865"/>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45" name="Freeform 1944"/>
              <p:cNvSpPr/>
              <p:nvPr/>
            </p:nvSpPr>
            <p:spPr bwMode="auto">
              <a:xfrm rot="21304874">
                <a:off x="3154687" y="4734044"/>
                <a:ext cx="13229" cy="37865"/>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46" name="Freeform 1945"/>
              <p:cNvSpPr/>
              <p:nvPr/>
            </p:nvSpPr>
            <p:spPr bwMode="auto">
              <a:xfrm rot="21304874">
                <a:off x="3112353" y="4780023"/>
                <a:ext cx="18521" cy="32456"/>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47" name="Freeform 1946"/>
              <p:cNvSpPr/>
              <p:nvPr/>
            </p:nvSpPr>
            <p:spPr bwMode="auto">
              <a:xfrm rot="21304874">
                <a:off x="3150718" y="4774614"/>
                <a:ext cx="7937" cy="3786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48" name="Oval 1947"/>
              <p:cNvSpPr/>
              <p:nvPr/>
            </p:nvSpPr>
            <p:spPr bwMode="auto">
              <a:xfrm rot="19581353">
                <a:off x="2864968" y="4724579"/>
                <a:ext cx="55562" cy="5274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49" name="Oval 1948"/>
              <p:cNvSpPr/>
              <p:nvPr/>
            </p:nvSpPr>
            <p:spPr bwMode="auto">
              <a:xfrm rot="19885065">
                <a:off x="2989322" y="4831411"/>
                <a:ext cx="54240" cy="5138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50" name="Freeform 1949"/>
              <p:cNvSpPr/>
              <p:nvPr/>
            </p:nvSpPr>
            <p:spPr bwMode="auto">
              <a:xfrm rot="19581353">
                <a:off x="2903333" y="4782728"/>
                <a:ext cx="11906" cy="40569"/>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51" name="Freeform 1950"/>
              <p:cNvSpPr/>
              <p:nvPr/>
            </p:nvSpPr>
            <p:spPr bwMode="auto">
              <a:xfrm rot="19581353">
                <a:off x="2929791" y="4767853"/>
                <a:ext cx="7937" cy="44626"/>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52" name="Freeform 1951"/>
              <p:cNvSpPr/>
              <p:nvPr/>
            </p:nvSpPr>
            <p:spPr bwMode="auto">
              <a:xfrm rot="19581353">
                <a:off x="2962863" y="4813831"/>
                <a:ext cx="18521" cy="32456"/>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53" name="Freeform 1952"/>
              <p:cNvSpPr/>
              <p:nvPr/>
            </p:nvSpPr>
            <p:spPr bwMode="auto">
              <a:xfrm rot="19581353">
                <a:off x="2994613" y="4793546"/>
                <a:ext cx="9261" cy="3786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54" name="Oval 1953"/>
              <p:cNvSpPr/>
              <p:nvPr/>
            </p:nvSpPr>
            <p:spPr bwMode="auto">
              <a:xfrm rot="21304874">
                <a:off x="3199666" y="4694828"/>
                <a:ext cx="55562" cy="5274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55" name="Oval 1954"/>
              <p:cNvSpPr/>
              <p:nvPr/>
            </p:nvSpPr>
            <p:spPr bwMode="auto">
              <a:xfrm rot="8586">
                <a:off x="3052822" y="4809774"/>
                <a:ext cx="56886" cy="5138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56" name="Freeform 1955"/>
              <p:cNvSpPr/>
              <p:nvPr/>
            </p:nvSpPr>
            <p:spPr bwMode="auto">
              <a:xfrm rot="21304874">
                <a:off x="3055468" y="4773262"/>
                <a:ext cx="21167" cy="33807"/>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57" name="Freeform 1956"/>
              <p:cNvSpPr/>
              <p:nvPr/>
            </p:nvSpPr>
            <p:spPr bwMode="auto">
              <a:xfrm rot="21304874">
                <a:off x="3088541" y="4766500"/>
                <a:ext cx="15875" cy="43274"/>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58" name="Freeform 1957"/>
              <p:cNvSpPr/>
              <p:nvPr/>
            </p:nvSpPr>
            <p:spPr bwMode="auto">
              <a:xfrm rot="21304874">
                <a:off x="3178499" y="4740806"/>
                <a:ext cx="21167" cy="37865"/>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59" name="Freeform 1958"/>
              <p:cNvSpPr/>
              <p:nvPr/>
            </p:nvSpPr>
            <p:spPr bwMode="auto">
              <a:xfrm rot="21304874">
                <a:off x="3199665" y="4751625"/>
                <a:ext cx="30427" cy="36512"/>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60" name="Oval 1959"/>
              <p:cNvSpPr/>
              <p:nvPr/>
            </p:nvSpPr>
            <p:spPr bwMode="auto">
              <a:xfrm rot="19581353">
                <a:off x="2929791" y="4704293"/>
                <a:ext cx="55562" cy="5274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61" name="Oval 1960"/>
              <p:cNvSpPr/>
              <p:nvPr/>
            </p:nvSpPr>
            <p:spPr bwMode="auto">
              <a:xfrm rot="19885065">
                <a:off x="2929791" y="4857105"/>
                <a:ext cx="55562" cy="5138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62" name="Freeform 1961"/>
              <p:cNvSpPr/>
              <p:nvPr/>
            </p:nvSpPr>
            <p:spPr bwMode="auto">
              <a:xfrm rot="19581353">
                <a:off x="2911271" y="4832764"/>
                <a:ext cx="21167" cy="33807"/>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63" name="Freeform 1962"/>
              <p:cNvSpPr/>
              <p:nvPr/>
            </p:nvSpPr>
            <p:spPr bwMode="auto">
              <a:xfrm rot="19581353">
                <a:off x="2936405" y="4812479"/>
                <a:ext cx="17198" cy="43274"/>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64" name="Freeform 1963"/>
              <p:cNvSpPr/>
              <p:nvPr/>
            </p:nvSpPr>
            <p:spPr bwMode="auto">
              <a:xfrm rot="19581353">
                <a:off x="2954926" y="4762443"/>
                <a:ext cx="19844" cy="37865"/>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65" name="Freeform 1964"/>
              <p:cNvSpPr/>
              <p:nvPr/>
            </p:nvSpPr>
            <p:spPr bwMode="auto">
              <a:xfrm rot="19581353">
                <a:off x="2978738" y="4754329"/>
                <a:ext cx="13229" cy="37865"/>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66" name="Oval 1965"/>
              <p:cNvSpPr/>
              <p:nvPr/>
            </p:nvSpPr>
            <p:spPr bwMode="auto">
              <a:xfrm rot="4620971">
                <a:off x="3363781" y="4885430"/>
                <a:ext cx="54093" cy="5423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67" name="Oval 1966"/>
              <p:cNvSpPr/>
              <p:nvPr/>
            </p:nvSpPr>
            <p:spPr bwMode="auto">
              <a:xfrm rot="4620971">
                <a:off x="3387608" y="4946299"/>
                <a:ext cx="52741" cy="5556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68" name="Oval 1967"/>
              <p:cNvSpPr/>
              <p:nvPr/>
            </p:nvSpPr>
            <p:spPr bwMode="auto">
              <a:xfrm rot="4620971">
                <a:off x="3384316" y="5013239"/>
                <a:ext cx="51388" cy="5556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69" name="Oval 1968"/>
              <p:cNvSpPr/>
              <p:nvPr/>
            </p:nvSpPr>
            <p:spPr bwMode="auto">
              <a:xfrm rot="4924683">
                <a:off x="3242102" y="5020662"/>
                <a:ext cx="51388" cy="5424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70" name="Freeform 1969"/>
              <p:cNvSpPr/>
              <p:nvPr/>
            </p:nvSpPr>
            <p:spPr bwMode="auto">
              <a:xfrm rot="4620971">
                <a:off x="3327239" y="4890752"/>
                <a:ext cx="8114" cy="46302"/>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71" name="Freeform 1970"/>
              <p:cNvSpPr/>
              <p:nvPr/>
            </p:nvSpPr>
            <p:spPr bwMode="auto">
              <a:xfrm rot="4620971">
                <a:off x="3343805" y="4917165"/>
                <a:ext cx="5409" cy="50271"/>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72" name="Freeform 1971"/>
              <p:cNvSpPr/>
              <p:nvPr/>
            </p:nvSpPr>
            <p:spPr bwMode="auto">
              <a:xfrm rot="4620971">
                <a:off x="3351007" y="4948857"/>
                <a:ext cx="12171" cy="42333"/>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73" name="Freeform 1972"/>
              <p:cNvSpPr/>
              <p:nvPr/>
            </p:nvSpPr>
            <p:spPr bwMode="auto">
              <a:xfrm rot="4620971">
                <a:off x="3355681" y="4973934"/>
                <a:ext cx="8114" cy="47625"/>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74" name="Freeform 1973"/>
              <p:cNvSpPr/>
              <p:nvPr/>
            </p:nvSpPr>
            <p:spPr bwMode="auto">
              <a:xfrm rot="4620971">
                <a:off x="3350273" y="5009006"/>
                <a:ext cx="18932" cy="39687"/>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75" name="Freeform 1974"/>
              <p:cNvSpPr/>
              <p:nvPr/>
            </p:nvSpPr>
            <p:spPr bwMode="auto">
              <a:xfrm rot="4620971">
                <a:off x="3353654" y="5028614"/>
                <a:ext cx="12171" cy="39687"/>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76" name="Freeform 1975"/>
              <p:cNvSpPr/>
              <p:nvPr/>
            </p:nvSpPr>
            <p:spPr bwMode="auto">
              <a:xfrm rot="4620971">
                <a:off x="3300017" y="5000818"/>
                <a:ext cx="17580" cy="33072"/>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77" name="Freeform 1976"/>
              <p:cNvSpPr/>
              <p:nvPr/>
            </p:nvSpPr>
            <p:spPr bwMode="auto">
              <a:xfrm rot="4620971">
                <a:off x="3312025" y="5029290"/>
                <a:ext cx="8114" cy="39687"/>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78" name="Oval 1977"/>
              <p:cNvSpPr/>
              <p:nvPr/>
            </p:nvSpPr>
            <p:spPr bwMode="auto">
              <a:xfrm rot="2897450">
                <a:off x="3296327" y="4767794"/>
                <a:ext cx="52741" cy="5556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79" name="Oval 1978"/>
              <p:cNvSpPr/>
              <p:nvPr/>
            </p:nvSpPr>
            <p:spPr bwMode="auto">
              <a:xfrm rot="3201162">
                <a:off x="3205060" y="4900306"/>
                <a:ext cx="51388" cy="5424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80" name="Freeform 1979"/>
              <p:cNvSpPr/>
              <p:nvPr/>
            </p:nvSpPr>
            <p:spPr bwMode="auto">
              <a:xfrm rot="2897450">
                <a:off x="3267017" y="4798074"/>
                <a:ext cx="10819" cy="42333"/>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81" name="Freeform 1980"/>
              <p:cNvSpPr/>
              <p:nvPr/>
            </p:nvSpPr>
            <p:spPr bwMode="auto">
              <a:xfrm rot="2897450">
                <a:off x="3284920" y="4816389"/>
                <a:ext cx="6762" cy="47625"/>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82" name="Freeform 1981"/>
              <p:cNvSpPr/>
              <p:nvPr/>
            </p:nvSpPr>
            <p:spPr bwMode="auto">
              <a:xfrm rot="2897450">
                <a:off x="3243792" y="4864925"/>
                <a:ext cx="17580" cy="34396"/>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83" name="Freeform 1982"/>
              <p:cNvSpPr/>
              <p:nvPr/>
            </p:nvSpPr>
            <p:spPr bwMode="auto">
              <a:xfrm rot="2897450">
                <a:off x="3270354" y="4885283"/>
                <a:ext cx="8114" cy="41011"/>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84" name="Oval 1983"/>
              <p:cNvSpPr/>
              <p:nvPr/>
            </p:nvSpPr>
            <p:spPr bwMode="auto">
              <a:xfrm rot="4620971">
                <a:off x="3374379" y="5077473"/>
                <a:ext cx="52740" cy="5556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85" name="Oval 1984"/>
              <p:cNvSpPr/>
              <p:nvPr/>
            </p:nvSpPr>
            <p:spPr bwMode="auto">
              <a:xfrm rot="4924683">
                <a:off x="3235472" y="4958441"/>
                <a:ext cx="52741" cy="52917"/>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86" name="Freeform 1985"/>
              <p:cNvSpPr/>
              <p:nvPr/>
            </p:nvSpPr>
            <p:spPr bwMode="auto">
              <a:xfrm rot="4620971">
                <a:off x="3296019" y="4946754"/>
                <a:ext cx="20284" cy="35719"/>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87" name="Freeform 1986"/>
              <p:cNvSpPr/>
              <p:nvPr/>
            </p:nvSpPr>
            <p:spPr bwMode="auto">
              <a:xfrm rot="4620971">
                <a:off x="3305999" y="4967848"/>
                <a:ext cx="14875" cy="47625"/>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88" name="Freeform 1987"/>
              <p:cNvSpPr/>
              <p:nvPr/>
            </p:nvSpPr>
            <p:spPr bwMode="auto">
              <a:xfrm rot="4620971">
                <a:off x="3333618" y="5082692"/>
                <a:ext cx="29751" cy="38364"/>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89" name="Oval 1988"/>
              <p:cNvSpPr/>
              <p:nvPr/>
            </p:nvSpPr>
            <p:spPr bwMode="auto">
              <a:xfrm rot="2897450">
                <a:off x="3327430" y="4827972"/>
                <a:ext cx="51388" cy="5556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90" name="Oval 1989"/>
              <p:cNvSpPr/>
              <p:nvPr/>
            </p:nvSpPr>
            <p:spPr bwMode="auto">
              <a:xfrm rot="3201162">
                <a:off x="3168665" y="4846890"/>
                <a:ext cx="52741" cy="5423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91" name="Freeform 1990"/>
              <p:cNvSpPr/>
              <p:nvPr/>
            </p:nvSpPr>
            <p:spPr bwMode="auto">
              <a:xfrm rot="2897450">
                <a:off x="3213998" y="4819637"/>
                <a:ext cx="20284" cy="35719"/>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92" name="Freeform 1991"/>
              <p:cNvSpPr/>
              <p:nvPr/>
            </p:nvSpPr>
            <p:spPr bwMode="auto">
              <a:xfrm rot="2897450">
                <a:off x="3236546" y="4833278"/>
                <a:ext cx="14875" cy="46302"/>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93" name="Freeform 1992"/>
              <p:cNvSpPr/>
              <p:nvPr/>
            </p:nvSpPr>
            <p:spPr bwMode="auto">
              <a:xfrm rot="2897450">
                <a:off x="3294725" y="4846742"/>
                <a:ext cx="17581" cy="41011"/>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94" name="Freeform 1993"/>
              <p:cNvSpPr/>
              <p:nvPr/>
            </p:nvSpPr>
            <p:spPr bwMode="auto">
              <a:xfrm rot="2897450">
                <a:off x="3307351" y="4864984"/>
                <a:ext cx="12170" cy="39687"/>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95" name="Oval 1994"/>
              <p:cNvSpPr/>
              <p:nvPr/>
            </p:nvSpPr>
            <p:spPr bwMode="auto">
              <a:xfrm rot="9470549">
                <a:off x="3223478" y="5274970"/>
                <a:ext cx="55562" cy="5138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96" name="Oval 1995"/>
              <p:cNvSpPr/>
              <p:nvPr/>
            </p:nvSpPr>
            <p:spPr bwMode="auto">
              <a:xfrm rot="9470549">
                <a:off x="3161302" y="5304721"/>
                <a:ext cx="55562" cy="5274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97" name="Oval 1996"/>
              <p:cNvSpPr/>
              <p:nvPr/>
            </p:nvSpPr>
            <p:spPr bwMode="auto">
              <a:xfrm rot="9470549">
                <a:off x="3092509" y="5312835"/>
                <a:ext cx="54240" cy="5138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98" name="Oval 1997"/>
              <p:cNvSpPr/>
              <p:nvPr/>
            </p:nvSpPr>
            <p:spPr bwMode="auto">
              <a:xfrm rot="9774261">
                <a:off x="3063405" y="5181661"/>
                <a:ext cx="54240" cy="5138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1999" name="Freeform 1998"/>
              <p:cNvSpPr/>
              <p:nvPr/>
            </p:nvSpPr>
            <p:spPr bwMode="auto">
              <a:xfrm rot="9470549">
                <a:off x="3234062" y="5222230"/>
                <a:ext cx="7937" cy="44626"/>
              </a:xfrm>
              <a:custGeom>
                <a:avLst/>
                <a:gdLst>
                  <a:gd name="connsiteX0" fmla="*/ 7620 w 22860"/>
                  <a:gd name="connsiteY0" fmla="*/ 0 h 129540"/>
                  <a:gd name="connsiteX1" fmla="*/ 0 w 22860"/>
                  <a:gd name="connsiteY1" fmla="*/ 22860 h 129540"/>
                  <a:gd name="connsiteX2" fmla="*/ 22860 w 22860"/>
                  <a:gd name="connsiteY2" fmla="*/ 68580 h 129540"/>
                  <a:gd name="connsiteX3" fmla="*/ 15240 w 22860"/>
                  <a:gd name="connsiteY3" fmla="*/ 99060 h 129540"/>
                  <a:gd name="connsiteX4" fmla="*/ 7620 w 22860"/>
                  <a:gd name="connsiteY4" fmla="*/ 129540 h 12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129540">
                    <a:moveTo>
                      <a:pt x="7620" y="0"/>
                    </a:moveTo>
                    <a:cubicBezTo>
                      <a:pt x="5080" y="7620"/>
                      <a:pt x="0" y="14828"/>
                      <a:pt x="0" y="22860"/>
                    </a:cubicBezTo>
                    <a:cubicBezTo>
                      <a:pt x="0" y="38634"/>
                      <a:pt x="15155" y="57022"/>
                      <a:pt x="22860" y="68580"/>
                    </a:cubicBezTo>
                    <a:cubicBezTo>
                      <a:pt x="20320" y="78740"/>
                      <a:pt x="18117" y="88990"/>
                      <a:pt x="15240" y="99060"/>
                    </a:cubicBezTo>
                    <a:cubicBezTo>
                      <a:pt x="6817" y="128541"/>
                      <a:pt x="7620" y="112556"/>
                      <a:pt x="7620" y="12954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00" name="Freeform 1999"/>
              <p:cNvSpPr/>
              <p:nvPr/>
            </p:nvSpPr>
            <p:spPr bwMode="auto">
              <a:xfrm rot="9470549">
                <a:off x="3208926" y="5239810"/>
                <a:ext cx="6615" cy="48683"/>
              </a:xfrm>
              <a:custGeom>
                <a:avLst/>
                <a:gdLst>
                  <a:gd name="connsiteX0" fmla="*/ 7620 w 16095"/>
                  <a:gd name="connsiteY0" fmla="*/ 0 h 139624"/>
                  <a:gd name="connsiteX1" fmla="*/ 15240 w 16095"/>
                  <a:gd name="connsiteY1" fmla="*/ 106680 h 139624"/>
                  <a:gd name="connsiteX2" fmla="*/ 0 w 16095"/>
                  <a:gd name="connsiteY2" fmla="*/ 137160 h 139624"/>
                </a:gdLst>
                <a:ahLst/>
                <a:cxnLst>
                  <a:cxn ang="0">
                    <a:pos x="connsiteX0" y="connsiteY0"/>
                  </a:cxn>
                  <a:cxn ang="0">
                    <a:pos x="connsiteX1" y="connsiteY1"/>
                  </a:cxn>
                  <a:cxn ang="0">
                    <a:pos x="connsiteX2" y="connsiteY2"/>
                  </a:cxn>
                </a:cxnLst>
                <a:rect l="l" t="t" r="r" b="b"/>
                <a:pathLst>
                  <a:path w="16095" h="139624">
                    <a:moveTo>
                      <a:pt x="7620" y="0"/>
                    </a:moveTo>
                    <a:cubicBezTo>
                      <a:pt x="10160" y="35560"/>
                      <a:pt x="15240" y="71029"/>
                      <a:pt x="15240" y="106680"/>
                    </a:cubicBezTo>
                    <a:cubicBezTo>
                      <a:pt x="15240" y="139624"/>
                      <a:pt x="16095" y="137160"/>
                      <a:pt x="0" y="137160"/>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01" name="Freeform 2000"/>
              <p:cNvSpPr/>
              <p:nvPr/>
            </p:nvSpPr>
            <p:spPr bwMode="auto">
              <a:xfrm rot="9470549">
                <a:off x="3177176" y="5258742"/>
                <a:ext cx="11907" cy="39218"/>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02" name="Freeform 2001"/>
              <p:cNvSpPr/>
              <p:nvPr/>
            </p:nvSpPr>
            <p:spPr bwMode="auto">
              <a:xfrm rot="9470549">
                <a:off x="3153363" y="5262799"/>
                <a:ext cx="6615" cy="44626"/>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03" name="Freeform 2002"/>
              <p:cNvSpPr/>
              <p:nvPr/>
            </p:nvSpPr>
            <p:spPr bwMode="auto">
              <a:xfrm rot="9470549">
                <a:off x="3114999" y="5272265"/>
                <a:ext cx="19843" cy="37865"/>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04" name="Freeform 2003"/>
              <p:cNvSpPr/>
              <p:nvPr/>
            </p:nvSpPr>
            <p:spPr bwMode="auto">
              <a:xfrm rot="9470549">
                <a:off x="3096478" y="5274970"/>
                <a:ext cx="13229" cy="37865"/>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05" name="Freeform 2004"/>
              <p:cNvSpPr/>
              <p:nvPr/>
            </p:nvSpPr>
            <p:spPr bwMode="auto">
              <a:xfrm rot="9470549">
                <a:off x="3117645" y="5223582"/>
                <a:ext cx="18521" cy="31104"/>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06" name="Freeform 2005"/>
              <p:cNvSpPr/>
              <p:nvPr/>
            </p:nvSpPr>
            <p:spPr bwMode="auto">
              <a:xfrm rot="9470549">
                <a:off x="3092509" y="5234401"/>
                <a:ext cx="7937" cy="37865"/>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07" name="Oval 2006"/>
              <p:cNvSpPr/>
              <p:nvPr/>
            </p:nvSpPr>
            <p:spPr bwMode="auto">
              <a:xfrm rot="7747028">
                <a:off x="3334707" y="5189731"/>
                <a:ext cx="51388" cy="56885"/>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08" name="Oval 2007"/>
              <p:cNvSpPr/>
              <p:nvPr/>
            </p:nvSpPr>
            <p:spPr bwMode="auto">
              <a:xfrm rot="8050740">
                <a:off x="3183908" y="5126128"/>
                <a:ext cx="50035" cy="52917"/>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09" name="Freeform 2008"/>
              <p:cNvSpPr/>
              <p:nvPr/>
            </p:nvSpPr>
            <p:spPr bwMode="auto">
              <a:xfrm rot="7747028">
                <a:off x="3322579" y="5153732"/>
                <a:ext cx="10819" cy="42333"/>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10" name="Freeform 2009"/>
              <p:cNvSpPr/>
              <p:nvPr/>
            </p:nvSpPr>
            <p:spPr bwMode="auto">
              <a:xfrm rot="7747028">
                <a:off x="3304088" y="5168667"/>
                <a:ext cx="8114" cy="47625"/>
              </a:xfrm>
              <a:custGeom>
                <a:avLst/>
                <a:gdLst>
                  <a:gd name="connsiteX0" fmla="*/ 21164 w 21164"/>
                  <a:gd name="connsiteY0" fmla="*/ 0 h 128587"/>
                  <a:gd name="connsiteX1" fmla="*/ 2114 w 21164"/>
                  <a:gd name="connsiteY1" fmla="*/ 47625 h 128587"/>
                  <a:gd name="connsiteX2" fmla="*/ 16402 w 21164"/>
                  <a:gd name="connsiteY2" fmla="*/ 57150 h 128587"/>
                  <a:gd name="connsiteX3" fmla="*/ 16402 w 21164"/>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164" h="128587">
                    <a:moveTo>
                      <a:pt x="21164" y="0"/>
                    </a:moveTo>
                    <a:cubicBezTo>
                      <a:pt x="11771" y="14089"/>
                      <a:pt x="0" y="28600"/>
                      <a:pt x="2114" y="47625"/>
                    </a:cubicBezTo>
                    <a:cubicBezTo>
                      <a:pt x="2746" y="53314"/>
                      <a:pt x="15407" y="51513"/>
                      <a:pt x="16402" y="57150"/>
                    </a:cubicBezTo>
                    <a:cubicBezTo>
                      <a:pt x="20540" y="80600"/>
                      <a:pt x="16402" y="104775"/>
                      <a:pt x="16402" y="12858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11" name="Freeform 2010"/>
              <p:cNvSpPr/>
              <p:nvPr/>
            </p:nvSpPr>
            <p:spPr bwMode="auto">
              <a:xfrm rot="7747028">
                <a:off x="3251084" y="5149587"/>
                <a:ext cx="16228" cy="34396"/>
              </a:xfrm>
              <a:custGeom>
                <a:avLst/>
                <a:gdLst>
                  <a:gd name="connsiteX0" fmla="*/ 44451 w 50217"/>
                  <a:gd name="connsiteY0" fmla="*/ 90488 h 90488"/>
                  <a:gd name="connsiteX1" fmla="*/ 49213 w 50217"/>
                  <a:gd name="connsiteY1" fmla="*/ 66675 h 90488"/>
                  <a:gd name="connsiteX2" fmla="*/ 25401 w 50217"/>
                  <a:gd name="connsiteY2" fmla="*/ 42863 h 90488"/>
                  <a:gd name="connsiteX3" fmla="*/ 25401 w 50217"/>
                  <a:gd name="connsiteY3" fmla="*/ 14288 h 90488"/>
                  <a:gd name="connsiteX4" fmla="*/ 15876 w 50217"/>
                  <a:gd name="connsiteY4" fmla="*/ 0 h 90488"/>
                  <a:gd name="connsiteX5" fmla="*/ 15876 w 50217"/>
                  <a:gd name="connsiteY5" fmla="*/ 4763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 h="90488">
                    <a:moveTo>
                      <a:pt x="44451" y="90488"/>
                    </a:moveTo>
                    <a:cubicBezTo>
                      <a:pt x="46038" y="82550"/>
                      <a:pt x="50217" y="74707"/>
                      <a:pt x="49213" y="66675"/>
                    </a:cubicBezTo>
                    <a:cubicBezTo>
                      <a:pt x="47770" y="55130"/>
                      <a:pt x="33194" y="48058"/>
                      <a:pt x="25401" y="42863"/>
                    </a:cubicBezTo>
                    <a:cubicBezTo>
                      <a:pt x="0" y="4761"/>
                      <a:pt x="25401" y="52388"/>
                      <a:pt x="25401" y="14288"/>
                    </a:cubicBezTo>
                    <a:cubicBezTo>
                      <a:pt x="25401" y="8564"/>
                      <a:pt x="19923" y="4047"/>
                      <a:pt x="15876" y="0"/>
                    </a:cubicBezTo>
                    <a:lnTo>
                      <a:pt x="15876" y="4763"/>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12" name="Freeform 2011"/>
              <p:cNvSpPr/>
              <p:nvPr/>
            </p:nvSpPr>
            <p:spPr bwMode="auto">
              <a:xfrm rot="7747028">
                <a:off x="3234634" y="5170622"/>
                <a:ext cx="8114" cy="41010"/>
              </a:xfrm>
              <a:custGeom>
                <a:avLst/>
                <a:gdLst>
                  <a:gd name="connsiteX0" fmla="*/ 19050 w 23813"/>
                  <a:gd name="connsiteY0" fmla="*/ 109538 h 109538"/>
                  <a:gd name="connsiteX1" fmla="*/ 14288 w 23813"/>
                  <a:gd name="connsiteY1" fmla="*/ 95250 h 109538"/>
                  <a:gd name="connsiteX2" fmla="*/ 23813 w 23813"/>
                  <a:gd name="connsiteY2" fmla="*/ 66675 h 109538"/>
                  <a:gd name="connsiteX3" fmla="*/ 9525 w 23813"/>
                  <a:gd name="connsiteY3" fmla="*/ 61913 h 109538"/>
                  <a:gd name="connsiteX4" fmla="*/ 0 w 23813"/>
                  <a:gd name="connsiteY4" fmla="*/ 28575 h 109538"/>
                  <a:gd name="connsiteX5" fmla="*/ 4763 w 23813"/>
                  <a:gd name="connsiteY5" fmla="*/ 14288 h 109538"/>
                  <a:gd name="connsiteX6" fmla="*/ 0 w 23813"/>
                  <a:gd name="connsiteY6" fmla="*/ 0 h 109538"/>
                  <a:gd name="connsiteX7" fmla="*/ 0 w 23813"/>
                  <a:gd name="connsiteY7" fmla="*/ 9525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3" h="109538">
                    <a:moveTo>
                      <a:pt x="19050" y="109538"/>
                    </a:moveTo>
                    <a:cubicBezTo>
                      <a:pt x="17463" y="104775"/>
                      <a:pt x="13734" y="100240"/>
                      <a:pt x="14288" y="95250"/>
                    </a:cubicBezTo>
                    <a:cubicBezTo>
                      <a:pt x="15397" y="85271"/>
                      <a:pt x="23813" y="66675"/>
                      <a:pt x="23813" y="66675"/>
                    </a:cubicBezTo>
                    <a:cubicBezTo>
                      <a:pt x="19050" y="65088"/>
                      <a:pt x="13075" y="65463"/>
                      <a:pt x="9525" y="61913"/>
                    </a:cubicBezTo>
                    <a:cubicBezTo>
                      <a:pt x="7249" y="59637"/>
                      <a:pt x="41" y="28737"/>
                      <a:pt x="0" y="28575"/>
                    </a:cubicBezTo>
                    <a:cubicBezTo>
                      <a:pt x="1588" y="23813"/>
                      <a:pt x="4763" y="19308"/>
                      <a:pt x="4763" y="14288"/>
                    </a:cubicBezTo>
                    <a:cubicBezTo>
                      <a:pt x="4763" y="9268"/>
                      <a:pt x="3550" y="3550"/>
                      <a:pt x="0" y="0"/>
                    </a:cubicBezTo>
                    <a:lnTo>
                      <a:pt x="0" y="9525"/>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13" name="Oval 2012"/>
              <p:cNvSpPr/>
              <p:nvPr/>
            </p:nvSpPr>
            <p:spPr bwMode="auto">
              <a:xfrm rot="9470549">
                <a:off x="3022395" y="5312835"/>
                <a:ext cx="55562" cy="5274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14" name="Oval 2013"/>
              <p:cNvSpPr/>
              <p:nvPr/>
            </p:nvSpPr>
            <p:spPr bwMode="auto">
              <a:xfrm rot="9774261">
                <a:off x="3125583" y="5165433"/>
                <a:ext cx="56885" cy="50035"/>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15" name="Freeform 2014"/>
              <p:cNvSpPr/>
              <p:nvPr/>
            </p:nvSpPr>
            <p:spPr bwMode="auto">
              <a:xfrm rot="9470549">
                <a:off x="3170562" y="5211412"/>
                <a:ext cx="21167" cy="33807"/>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16" name="Freeform 2015"/>
              <p:cNvSpPr/>
              <p:nvPr/>
            </p:nvSpPr>
            <p:spPr bwMode="auto">
              <a:xfrm rot="9470549">
                <a:off x="3146749" y="5218173"/>
                <a:ext cx="15875" cy="44627"/>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17" name="Freeform 2016"/>
              <p:cNvSpPr/>
              <p:nvPr/>
            </p:nvSpPr>
            <p:spPr bwMode="auto">
              <a:xfrm rot="9470549">
                <a:off x="3064728" y="5276322"/>
                <a:ext cx="19843" cy="37865"/>
              </a:xfrm>
              <a:custGeom>
                <a:avLst/>
                <a:gdLst>
                  <a:gd name="connsiteX0" fmla="*/ 57150 w 57150"/>
                  <a:gd name="connsiteY0" fmla="*/ 0 h 109537"/>
                  <a:gd name="connsiteX1" fmla="*/ 42863 w 57150"/>
                  <a:gd name="connsiteY1" fmla="*/ 4762 h 109537"/>
                  <a:gd name="connsiteX2" fmla="*/ 23813 w 57150"/>
                  <a:gd name="connsiteY2" fmla="*/ 23812 h 109537"/>
                  <a:gd name="connsiteX3" fmla="*/ 38100 w 57150"/>
                  <a:gd name="connsiteY3" fmla="*/ 57150 h 109537"/>
                  <a:gd name="connsiteX4" fmla="*/ 33338 w 57150"/>
                  <a:gd name="connsiteY4" fmla="*/ 76200 h 109537"/>
                  <a:gd name="connsiteX5" fmla="*/ 4763 w 57150"/>
                  <a:gd name="connsiteY5" fmla="*/ 100012 h 109537"/>
                  <a:gd name="connsiteX6" fmla="*/ 0 w 57150"/>
                  <a:gd name="connsiteY6"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09537">
                    <a:moveTo>
                      <a:pt x="57150" y="0"/>
                    </a:moveTo>
                    <a:cubicBezTo>
                      <a:pt x="52388" y="1587"/>
                      <a:pt x="46948" y="1844"/>
                      <a:pt x="42863" y="4762"/>
                    </a:cubicBezTo>
                    <a:cubicBezTo>
                      <a:pt x="35555" y="9982"/>
                      <a:pt x="26966" y="15404"/>
                      <a:pt x="23813" y="23812"/>
                    </a:cubicBezTo>
                    <a:cubicBezTo>
                      <a:pt x="20122" y="33653"/>
                      <a:pt x="33550" y="50325"/>
                      <a:pt x="38100" y="57150"/>
                    </a:cubicBezTo>
                    <a:cubicBezTo>
                      <a:pt x="36513" y="63500"/>
                      <a:pt x="36585" y="70517"/>
                      <a:pt x="33338" y="76200"/>
                    </a:cubicBezTo>
                    <a:cubicBezTo>
                      <a:pt x="22937" y="94401"/>
                      <a:pt x="17911" y="86864"/>
                      <a:pt x="4763" y="100012"/>
                    </a:cubicBezTo>
                    <a:cubicBezTo>
                      <a:pt x="2253" y="102522"/>
                      <a:pt x="1588" y="106362"/>
                      <a:pt x="0"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18" name="Freeform 2017"/>
              <p:cNvSpPr/>
              <p:nvPr/>
            </p:nvSpPr>
            <p:spPr bwMode="auto">
              <a:xfrm rot="9470549">
                <a:off x="3031655" y="5272266"/>
                <a:ext cx="30427" cy="37865"/>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19" name="Oval 2018"/>
              <p:cNvSpPr/>
              <p:nvPr/>
            </p:nvSpPr>
            <p:spPr bwMode="auto">
              <a:xfrm rot="7747028">
                <a:off x="3277144" y="5228242"/>
                <a:ext cx="52741" cy="5423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20" name="Oval 2019"/>
              <p:cNvSpPr/>
              <p:nvPr/>
            </p:nvSpPr>
            <p:spPr bwMode="auto">
              <a:xfrm rot="8050740">
                <a:off x="3230843" y="5083544"/>
                <a:ext cx="52740" cy="5424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21" name="Freeform 2020"/>
              <p:cNvSpPr/>
              <p:nvPr/>
            </p:nvSpPr>
            <p:spPr bwMode="auto">
              <a:xfrm rot="7747028">
                <a:off x="3290726" y="5113089"/>
                <a:ext cx="20285" cy="35719"/>
              </a:xfrm>
              <a:custGeom>
                <a:avLst/>
                <a:gdLst>
                  <a:gd name="connsiteX0" fmla="*/ 30480 w 58675"/>
                  <a:gd name="connsiteY0" fmla="*/ 99060 h 99060"/>
                  <a:gd name="connsiteX1" fmla="*/ 38100 w 58675"/>
                  <a:gd name="connsiteY1" fmla="*/ 53340 h 99060"/>
                  <a:gd name="connsiteX2" fmla="*/ 7620 w 58675"/>
                  <a:gd name="connsiteY2" fmla="*/ 45720 h 99060"/>
                  <a:gd name="connsiteX3" fmla="*/ 7620 w 58675"/>
                  <a:gd name="connsiteY3" fmla="*/ 0 h 99060"/>
                  <a:gd name="connsiteX4" fmla="*/ 0 w 58675"/>
                  <a:gd name="connsiteY4" fmla="*/ 762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5" h="99060">
                    <a:moveTo>
                      <a:pt x="30480" y="99060"/>
                    </a:moveTo>
                    <a:cubicBezTo>
                      <a:pt x="38707" y="86720"/>
                      <a:pt x="58675" y="69800"/>
                      <a:pt x="38100" y="53340"/>
                    </a:cubicBezTo>
                    <a:cubicBezTo>
                      <a:pt x="29922" y="46798"/>
                      <a:pt x="17780" y="48260"/>
                      <a:pt x="7620" y="45720"/>
                    </a:cubicBezTo>
                    <a:cubicBezTo>
                      <a:pt x="12700" y="30480"/>
                      <a:pt x="22860" y="15240"/>
                      <a:pt x="7620" y="0"/>
                    </a:cubicBezTo>
                    <a:lnTo>
                      <a:pt x="0" y="7620"/>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22" name="Freeform 2021"/>
              <p:cNvSpPr/>
              <p:nvPr/>
            </p:nvSpPr>
            <p:spPr bwMode="auto">
              <a:xfrm rot="7747028">
                <a:off x="3275558" y="5131464"/>
                <a:ext cx="16228" cy="46302"/>
              </a:xfrm>
              <a:custGeom>
                <a:avLst/>
                <a:gdLst>
                  <a:gd name="connsiteX0" fmla="*/ 23813 w 42863"/>
                  <a:gd name="connsiteY0" fmla="*/ 128587 h 128587"/>
                  <a:gd name="connsiteX1" fmla="*/ 19050 w 42863"/>
                  <a:gd name="connsiteY1" fmla="*/ 114300 h 128587"/>
                  <a:gd name="connsiteX2" fmla="*/ 14288 w 42863"/>
                  <a:gd name="connsiteY2" fmla="*/ 95250 h 128587"/>
                  <a:gd name="connsiteX3" fmla="*/ 0 w 42863"/>
                  <a:gd name="connsiteY3" fmla="*/ 90487 h 128587"/>
                  <a:gd name="connsiteX4" fmla="*/ 4763 w 42863"/>
                  <a:gd name="connsiteY4" fmla="*/ 52387 h 128587"/>
                  <a:gd name="connsiteX5" fmla="*/ 9525 w 42863"/>
                  <a:gd name="connsiteY5" fmla="*/ 38100 h 128587"/>
                  <a:gd name="connsiteX6" fmla="*/ 38100 w 42863"/>
                  <a:gd name="connsiteY6" fmla="*/ 28575 h 128587"/>
                  <a:gd name="connsiteX7" fmla="*/ 38100 w 42863"/>
                  <a:gd name="connsiteY7" fmla="*/ 0 h 128587"/>
                  <a:gd name="connsiteX8" fmla="*/ 42863 w 42863"/>
                  <a:gd name="connsiteY8" fmla="*/ 4762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3" h="128587">
                    <a:moveTo>
                      <a:pt x="23813" y="128587"/>
                    </a:moveTo>
                    <a:cubicBezTo>
                      <a:pt x="22225" y="123825"/>
                      <a:pt x="20429" y="119127"/>
                      <a:pt x="19050" y="114300"/>
                    </a:cubicBezTo>
                    <a:cubicBezTo>
                      <a:pt x="17252" y="108006"/>
                      <a:pt x="18377" y="100361"/>
                      <a:pt x="14288" y="95250"/>
                    </a:cubicBezTo>
                    <a:cubicBezTo>
                      <a:pt x="11152" y="91330"/>
                      <a:pt x="4763" y="92075"/>
                      <a:pt x="0" y="90487"/>
                    </a:cubicBezTo>
                    <a:cubicBezTo>
                      <a:pt x="1588" y="77787"/>
                      <a:pt x="2473" y="64979"/>
                      <a:pt x="4763" y="52387"/>
                    </a:cubicBezTo>
                    <a:cubicBezTo>
                      <a:pt x="5661" y="47448"/>
                      <a:pt x="5440" y="41018"/>
                      <a:pt x="9525" y="38100"/>
                    </a:cubicBezTo>
                    <a:cubicBezTo>
                      <a:pt x="17695" y="32264"/>
                      <a:pt x="38100" y="28575"/>
                      <a:pt x="38100" y="28575"/>
                    </a:cubicBezTo>
                    <a:cubicBezTo>
                      <a:pt x="34926" y="19051"/>
                      <a:pt x="28576" y="9524"/>
                      <a:pt x="38100" y="0"/>
                    </a:cubicBezTo>
                    <a:lnTo>
                      <a:pt x="42863" y="476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23" name="Freeform 2022"/>
              <p:cNvSpPr/>
              <p:nvPr/>
            </p:nvSpPr>
            <p:spPr bwMode="auto">
              <a:xfrm rot="7747028">
                <a:off x="3272220" y="5191568"/>
                <a:ext cx="18932" cy="39687"/>
              </a:xfrm>
              <a:custGeom>
                <a:avLst/>
                <a:gdLst>
                  <a:gd name="connsiteX0" fmla="*/ 48262 w 52417"/>
                  <a:gd name="connsiteY0" fmla="*/ 0 h 109537"/>
                  <a:gd name="connsiteX1" fmla="*/ 33974 w 52417"/>
                  <a:gd name="connsiteY1" fmla="*/ 9525 h 109537"/>
                  <a:gd name="connsiteX2" fmla="*/ 33974 w 52417"/>
                  <a:gd name="connsiteY2" fmla="*/ 71437 h 109537"/>
                  <a:gd name="connsiteX3" fmla="*/ 19687 w 52417"/>
                  <a:gd name="connsiteY3" fmla="*/ 76200 h 109537"/>
                  <a:gd name="connsiteX4" fmla="*/ 10162 w 52417"/>
                  <a:gd name="connsiteY4" fmla="*/ 104775 h 109537"/>
                  <a:gd name="connsiteX5" fmla="*/ 10162 w 52417"/>
                  <a:gd name="connsiteY5" fmla="*/ 109537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7" h="109537">
                    <a:moveTo>
                      <a:pt x="48262" y="0"/>
                    </a:moveTo>
                    <a:cubicBezTo>
                      <a:pt x="43499" y="3175"/>
                      <a:pt x="35216" y="3937"/>
                      <a:pt x="33974" y="9525"/>
                    </a:cubicBezTo>
                    <a:cubicBezTo>
                      <a:pt x="26346" y="43852"/>
                      <a:pt x="52417" y="39161"/>
                      <a:pt x="33974" y="71437"/>
                    </a:cubicBezTo>
                    <a:cubicBezTo>
                      <a:pt x="31483" y="75796"/>
                      <a:pt x="24449" y="74612"/>
                      <a:pt x="19687" y="76200"/>
                    </a:cubicBezTo>
                    <a:cubicBezTo>
                      <a:pt x="0" y="95886"/>
                      <a:pt x="4647" y="82719"/>
                      <a:pt x="10162" y="104775"/>
                    </a:cubicBezTo>
                    <a:cubicBezTo>
                      <a:pt x="10547" y="106315"/>
                      <a:pt x="10162" y="107950"/>
                      <a:pt x="10162" y="109537"/>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24" name="Freeform 2023"/>
              <p:cNvSpPr/>
              <p:nvPr/>
            </p:nvSpPr>
            <p:spPr bwMode="auto">
              <a:xfrm rot="7747028">
                <a:off x="3257727" y="5203739"/>
                <a:ext cx="13523" cy="39687"/>
              </a:xfrm>
              <a:custGeom>
                <a:avLst/>
                <a:gdLst>
                  <a:gd name="connsiteX0" fmla="*/ 38100 w 38100"/>
                  <a:gd name="connsiteY0" fmla="*/ 0 h 109538"/>
                  <a:gd name="connsiteX1" fmla="*/ 14288 w 38100"/>
                  <a:gd name="connsiteY1" fmla="*/ 47625 h 109538"/>
                  <a:gd name="connsiteX2" fmla="*/ 0 w 38100"/>
                  <a:gd name="connsiteY2" fmla="*/ 109538 h 109538"/>
                </a:gdLst>
                <a:ahLst/>
                <a:cxnLst>
                  <a:cxn ang="0">
                    <a:pos x="connsiteX0" y="connsiteY0"/>
                  </a:cxn>
                  <a:cxn ang="0">
                    <a:pos x="connsiteX1" y="connsiteY1"/>
                  </a:cxn>
                  <a:cxn ang="0">
                    <a:pos x="connsiteX2" y="connsiteY2"/>
                  </a:cxn>
                </a:cxnLst>
                <a:rect l="l" t="t" r="r" b="b"/>
                <a:pathLst>
                  <a:path w="38100" h="109538">
                    <a:moveTo>
                      <a:pt x="38100" y="0"/>
                    </a:moveTo>
                    <a:cubicBezTo>
                      <a:pt x="4897" y="33203"/>
                      <a:pt x="6258" y="15507"/>
                      <a:pt x="14288" y="47625"/>
                    </a:cubicBezTo>
                    <a:cubicBezTo>
                      <a:pt x="9230" y="108313"/>
                      <a:pt x="26623" y="96225"/>
                      <a:pt x="0" y="109538"/>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25" name="Oval 2024"/>
              <p:cNvSpPr/>
              <p:nvPr/>
            </p:nvSpPr>
            <p:spPr bwMode="auto">
              <a:xfrm rot="12871412">
                <a:off x="2845124" y="5230345"/>
                <a:ext cx="55562" cy="5138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26" name="Oval 2025"/>
              <p:cNvSpPr/>
              <p:nvPr/>
            </p:nvSpPr>
            <p:spPr bwMode="auto">
              <a:xfrm rot="11147891">
                <a:off x="2961541" y="5297960"/>
                <a:ext cx="55562" cy="54093"/>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27" name="Oval 2026"/>
              <p:cNvSpPr/>
              <p:nvPr/>
            </p:nvSpPr>
            <p:spPr bwMode="auto">
              <a:xfrm rot="11147891">
                <a:off x="2894072" y="5274970"/>
                <a:ext cx="54240" cy="51388"/>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28" name="Oval 2027"/>
              <p:cNvSpPr/>
              <p:nvPr/>
            </p:nvSpPr>
            <p:spPr bwMode="auto">
              <a:xfrm rot="12871412">
                <a:off x="2800145" y="5181661"/>
                <a:ext cx="55562" cy="5274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29" name="Freeform 2028"/>
              <p:cNvSpPr/>
              <p:nvPr/>
            </p:nvSpPr>
            <p:spPr bwMode="auto">
              <a:xfrm rot="2897450">
                <a:off x="3253788" y="4771028"/>
                <a:ext cx="10819" cy="42333"/>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30" name="Freeform 2029"/>
              <p:cNvSpPr/>
              <p:nvPr/>
            </p:nvSpPr>
            <p:spPr bwMode="auto">
              <a:xfrm rot="2897450">
                <a:off x="3188289" y="4787932"/>
                <a:ext cx="12170" cy="42333"/>
              </a:xfrm>
              <a:custGeom>
                <a:avLst/>
                <a:gdLst>
                  <a:gd name="connsiteX0" fmla="*/ 19050 w 33338"/>
                  <a:gd name="connsiteY0" fmla="*/ 0 h 114300"/>
                  <a:gd name="connsiteX1" fmla="*/ 9525 w 33338"/>
                  <a:gd name="connsiteY1" fmla="*/ 14287 h 114300"/>
                  <a:gd name="connsiteX2" fmla="*/ 23813 w 33338"/>
                  <a:gd name="connsiteY2" fmla="*/ 28575 h 114300"/>
                  <a:gd name="connsiteX3" fmla="*/ 33338 w 33338"/>
                  <a:gd name="connsiteY3" fmla="*/ 42862 h 114300"/>
                  <a:gd name="connsiteX4" fmla="*/ 28575 w 33338"/>
                  <a:gd name="connsiteY4" fmla="*/ 66675 h 114300"/>
                  <a:gd name="connsiteX5" fmla="*/ 4763 w 33338"/>
                  <a:gd name="connsiteY5" fmla="*/ 114300 h 114300"/>
                  <a:gd name="connsiteX6" fmla="*/ 0 w 33338"/>
                  <a:gd name="connsiteY6" fmla="*/ 1000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8" h="114300">
                    <a:moveTo>
                      <a:pt x="19050" y="0"/>
                    </a:moveTo>
                    <a:cubicBezTo>
                      <a:pt x="15875" y="4762"/>
                      <a:pt x="8584" y="8641"/>
                      <a:pt x="9525" y="14287"/>
                    </a:cubicBezTo>
                    <a:cubicBezTo>
                      <a:pt x="10632" y="20931"/>
                      <a:pt x="19501" y="23401"/>
                      <a:pt x="23813" y="28575"/>
                    </a:cubicBezTo>
                    <a:cubicBezTo>
                      <a:pt x="27477" y="32972"/>
                      <a:pt x="30163" y="38100"/>
                      <a:pt x="33338" y="42862"/>
                    </a:cubicBezTo>
                    <a:cubicBezTo>
                      <a:pt x="31750" y="50800"/>
                      <a:pt x="30901" y="58922"/>
                      <a:pt x="28575" y="66675"/>
                    </a:cubicBezTo>
                    <a:cubicBezTo>
                      <a:pt x="22094" y="88278"/>
                      <a:pt x="16430" y="94855"/>
                      <a:pt x="4763" y="114300"/>
                    </a:cubicBezTo>
                    <a:lnTo>
                      <a:pt x="0" y="100012"/>
                    </a:ln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31" name="Oval 2030"/>
              <p:cNvSpPr/>
              <p:nvPr/>
            </p:nvSpPr>
            <p:spPr bwMode="auto">
              <a:xfrm rot="4620971">
                <a:off x="3361149" y="5132919"/>
                <a:ext cx="52741" cy="55562"/>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32" name="Freeform 2031"/>
              <p:cNvSpPr/>
              <p:nvPr/>
            </p:nvSpPr>
            <p:spPr bwMode="auto">
              <a:xfrm rot="4620971">
                <a:off x="3291285" y="5082692"/>
                <a:ext cx="29751" cy="38364"/>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33" name="Freeform 2032"/>
              <p:cNvSpPr/>
              <p:nvPr/>
            </p:nvSpPr>
            <p:spPr bwMode="auto">
              <a:xfrm rot="4620971">
                <a:off x="3298576" y="5050912"/>
                <a:ext cx="28399" cy="38365"/>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sp>
            <p:nvSpPr>
              <p:cNvPr id="2034" name="Freeform 2033"/>
              <p:cNvSpPr/>
              <p:nvPr/>
            </p:nvSpPr>
            <p:spPr bwMode="auto">
              <a:xfrm rot="4620971">
                <a:off x="3327680" y="5123937"/>
                <a:ext cx="28399" cy="38365"/>
              </a:xfrm>
              <a:custGeom>
                <a:avLst/>
                <a:gdLst>
                  <a:gd name="connsiteX0" fmla="*/ 61912 w 82114"/>
                  <a:gd name="connsiteY0" fmla="*/ 211 h 104986"/>
                  <a:gd name="connsiteX1" fmla="*/ 52387 w 82114"/>
                  <a:gd name="connsiteY1" fmla="*/ 14499 h 104986"/>
                  <a:gd name="connsiteX2" fmla="*/ 52387 w 82114"/>
                  <a:gd name="connsiteY2" fmla="*/ 66886 h 104986"/>
                  <a:gd name="connsiteX3" fmla="*/ 9525 w 82114"/>
                  <a:gd name="connsiteY3" fmla="*/ 81174 h 104986"/>
                  <a:gd name="connsiteX4" fmla="*/ 0 w 82114"/>
                  <a:gd name="connsiteY4" fmla="*/ 104986 h 10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4" h="104986">
                    <a:moveTo>
                      <a:pt x="61912" y="211"/>
                    </a:moveTo>
                    <a:cubicBezTo>
                      <a:pt x="58737" y="4974"/>
                      <a:pt x="53196" y="8833"/>
                      <a:pt x="52387" y="14499"/>
                    </a:cubicBezTo>
                    <a:cubicBezTo>
                      <a:pt x="45856" y="60223"/>
                      <a:pt x="82114" y="0"/>
                      <a:pt x="52387" y="66886"/>
                    </a:cubicBezTo>
                    <a:cubicBezTo>
                      <a:pt x="47030" y="78940"/>
                      <a:pt x="15125" y="80240"/>
                      <a:pt x="9525" y="81174"/>
                    </a:cubicBezTo>
                    <a:cubicBezTo>
                      <a:pt x="3639" y="98828"/>
                      <a:pt x="7007" y="90971"/>
                      <a:pt x="0" y="104986"/>
                    </a:cubicBezTo>
                  </a:path>
                </a:pathLst>
              </a:custGeom>
              <a:grpFill/>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latin typeface="Times New Roman" pitchFamily="18" charset="0"/>
                  <a:cs typeface="Times New Roman" pitchFamily="18" charset="0"/>
                </a:endParaRPr>
              </a:p>
            </p:txBody>
          </p:sp>
        </p:grpSp>
        <p:grpSp>
          <p:nvGrpSpPr>
            <p:cNvPr id="16" name="Group 1617"/>
            <p:cNvGrpSpPr>
              <a:grpSpLocks/>
            </p:cNvGrpSpPr>
            <p:nvPr/>
          </p:nvGrpSpPr>
          <p:grpSpPr bwMode="auto">
            <a:xfrm>
              <a:off x="3484709" y="5630895"/>
              <a:ext cx="862050" cy="833414"/>
              <a:chOff x="2789361" y="4706662"/>
              <a:chExt cx="601956" cy="608528"/>
            </a:xfrm>
          </p:grpSpPr>
          <p:sp>
            <p:nvSpPr>
              <p:cNvPr id="1861" name="Freeform 1860"/>
              <p:cNvSpPr/>
              <p:nvPr/>
            </p:nvSpPr>
            <p:spPr bwMode="auto">
              <a:xfrm rot="10492930">
                <a:off x="2912412" y="5150598"/>
                <a:ext cx="29932" cy="4520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862" name="Freeform 1861"/>
              <p:cNvSpPr/>
              <p:nvPr/>
            </p:nvSpPr>
            <p:spPr bwMode="auto">
              <a:xfrm rot="10492930">
                <a:off x="2982253" y="5238690"/>
                <a:ext cx="31040" cy="4520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863" name="Freeform 1862"/>
              <p:cNvSpPr/>
              <p:nvPr/>
            </p:nvSpPr>
            <p:spPr bwMode="auto">
              <a:xfrm rot="10492930">
                <a:off x="2913521" y="5222463"/>
                <a:ext cx="31040" cy="4520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864" name="Freeform 1863"/>
              <p:cNvSpPr/>
              <p:nvPr/>
            </p:nvSpPr>
            <p:spPr bwMode="auto">
              <a:xfrm rot="14081419">
                <a:off x="2817097" y="4868509"/>
                <a:ext cx="49841" cy="32149"/>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865" name="Freeform 1864"/>
              <p:cNvSpPr/>
              <p:nvPr/>
            </p:nvSpPr>
            <p:spPr bwMode="auto">
              <a:xfrm rot="14081419">
                <a:off x="2856352" y="5000950"/>
                <a:ext cx="28978" cy="45452"/>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866" name="Freeform 1865"/>
              <p:cNvSpPr/>
              <p:nvPr/>
            </p:nvSpPr>
            <p:spPr bwMode="auto">
              <a:xfrm rot="14081419">
                <a:off x="2804804" y="4905349"/>
                <a:ext cx="28978" cy="46560"/>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867" name="Freeform 1866"/>
              <p:cNvSpPr/>
              <p:nvPr/>
            </p:nvSpPr>
            <p:spPr bwMode="auto">
              <a:xfrm rot="14081419">
                <a:off x="2798152" y="4966782"/>
                <a:ext cx="28977" cy="46560"/>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868" name="Freeform 1867"/>
              <p:cNvSpPr/>
              <p:nvPr/>
            </p:nvSpPr>
            <p:spPr bwMode="auto">
              <a:xfrm rot="14081419">
                <a:off x="2861870" y="4927953"/>
                <a:ext cx="30137" cy="46560"/>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869" name="Freeform 1868"/>
              <p:cNvSpPr/>
              <p:nvPr/>
            </p:nvSpPr>
            <p:spPr bwMode="auto">
              <a:xfrm rot="14081419">
                <a:off x="2861870" y="5056613"/>
                <a:ext cx="30137" cy="46560"/>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870" name="Freeform 1869"/>
              <p:cNvSpPr/>
              <p:nvPr/>
            </p:nvSpPr>
            <p:spPr bwMode="auto">
              <a:xfrm rot="18926392">
                <a:off x="3117499" y="4706662"/>
                <a:ext cx="28823" cy="4520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871" name="Freeform 1870"/>
              <p:cNvSpPr/>
              <p:nvPr/>
            </p:nvSpPr>
            <p:spPr bwMode="auto">
              <a:xfrm rot="18926392">
                <a:off x="2926824" y="4764617"/>
                <a:ext cx="32148" cy="4520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872" name="Freeform 1871"/>
              <p:cNvSpPr/>
              <p:nvPr/>
            </p:nvSpPr>
            <p:spPr bwMode="auto">
              <a:xfrm rot="18926392">
                <a:off x="3048767" y="4712457"/>
                <a:ext cx="32148" cy="44046"/>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873" name="Freeform 1872"/>
              <p:cNvSpPr/>
              <p:nvPr/>
            </p:nvSpPr>
            <p:spPr bwMode="auto">
              <a:xfrm rot="18926392">
                <a:off x="3099762" y="4765776"/>
                <a:ext cx="32148" cy="4520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874" name="Freeform 1873"/>
              <p:cNvSpPr/>
              <p:nvPr/>
            </p:nvSpPr>
            <p:spPr bwMode="auto">
              <a:xfrm rot="18926392">
                <a:off x="2966733" y="4787799"/>
                <a:ext cx="32148" cy="46364"/>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875" name="Freeform 1874"/>
              <p:cNvSpPr/>
              <p:nvPr/>
            </p:nvSpPr>
            <p:spPr bwMode="auto">
              <a:xfrm rot="18926392">
                <a:off x="2990013" y="4736798"/>
                <a:ext cx="32149" cy="44046"/>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876" name="Freeform 1875"/>
              <p:cNvSpPr/>
              <p:nvPr/>
            </p:nvSpPr>
            <p:spPr bwMode="auto">
              <a:xfrm rot="2242489">
                <a:off x="3359169" y="4984847"/>
                <a:ext cx="32148" cy="4520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877" name="Freeform 1876"/>
              <p:cNvSpPr/>
              <p:nvPr/>
            </p:nvSpPr>
            <p:spPr bwMode="auto">
              <a:xfrm rot="2242489">
                <a:off x="3273808" y="4814458"/>
                <a:ext cx="31040" cy="4520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878" name="Freeform 1877"/>
              <p:cNvSpPr/>
              <p:nvPr/>
            </p:nvSpPr>
            <p:spPr bwMode="auto">
              <a:xfrm rot="2242489">
                <a:off x="3348083" y="4922255"/>
                <a:ext cx="28823" cy="44046"/>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879" name="Freeform 1878"/>
              <p:cNvSpPr/>
              <p:nvPr/>
            </p:nvSpPr>
            <p:spPr bwMode="auto">
              <a:xfrm rot="2242489">
                <a:off x="3297089" y="4981369"/>
                <a:ext cx="32148" cy="42887"/>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880" name="Freeform 1879"/>
              <p:cNvSpPr/>
              <p:nvPr/>
            </p:nvSpPr>
            <p:spPr bwMode="auto">
              <a:xfrm rot="2242489">
                <a:off x="3256071" y="4855027"/>
                <a:ext cx="32149" cy="4520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881" name="Freeform 1880"/>
              <p:cNvSpPr/>
              <p:nvPr/>
            </p:nvSpPr>
            <p:spPr bwMode="auto">
              <a:xfrm rot="7092067">
                <a:off x="3071515" y="5274750"/>
                <a:ext cx="49841" cy="31040"/>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882" name="Freeform 1881"/>
              <p:cNvSpPr/>
              <p:nvPr/>
            </p:nvSpPr>
            <p:spPr bwMode="auto">
              <a:xfrm rot="7092067">
                <a:off x="3293660" y="5161486"/>
                <a:ext cx="30137" cy="45451"/>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883" name="Freeform 1882"/>
              <p:cNvSpPr/>
              <p:nvPr/>
            </p:nvSpPr>
            <p:spPr bwMode="auto">
              <a:xfrm rot="7092067">
                <a:off x="3194468" y="5245572"/>
                <a:ext cx="28978" cy="47669"/>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884" name="Freeform 1883"/>
              <p:cNvSpPr/>
              <p:nvPr/>
            </p:nvSpPr>
            <p:spPr bwMode="auto">
              <a:xfrm rot="7092067">
                <a:off x="3126265" y="5207902"/>
                <a:ext cx="30137" cy="47668"/>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885" name="Freeform 1884"/>
              <p:cNvSpPr/>
              <p:nvPr/>
            </p:nvSpPr>
            <p:spPr bwMode="auto">
              <a:xfrm rot="7092067">
                <a:off x="3249317" y="5151105"/>
                <a:ext cx="30137" cy="47669"/>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886" name="Freeform 1885"/>
              <p:cNvSpPr/>
              <p:nvPr/>
            </p:nvSpPr>
            <p:spPr bwMode="auto">
              <a:xfrm rot="14081419">
                <a:off x="2850230" y="5142991"/>
                <a:ext cx="30137" cy="47669"/>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887" name="Freeform 1886"/>
              <p:cNvSpPr/>
              <p:nvPr/>
            </p:nvSpPr>
            <p:spPr bwMode="auto">
              <a:xfrm rot="18926392">
                <a:off x="3208402" y="4757662"/>
                <a:ext cx="54320" cy="30137"/>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888" name="Freeform 1887"/>
              <p:cNvSpPr/>
              <p:nvPr/>
            </p:nvSpPr>
            <p:spPr bwMode="auto">
              <a:xfrm rot="7092067">
                <a:off x="2866329" y="4812067"/>
                <a:ext cx="28978" cy="47669"/>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889" name="Freeform 1888"/>
              <p:cNvSpPr/>
              <p:nvPr/>
            </p:nvSpPr>
            <p:spPr bwMode="auto">
              <a:xfrm rot="2242489">
                <a:off x="3339214" y="5106552"/>
                <a:ext cx="31040" cy="30137"/>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890" name="Freeform 1889"/>
              <p:cNvSpPr/>
              <p:nvPr/>
            </p:nvSpPr>
            <p:spPr bwMode="auto">
              <a:xfrm rot="10492930">
                <a:off x="3035465" y="5218986"/>
                <a:ext cx="29931" cy="45205"/>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sp>
            <p:nvSpPr>
              <p:cNvPr id="1891" name="Freeform 1890"/>
              <p:cNvSpPr/>
              <p:nvPr/>
            </p:nvSpPr>
            <p:spPr bwMode="auto">
              <a:xfrm rot="2242489">
                <a:off x="3294871" y="5057870"/>
                <a:ext cx="29931" cy="30137"/>
              </a:xfrm>
              <a:custGeom>
                <a:avLst/>
                <a:gdLst>
                  <a:gd name="connsiteX0" fmla="*/ 44544 w 76669"/>
                  <a:gd name="connsiteY0" fmla="*/ 36888 h 115519"/>
                  <a:gd name="connsiteX1" fmla="*/ 25494 w 76669"/>
                  <a:gd name="connsiteY1" fmla="*/ 74988 h 115519"/>
                  <a:gd name="connsiteX2" fmla="*/ 11207 w 76669"/>
                  <a:gd name="connsiteY2" fmla="*/ 84513 h 115519"/>
                  <a:gd name="connsiteX3" fmla="*/ 11207 w 76669"/>
                  <a:gd name="connsiteY3" fmla="*/ 113088 h 115519"/>
                  <a:gd name="connsiteX4" fmla="*/ 30257 w 76669"/>
                  <a:gd name="connsiteY4" fmla="*/ 108325 h 115519"/>
                  <a:gd name="connsiteX5" fmla="*/ 58832 w 76669"/>
                  <a:gd name="connsiteY5" fmla="*/ 65463 h 115519"/>
                  <a:gd name="connsiteX6" fmla="*/ 68357 w 76669"/>
                  <a:gd name="connsiteY6" fmla="*/ 51175 h 115519"/>
                  <a:gd name="connsiteX7" fmla="*/ 68357 w 76669"/>
                  <a:gd name="connsiteY7" fmla="*/ 17838 h 115519"/>
                  <a:gd name="connsiteX8" fmla="*/ 73119 w 76669"/>
                  <a:gd name="connsiteY8" fmla="*/ 3550 h 115519"/>
                  <a:gd name="connsiteX9" fmla="*/ 54069 w 76669"/>
                  <a:gd name="connsiteY9" fmla="*/ 32125 h 115519"/>
                  <a:gd name="connsiteX10" fmla="*/ 44544 w 76669"/>
                  <a:gd name="connsiteY10" fmla="*/ 36888 h 11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69" h="115519">
                    <a:moveTo>
                      <a:pt x="44544" y="36888"/>
                    </a:moveTo>
                    <a:cubicBezTo>
                      <a:pt x="39782" y="44032"/>
                      <a:pt x="37764" y="60672"/>
                      <a:pt x="25494" y="74988"/>
                    </a:cubicBezTo>
                    <a:cubicBezTo>
                      <a:pt x="21769" y="79334"/>
                      <a:pt x="15969" y="81338"/>
                      <a:pt x="11207" y="84513"/>
                    </a:cubicBezTo>
                    <a:cubicBezTo>
                      <a:pt x="9712" y="88996"/>
                      <a:pt x="0" y="108605"/>
                      <a:pt x="11207" y="113088"/>
                    </a:cubicBezTo>
                    <a:cubicBezTo>
                      <a:pt x="17284" y="115519"/>
                      <a:pt x="23907" y="109913"/>
                      <a:pt x="30257" y="108325"/>
                    </a:cubicBezTo>
                    <a:lnTo>
                      <a:pt x="58832" y="65463"/>
                    </a:lnTo>
                    <a:lnTo>
                      <a:pt x="68357" y="51175"/>
                    </a:lnTo>
                    <a:cubicBezTo>
                      <a:pt x="61876" y="31736"/>
                      <a:pt x="61917" y="40379"/>
                      <a:pt x="68357" y="17838"/>
                    </a:cubicBezTo>
                    <a:cubicBezTo>
                      <a:pt x="69736" y="13011"/>
                      <a:pt x="76669" y="0"/>
                      <a:pt x="73119" y="3550"/>
                    </a:cubicBezTo>
                    <a:cubicBezTo>
                      <a:pt x="65024" y="11644"/>
                      <a:pt x="54069" y="32125"/>
                      <a:pt x="54069" y="32125"/>
                    </a:cubicBezTo>
                    <a:cubicBezTo>
                      <a:pt x="48185" y="49781"/>
                      <a:pt x="49306" y="29744"/>
                      <a:pt x="44544" y="36888"/>
                    </a:cubicBezTo>
                    <a:close/>
                  </a:path>
                </a:pathLst>
              </a:custGeom>
              <a:solidFill>
                <a:schemeClr val="tx1"/>
              </a:solidFill>
              <a:ln>
                <a:solidFill>
                  <a:srgbClr val="1A04B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Times New Roman" pitchFamily="18" charset="0"/>
                  <a:cs typeface="Times New Roman" pitchFamily="18" charset="0"/>
                </a:endParaRPr>
              </a:p>
            </p:txBody>
          </p:sp>
        </p:grpSp>
        <p:sp>
          <p:nvSpPr>
            <p:cNvPr id="1860" name="TextBox 883"/>
            <p:cNvSpPr txBox="1">
              <a:spLocks noChangeArrowheads="1"/>
            </p:cNvSpPr>
            <p:nvPr/>
          </p:nvSpPr>
          <p:spPr bwMode="auto">
            <a:xfrm>
              <a:off x="457200" y="5803902"/>
              <a:ext cx="1092201" cy="677090"/>
            </a:xfrm>
            <a:prstGeom prst="rect">
              <a:avLst/>
            </a:prstGeom>
            <a:noFill/>
            <a:ln w="9525">
              <a:noFill/>
              <a:miter lim="800000"/>
              <a:headEnd/>
              <a:tailEnd/>
            </a:ln>
          </p:spPr>
          <p:txBody>
            <a:bodyPr>
              <a:prstTxWarp prst="textNoShape">
                <a:avLst/>
              </a:prstTxWarp>
              <a:spAutoFit/>
            </a:bodyPr>
            <a:lstStyle/>
            <a:p>
              <a:pPr algn="ctr"/>
              <a:endParaRPr lang="en-US" sz="1600" dirty="0">
                <a:latin typeface="Times New Roman" pitchFamily="-108" charset="0"/>
                <a:ea typeface="Times New Roman" pitchFamily="-108" charset="0"/>
                <a:cs typeface="Times New Roman" pitchFamily="-108" charset="0"/>
              </a:endParaRPr>
            </a:p>
          </p:txBody>
        </p:sp>
      </p:grpSp>
      <p:sp>
        <p:nvSpPr>
          <p:cNvPr id="2395" name="Rectangle 2394"/>
          <p:cNvSpPr/>
          <p:nvPr/>
        </p:nvSpPr>
        <p:spPr bwMode="auto">
          <a:xfrm>
            <a:off x="1257300" y="3767714"/>
            <a:ext cx="1638300" cy="1295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96" name="Rectangle 2395"/>
          <p:cNvSpPr/>
          <p:nvPr/>
        </p:nvSpPr>
        <p:spPr bwMode="auto">
          <a:xfrm>
            <a:off x="2895599" y="3767713"/>
            <a:ext cx="1905000" cy="12930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97" name="TextBox 1618"/>
          <p:cNvSpPr txBox="1">
            <a:spLocks noChangeArrowheads="1"/>
          </p:cNvSpPr>
          <p:nvPr/>
        </p:nvSpPr>
        <p:spPr bwMode="auto">
          <a:xfrm flipH="1">
            <a:off x="4113968" y="1956376"/>
            <a:ext cx="839032" cy="400110"/>
          </a:xfrm>
          <a:prstGeom prst="rect">
            <a:avLst/>
          </a:prstGeom>
          <a:noFill/>
          <a:ln w="9525">
            <a:noFill/>
            <a:miter lim="800000"/>
            <a:headEnd/>
            <a:tailEnd/>
          </a:ln>
        </p:spPr>
        <p:txBody>
          <a:bodyPr wrap="square">
            <a:prstTxWarp prst="textNoShape">
              <a:avLst/>
            </a:prstTxWarp>
            <a:spAutoFit/>
          </a:bodyPr>
          <a:lstStyle/>
          <a:p>
            <a:r>
              <a:rPr lang="en-US" sz="2000" dirty="0">
                <a:latin typeface="Times New Roman" pitchFamily="-108" charset="0"/>
                <a:ea typeface="Times New Roman" pitchFamily="-108" charset="0"/>
                <a:cs typeface="Times New Roman" pitchFamily="-108" charset="0"/>
              </a:rPr>
              <a:t>D</a:t>
            </a:r>
            <a:r>
              <a:rPr lang="en-US" sz="2000" baseline="-25000" dirty="0">
                <a:latin typeface="Times New Roman" pitchFamily="-108" charset="0"/>
                <a:ea typeface="Times New Roman" pitchFamily="-108" charset="0"/>
                <a:cs typeface="Times New Roman" pitchFamily="-108" charset="0"/>
              </a:rPr>
              <a:t>2</a:t>
            </a:r>
            <a:r>
              <a:rPr lang="en-US" sz="2000" dirty="0">
                <a:latin typeface="Times New Roman" pitchFamily="-108" charset="0"/>
                <a:ea typeface="Times New Roman" pitchFamily="-108" charset="0"/>
                <a:cs typeface="Times New Roman" pitchFamily="-108" charset="0"/>
              </a:rPr>
              <a:t>O</a:t>
            </a:r>
          </a:p>
        </p:txBody>
      </p:sp>
      <p:sp>
        <p:nvSpPr>
          <p:cNvPr id="2398" name="TextBox 203"/>
          <p:cNvSpPr txBox="1">
            <a:spLocks noChangeArrowheads="1"/>
          </p:cNvSpPr>
          <p:nvPr/>
        </p:nvSpPr>
        <p:spPr bwMode="auto">
          <a:xfrm>
            <a:off x="6208524" y="1752600"/>
            <a:ext cx="2935476" cy="584776"/>
          </a:xfrm>
          <a:prstGeom prst="rect">
            <a:avLst/>
          </a:prstGeom>
          <a:noFill/>
          <a:ln w="9525">
            <a:noFill/>
            <a:miter lim="800000"/>
            <a:headEnd/>
            <a:tailEnd/>
          </a:ln>
        </p:spPr>
        <p:txBody>
          <a:bodyPr wrap="square">
            <a:prstTxWarp prst="textNoShape">
              <a:avLst/>
            </a:prstTxWarp>
            <a:spAutoFit/>
          </a:bodyPr>
          <a:lstStyle/>
          <a:p>
            <a:r>
              <a:rPr lang="en-US" sz="3200" b="1" i="1" u="sng" dirty="0">
                <a:solidFill>
                  <a:srgbClr val="008000"/>
                </a:solidFill>
                <a:latin typeface="Times New Roman" pitchFamily="-108" charset="0"/>
                <a:ea typeface="Times New Roman" pitchFamily="-108" charset="0"/>
                <a:cs typeface="Times New Roman" pitchFamily="-108" charset="0"/>
              </a:rPr>
              <a:t>Advantages: </a:t>
            </a:r>
          </a:p>
        </p:txBody>
      </p:sp>
      <p:sp>
        <p:nvSpPr>
          <p:cNvPr id="2399" name="TextBox 144"/>
          <p:cNvSpPr txBox="1">
            <a:spLocks noChangeArrowheads="1"/>
          </p:cNvSpPr>
          <p:nvPr/>
        </p:nvSpPr>
        <p:spPr bwMode="auto">
          <a:xfrm>
            <a:off x="914400" y="533400"/>
            <a:ext cx="7772400" cy="584776"/>
          </a:xfrm>
          <a:prstGeom prst="rect">
            <a:avLst/>
          </a:prstGeom>
          <a:noFill/>
          <a:ln w="9525">
            <a:noFill/>
            <a:miter lim="800000"/>
            <a:headEnd/>
            <a:tailEnd/>
          </a:ln>
        </p:spPr>
        <p:txBody>
          <a:bodyPr wrap="square">
            <a:spAutoFit/>
          </a:bodyPr>
          <a:lstStyle/>
          <a:p>
            <a:r>
              <a:rPr lang="en-US" sz="3200" b="1" dirty="0" smtClean="0">
                <a:latin typeface="Times New Roman"/>
                <a:cs typeface="Times New Roman"/>
              </a:rPr>
              <a:t>In-situ transfer by Time-Resolved SANS</a:t>
            </a:r>
            <a:endParaRPr lang="en-US" sz="3200" b="1" dirty="0">
              <a:latin typeface="Times New Roman"/>
              <a:cs typeface="Times New Roman"/>
            </a:endParaRPr>
          </a:p>
        </p:txBody>
      </p:sp>
      <p:sp>
        <p:nvSpPr>
          <p:cNvPr id="2400" name="Rectangle 2511"/>
          <p:cNvSpPr>
            <a:spLocks noChangeArrowheads="1"/>
          </p:cNvSpPr>
          <p:nvPr/>
        </p:nvSpPr>
        <p:spPr bwMode="auto">
          <a:xfrm>
            <a:off x="546359" y="3903822"/>
            <a:ext cx="762000" cy="338554"/>
          </a:xfrm>
          <a:prstGeom prst="rect">
            <a:avLst/>
          </a:prstGeom>
          <a:noFill/>
          <a:ln w="9525">
            <a:noFill/>
            <a:miter lim="800000"/>
            <a:headEnd/>
            <a:tailEnd/>
          </a:ln>
        </p:spPr>
        <p:txBody>
          <a:bodyPr wrap="square">
            <a:prstTxWarp prst="textNoShape">
              <a:avLst/>
            </a:prstTxWarp>
            <a:spAutoFit/>
          </a:bodyPr>
          <a:lstStyle/>
          <a:p>
            <a:r>
              <a:rPr lang="en-US" sz="1600" dirty="0" err="1" smtClean="0">
                <a:latin typeface="Times New Roman" pitchFamily="-108" charset="0"/>
                <a:ea typeface="Times New Roman" pitchFamily="-108" charset="0"/>
                <a:cs typeface="Times New Roman" pitchFamily="-108" charset="0"/>
              </a:rPr>
              <a:t>t</a:t>
            </a:r>
            <a:r>
              <a:rPr lang="en-US" sz="1600" dirty="0" smtClean="0">
                <a:latin typeface="Times New Roman" pitchFamily="-108" charset="0"/>
                <a:ea typeface="Times New Roman" pitchFamily="-108" charset="0"/>
                <a:cs typeface="Times New Roman" pitchFamily="-108" charset="0"/>
              </a:rPr>
              <a:t> = 0</a:t>
            </a:r>
            <a:endParaRPr lang="en-US" sz="1600" dirty="0"/>
          </a:p>
        </p:txBody>
      </p:sp>
      <p:sp>
        <p:nvSpPr>
          <p:cNvPr id="2401" name="Rectangle 2511"/>
          <p:cNvSpPr>
            <a:spLocks noChangeArrowheads="1"/>
          </p:cNvSpPr>
          <p:nvPr/>
        </p:nvSpPr>
        <p:spPr bwMode="auto">
          <a:xfrm>
            <a:off x="546359" y="4589622"/>
            <a:ext cx="762000" cy="338554"/>
          </a:xfrm>
          <a:prstGeom prst="rect">
            <a:avLst/>
          </a:prstGeom>
          <a:noFill/>
          <a:ln w="9525">
            <a:noFill/>
            <a:miter lim="800000"/>
            <a:headEnd/>
            <a:tailEnd/>
          </a:ln>
        </p:spPr>
        <p:txBody>
          <a:bodyPr wrap="square">
            <a:prstTxWarp prst="textNoShape">
              <a:avLst/>
            </a:prstTxWarp>
            <a:spAutoFit/>
          </a:bodyPr>
          <a:lstStyle/>
          <a:p>
            <a:r>
              <a:rPr lang="en-US" sz="1600" dirty="0" err="1" smtClean="0">
                <a:latin typeface="Times New Roman" pitchFamily="-108" charset="0"/>
                <a:ea typeface="Times New Roman" pitchFamily="-108" charset="0"/>
                <a:cs typeface="Times New Roman" pitchFamily="-108" charset="0"/>
              </a:rPr>
              <a:t>t</a:t>
            </a:r>
            <a:r>
              <a:rPr lang="en-US" sz="1600" dirty="0" smtClean="0">
                <a:latin typeface="Times New Roman" pitchFamily="-108" charset="0"/>
                <a:ea typeface="Times New Roman" pitchFamily="-108" charset="0"/>
                <a:cs typeface="Times New Roman" pitchFamily="-108" charset="0"/>
              </a:rPr>
              <a:t> = </a:t>
            </a:r>
            <a:r>
              <a:rPr lang="en-US" sz="1600" dirty="0" err="1" smtClean="0">
                <a:latin typeface="Times New Roman" pitchFamily="-108" charset="0"/>
                <a:ea typeface="Times New Roman" pitchFamily="-108" charset="0"/>
                <a:cs typeface="Times New Roman" pitchFamily="-108" charset="0"/>
              </a:rPr>
              <a:t>inf</a:t>
            </a:r>
            <a:endParaRPr lang="en-US" sz="1600" dirty="0"/>
          </a:p>
        </p:txBody>
      </p:sp>
      <p:sp>
        <p:nvSpPr>
          <p:cNvPr id="2402" name="TextBox 2401"/>
          <p:cNvSpPr txBox="1"/>
          <p:nvPr/>
        </p:nvSpPr>
        <p:spPr>
          <a:xfrm>
            <a:off x="5867400" y="2642176"/>
            <a:ext cx="3048000" cy="2800766"/>
          </a:xfrm>
          <a:prstGeom prst="rect">
            <a:avLst/>
          </a:prstGeom>
          <a:noFill/>
        </p:spPr>
        <p:txBody>
          <a:bodyPr wrap="square" rtlCol="0">
            <a:spAutoFit/>
          </a:bodyPr>
          <a:lstStyle/>
          <a:p>
            <a:pPr marL="457200" indent="-457200">
              <a:buFontTx/>
              <a:buAutoNum type="arabicParenR"/>
            </a:pPr>
            <a:r>
              <a:rPr lang="en-US" sz="1600" dirty="0" smtClean="0">
                <a:latin typeface="Times New Roman" pitchFamily="-108" charset="0"/>
                <a:ea typeface="Times New Roman" pitchFamily="-108" charset="0"/>
                <a:cs typeface="Times New Roman" pitchFamily="-108" charset="0"/>
              </a:rPr>
              <a:t>Do not require vesicles isolation (in situ technique)</a:t>
            </a:r>
          </a:p>
          <a:p>
            <a:pPr marL="457200" indent="-457200">
              <a:buFontTx/>
              <a:buAutoNum type="arabicParenR"/>
            </a:pPr>
            <a:r>
              <a:rPr lang="en-US" sz="1600" dirty="0" smtClean="0">
                <a:latin typeface="Times New Roman" pitchFamily="-108" charset="0"/>
                <a:ea typeface="Times New Roman" pitchFamily="-108" charset="0"/>
                <a:cs typeface="Times New Roman" pitchFamily="-108" charset="0"/>
              </a:rPr>
              <a:t>No need of fluorescent or tag cholesterol </a:t>
            </a:r>
          </a:p>
          <a:p>
            <a:pPr marL="457200" indent="-457200">
              <a:buFontTx/>
              <a:buAutoNum type="arabicParenR"/>
            </a:pPr>
            <a:r>
              <a:rPr lang="en-US" sz="1600" dirty="0" smtClean="0">
                <a:latin typeface="Times New Roman" pitchFamily="-108" charset="0"/>
                <a:ea typeface="Times New Roman" pitchFamily="-108" charset="0"/>
                <a:cs typeface="Times New Roman" pitchFamily="-108" charset="0"/>
              </a:rPr>
              <a:t>Access early stage of transfer</a:t>
            </a:r>
          </a:p>
          <a:p>
            <a:pPr marL="457200" indent="-457200">
              <a:buFontTx/>
              <a:buAutoNum type="arabicParenR"/>
            </a:pPr>
            <a:r>
              <a:rPr lang="en-US" sz="1600" dirty="0" smtClean="0">
                <a:latin typeface="Times New Roman" pitchFamily="-108" charset="0"/>
                <a:ea typeface="Times New Roman" pitchFamily="-108" charset="0"/>
                <a:cs typeface="Times New Roman" pitchFamily="-108" charset="0"/>
              </a:rPr>
              <a:t>Accurate control on lipid membrane composition and structure</a:t>
            </a:r>
          </a:p>
          <a:p>
            <a:pPr marL="457200" indent="-457200">
              <a:buFontTx/>
              <a:buAutoNum type="arabicParenR"/>
            </a:pPr>
            <a:r>
              <a:rPr lang="en-US" sz="1600" dirty="0" smtClean="0">
                <a:latin typeface="Times New Roman" pitchFamily="-108" charset="0"/>
                <a:ea typeface="Times New Roman" pitchFamily="-108" charset="0"/>
                <a:cs typeface="Times New Roman" pitchFamily="-108" charset="0"/>
              </a:rPr>
              <a:t>Can be applied to anything (just require </a:t>
            </a:r>
            <a:r>
              <a:rPr lang="en-US" sz="1600" dirty="0" err="1" smtClean="0">
                <a:latin typeface="Times New Roman" pitchFamily="-108" charset="0"/>
                <a:ea typeface="Times New Roman" pitchFamily="-108" charset="0"/>
                <a:cs typeface="Times New Roman" pitchFamily="-108" charset="0"/>
              </a:rPr>
              <a:t>deuterated</a:t>
            </a:r>
            <a:r>
              <a:rPr lang="en-US" sz="1600" dirty="0" smtClean="0">
                <a:latin typeface="Times New Roman" pitchFamily="-108" charset="0"/>
                <a:ea typeface="Times New Roman" pitchFamily="-108" charset="0"/>
                <a:cs typeface="Times New Roman" pitchFamily="-108" charset="0"/>
              </a:rPr>
              <a:t> materials)</a:t>
            </a:r>
            <a:endParaRPr lang="en-US" sz="1600" dirty="0">
              <a:latin typeface="Times New Roman"/>
              <a:cs typeface="Times New Roman"/>
            </a:endParaRPr>
          </a:p>
        </p:txBody>
      </p:sp>
      <p:graphicFrame>
        <p:nvGraphicFramePr>
          <p:cNvPr id="17" name="Object 16"/>
          <p:cNvGraphicFramePr>
            <a:graphicFrameLocks noChangeAspect="1"/>
          </p:cNvGraphicFramePr>
          <p:nvPr>
            <p:extLst/>
          </p:nvPr>
        </p:nvGraphicFramePr>
        <p:xfrm>
          <a:off x="5502305" y="1233204"/>
          <a:ext cx="2897586" cy="5288065"/>
        </p:xfrm>
        <a:graphic>
          <a:graphicData uri="http://schemas.openxmlformats.org/presentationml/2006/ole">
            <mc:AlternateContent xmlns:mc="http://schemas.openxmlformats.org/markup-compatibility/2006">
              <mc:Choice xmlns:v="urn:schemas-microsoft-com:vml" Requires="v">
                <p:oleObj spid="_x0000_s343053" name="Bitmap Image" r:id="rId3" imgW="6429240" imgH="12363480" progId="Paint.Picture">
                  <p:embed/>
                </p:oleObj>
              </mc:Choice>
              <mc:Fallback>
                <p:oleObj name="Bitmap Image" r:id="rId3" imgW="6429240" imgH="12363480" progId="Paint.Picture">
                  <p:embed/>
                  <p:pic>
                    <p:nvPicPr>
                      <p:cNvPr id="17" name="Object 16"/>
                      <p:cNvPicPr/>
                      <p:nvPr/>
                    </p:nvPicPr>
                    <p:blipFill>
                      <a:blip r:embed="rId4"/>
                      <a:stretch>
                        <a:fillRect/>
                      </a:stretch>
                    </p:blipFill>
                    <p:spPr>
                      <a:xfrm>
                        <a:off x="5502305" y="1233204"/>
                        <a:ext cx="2897586" cy="5288065"/>
                      </a:xfrm>
                      <a:prstGeom prst="rect">
                        <a:avLst/>
                      </a:prstGeom>
                    </p:spPr>
                  </p:pic>
                </p:oleObj>
              </mc:Fallback>
            </mc:AlternateContent>
          </a:graphicData>
        </a:graphic>
      </p:graphicFrame>
      <p:sp>
        <p:nvSpPr>
          <p:cNvPr id="2403" name="TextBox 2402"/>
          <p:cNvSpPr txBox="1"/>
          <p:nvPr/>
        </p:nvSpPr>
        <p:spPr>
          <a:xfrm>
            <a:off x="2513766" y="5895788"/>
            <a:ext cx="2633000" cy="623248"/>
          </a:xfrm>
          <a:prstGeom prst="rect">
            <a:avLst/>
          </a:prstGeom>
          <a:noFill/>
        </p:spPr>
        <p:txBody>
          <a:bodyPr wrap="square" rtlCol="0">
            <a:spAutoFit/>
          </a:bodyPr>
          <a:lstStyle/>
          <a:p>
            <a:pPr defTabSz="457200"/>
            <a:r>
              <a:rPr lang="fr-FR" sz="1050" dirty="0" err="1" smtClean="0">
                <a:solidFill>
                  <a:srgbClr val="000000"/>
                </a:solidFill>
              </a:rPr>
              <a:t>Arenas</a:t>
            </a:r>
            <a:r>
              <a:rPr lang="fr-FR" sz="1050" dirty="0" smtClean="0">
                <a:solidFill>
                  <a:srgbClr val="000000"/>
                </a:solidFill>
              </a:rPr>
              <a:t> </a:t>
            </a:r>
            <a:r>
              <a:rPr lang="fr-FR" sz="1050" i="1" dirty="0">
                <a:solidFill>
                  <a:srgbClr val="000000"/>
                </a:solidFill>
              </a:rPr>
              <a:t>et al.</a:t>
            </a:r>
            <a:r>
              <a:rPr lang="fr-FR" sz="1050" dirty="0">
                <a:solidFill>
                  <a:srgbClr val="000000"/>
                </a:solidFill>
              </a:rPr>
              <a:t>, </a:t>
            </a:r>
            <a:r>
              <a:rPr lang="fr-FR" sz="1050" i="1" dirty="0" err="1" smtClean="0">
                <a:solidFill>
                  <a:srgbClr val="000000"/>
                </a:solidFill>
              </a:rPr>
              <a:t>Sci</a:t>
            </a:r>
            <a:r>
              <a:rPr lang="fr-FR" sz="1050" i="1" dirty="0" smtClean="0">
                <a:solidFill>
                  <a:srgbClr val="000000"/>
                </a:solidFill>
              </a:rPr>
              <a:t>. </a:t>
            </a:r>
            <a:r>
              <a:rPr lang="fr-FR" sz="1050" i="1" dirty="0" err="1" smtClean="0">
                <a:solidFill>
                  <a:srgbClr val="000000"/>
                </a:solidFill>
              </a:rPr>
              <a:t>Rep</a:t>
            </a:r>
            <a:r>
              <a:rPr lang="fr-FR" sz="1050" i="1" dirty="0" smtClean="0">
                <a:solidFill>
                  <a:srgbClr val="000000"/>
                </a:solidFill>
              </a:rPr>
              <a:t>., </a:t>
            </a:r>
            <a:r>
              <a:rPr lang="fr-FR" sz="1050" b="1" dirty="0" smtClean="0">
                <a:solidFill>
                  <a:srgbClr val="000000"/>
                </a:solidFill>
              </a:rPr>
              <a:t>7, </a:t>
            </a:r>
            <a:r>
              <a:rPr lang="fr-FR" sz="1050" dirty="0" smtClean="0">
                <a:solidFill>
                  <a:srgbClr val="000000"/>
                </a:solidFill>
              </a:rPr>
              <a:t>45875</a:t>
            </a:r>
            <a:r>
              <a:rPr lang="fr-FR" sz="1050" b="1" dirty="0" smtClean="0">
                <a:solidFill>
                  <a:srgbClr val="000000"/>
                </a:solidFill>
              </a:rPr>
              <a:t> </a:t>
            </a:r>
            <a:r>
              <a:rPr lang="en-GB" sz="1050" dirty="0">
                <a:solidFill>
                  <a:srgbClr val="000000"/>
                </a:solidFill>
              </a:rPr>
              <a:t>(</a:t>
            </a:r>
            <a:r>
              <a:rPr lang="en-GB" sz="1050" dirty="0" smtClean="0">
                <a:solidFill>
                  <a:srgbClr val="000000"/>
                </a:solidFill>
              </a:rPr>
              <a:t>2017</a:t>
            </a:r>
            <a:r>
              <a:rPr lang="fr-FR" sz="1050" dirty="0" smtClean="0">
                <a:solidFill>
                  <a:srgbClr val="000000"/>
                </a:solidFill>
              </a:rPr>
              <a:t>).</a:t>
            </a:r>
            <a:r>
              <a:rPr lang="fr-FR" sz="1050" dirty="0">
                <a:solidFill>
                  <a:srgbClr val="000000"/>
                </a:solidFill>
              </a:rPr>
              <a:t/>
            </a:r>
            <a:br>
              <a:rPr lang="fr-FR" sz="1050" dirty="0">
                <a:solidFill>
                  <a:srgbClr val="000000"/>
                </a:solidFill>
              </a:rPr>
            </a:br>
            <a:endParaRPr lang="fr-FR" sz="1050" dirty="0">
              <a:solidFill>
                <a:srgbClr val="000000"/>
              </a:solidFill>
            </a:endParaRPr>
          </a:p>
          <a:p>
            <a:pPr defTabSz="457200"/>
            <a:endParaRPr lang="en-US" sz="1350" dirty="0">
              <a:solidFill>
                <a:srgbClr val="000000"/>
              </a:solidFill>
            </a:endParaRPr>
          </a:p>
        </p:txBody>
      </p:sp>
    </p:spTree>
    <p:extLst>
      <p:ext uri="{BB962C8B-B14F-4D97-AF65-F5344CB8AC3E}">
        <p14:creationId xmlns:p14="http://schemas.microsoft.com/office/powerpoint/2010/main" val="300103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9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402"/>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8" grpId="0"/>
      <p:bldP spid="240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nvGraphicFramePr>
        <p:xfrm>
          <a:off x="3485239" y="-565640"/>
          <a:ext cx="6272401" cy="7644980"/>
        </p:xfrm>
        <a:graphic>
          <a:graphicData uri="http://schemas.openxmlformats.org/presentationml/2006/ole">
            <mc:AlternateContent xmlns:mc="http://schemas.openxmlformats.org/markup-compatibility/2006">
              <mc:Choice xmlns:v="urn:schemas-microsoft-com:vml" Requires="v">
                <p:oleObj spid="_x0000_s344079" name="Acrobat Document" r:id="rId3" imgW="5829262" imgH="7543523" progId="AcroExch.Document.DC">
                  <p:embed/>
                </p:oleObj>
              </mc:Choice>
              <mc:Fallback>
                <p:oleObj name="Acrobat Document" r:id="rId3" imgW="5829262" imgH="7543523" progId="AcroExch.Document.DC">
                  <p:embed/>
                  <p:pic>
                    <p:nvPicPr>
                      <p:cNvPr id="6" name="Object 5"/>
                      <p:cNvPicPr/>
                      <p:nvPr/>
                    </p:nvPicPr>
                    <p:blipFill>
                      <a:blip r:embed="rId4"/>
                      <a:stretch>
                        <a:fillRect/>
                      </a:stretch>
                    </p:blipFill>
                    <p:spPr>
                      <a:xfrm>
                        <a:off x="3485239" y="-565640"/>
                        <a:ext cx="6272401" cy="7644980"/>
                      </a:xfrm>
                      <a:prstGeom prst="rect">
                        <a:avLst/>
                      </a:prstGeom>
                    </p:spPr>
                  </p:pic>
                </p:oleObj>
              </mc:Fallback>
            </mc:AlternateContent>
          </a:graphicData>
        </a:graphic>
      </p:graphicFrame>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363" y="4009293"/>
            <a:ext cx="4109908" cy="2469362"/>
          </a:xfrm>
          <a:prstGeom prst="rect">
            <a:avLst/>
          </a:prstGeom>
        </p:spPr>
      </p:pic>
      <p:sp>
        <p:nvSpPr>
          <p:cNvPr id="4" name="Oval 130"/>
          <p:cNvSpPr>
            <a:spLocks noChangeAspect="1" noChangeArrowheads="1"/>
          </p:cNvSpPr>
          <p:nvPr/>
        </p:nvSpPr>
        <p:spPr bwMode="auto">
          <a:xfrm>
            <a:off x="794276" y="1018446"/>
            <a:ext cx="2051050" cy="2044700"/>
          </a:xfrm>
          <a:prstGeom prst="ellipse">
            <a:avLst/>
          </a:prstGeom>
          <a:solidFill>
            <a:schemeClr val="bg2">
              <a:lumMod val="40000"/>
              <a:lumOff val="60000"/>
            </a:schemeClr>
          </a:solidFill>
          <a:ln w="19050">
            <a:noFill/>
            <a:round/>
            <a:headEnd/>
            <a:tailEnd/>
          </a:ln>
        </p:spPr>
        <p:txBody>
          <a:bodyPr wrap="none" anchor="ctr">
            <a:prstTxWarp prst="textNoShape">
              <a:avLst/>
            </a:prstTxWarp>
          </a:bodyPr>
          <a:lstStyle/>
          <a:p>
            <a:endParaRPr lang="en-US" dirty="0">
              <a:solidFill>
                <a:prstClr val="black"/>
              </a:solidFill>
            </a:endParaRPr>
          </a:p>
          <a:p>
            <a:endParaRPr lang="en-US" dirty="0" smtClean="0">
              <a:solidFill>
                <a:prstClr val="black"/>
              </a:solidFill>
            </a:endParaRPr>
          </a:p>
          <a:p>
            <a:endParaRPr lang="en-US" dirty="0">
              <a:solidFill>
                <a:prstClr val="black"/>
              </a:solidFill>
            </a:endParaRPr>
          </a:p>
          <a:p>
            <a:endParaRPr lang="en-US" dirty="0" smtClean="0">
              <a:solidFill>
                <a:prstClr val="black"/>
              </a:solidFill>
            </a:endParaRPr>
          </a:p>
          <a:p>
            <a:r>
              <a:rPr lang="en-US" dirty="0" smtClean="0">
                <a:solidFill>
                  <a:prstClr val="black"/>
                </a:solidFill>
              </a:rPr>
              <a:t>PSS</a:t>
            </a:r>
          </a:p>
          <a:p>
            <a:r>
              <a:rPr lang="en-US" dirty="0" smtClean="0">
                <a:solidFill>
                  <a:prstClr val="black"/>
                </a:solidFill>
              </a:rPr>
              <a:t> </a:t>
            </a:r>
            <a:r>
              <a:rPr lang="en-US" dirty="0" smtClean="0">
                <a:solidFill>
                  <a:prstClr val="black"/>
                </a:solidFill>
              </a:rPr>
              <a:t>+ </a:t>
            </a:r>
            <a:r>
              <a:rPr lang="en-US" dirty="0" smtClean="0">
                <a:solidFill>
                  <a:prstClr val="black"/>
                </a:solidFill>
              </a:rPr>
              <a:t>PEDOT</a:t>
            </a:r>
            <a:endParaRPr lang="en-US" dirty="0">
              <a:solidFill>
                <a:prstClr val="black"/>
              </a:solidFill>
            </a:endParaRPr>
          </a:p>
        </p:txBody>
      </p:sp>
      <p:sp>
        <p:nvSpPr>
          <p:cNvPr id="2" name="TextBox 144"/>
          <p:cNvSpPr txBox="1">
            <a:spLocks noChangeArrowheads="1"/>
          </p:cNvSpPr>
          <p:nvPr/>
        </p:nvSpPr>
        <p:spPr bwMode="auto">
          <a:xfrm>
            <a:off x="1630976" y="241012"/>
            <a:ext cx="6229346" cy="584775"/>
          </a:xfrm>
          <a:prstGeom prst="rect">
            <a:avLst/>
          </a:prstGeom>
          <a:noFill/>
          <a:ln w="9525">
            <a:noFill/>
            <a:miter lim="800000"/>
            <a:headEnd/>
            <a:tailEnd/>
          </a:ln>
        </p:spPr>
        <p:txBody>
          <a:bodyPr wrap="square">
            <a:spAutoFit/>
          </a:bodyPr>
          <a:lstStyle/>
          <a:p>
            <a:r>
              <a:rPr lang="en-US" sz="3200" b="1" dirty="0" smtClean="0">
                <a:latin typeface="Times New Roman"/>
                <a:cs typeface="Times New Roman"/>
              </a:rPr>
              <a:t>Functionalized Gold </a:t>
            </a:r>
            <a:r>
              <a:rPr lang="en-US" sz="3200" b="1" dirty="0" err="1" smtClean="0">
                <a:latin typeface="Times New Roman"/>
                <a:cs typeface="Times New Roman"/>
              </a:rPr>
              <a:t>Nanospheres</a:t>
            </a:r>
            <a:endParaRPr lang="en-US" sz="3200" b="1" dirty="0">
              <a:latin typeface="Times New Roman"/>
              <a:cs typeface="Times New Roman"/>
            </a:endParaRPr>
          </a:p>
        </p:txBody>
      </p:sp>
      <p:sp>
        <p:nvSpPr>
          <p:cNvPr id="5" name="Oval 164"/>
          <p:cNvSpPr>
            <a:spLocks noChangeAspect="1" noChangeArrowheads="1"/>
          </p:cNvSpPr>
          <p:nvPr/>
        </p:nvSpPr>
        <p:spPr bwMode="auto">
          <a:xfrm>
            <a:off x="1434189" y="1718534"/>
            <a:ext cx="646112" cy="644525"/>
          </a:xfrm>
          <a:prstGeom prst="ellipse">
            <a:avLst/>
          </a:prstGeom>
          <a:solidFill>
            <a:srgbClr val="FFC000"/>
          </a:solidFill>
          <a:ln w="19050">
            <a:noFill/>
            <a:round/>
            <a:headEnd/>
            <a:tailEnd/>
          </a:ln>
        </p:spPr>
        <p:txBody>
          <a:bodyPr wrap="none" anchor="ctr">
            <a:prstTxWarp prst="textNoShape">
              <a:avLst/>
            </a:prstTxWarp>
          </a:bodyPr>
          <a:lstStyle/>
          <a:p>
            <a:r>
              <a:rPr lang="en-US" dirty="0" smtClean="0">
                <a:solidFill>
                  <a:prstClr val="black"/>
                </a:solidFill>
              </a:rPr>
              <a:t>Au</a:t>
            </a:r>
            <a:endParaRPr lang="en-US" dirty="0">
              <a:solidFill>
                <a:prstClr val="black"/>
              </a:solidFill>
            </a:endParaRPr>
          </a:p>
        </p:txBody>
      </p:sp>
      <p:sp>
        <p:nvSpPr>
          <p:cNvPr id="8" name="TextBox 7"/>
          <p:cNvSpPr txBox="1"/>
          <p:nvPr/>
        </p:nvSpPr>
        <p:spPr>
          <a:xfrm>
            <a:off x="1318234" y="6478654"/>
            <a:ext cx="2670924" cy="369332"/>
          </a:xfrm>
          <a:prstGeom prst="rect">
            <a:avLst/>
          </a:prstGeom>
          <a:noFill/>
        </p:spPr>
        <p:txBody>
          <a:bodyPr wrap="none" rtlCol="0">
            <a:spAutoFit/>
          </a:bodyPr>
          <a:lstStyle/>
          <a:p>
            <a:r>
              <a:rPr lang="en-US" dirty="0" smtClean="0"/>
              <a:t>Contrast SLD [</a:t>
            </a:r>
            <a:r>
              <a:rPr lang="en-US" b="1" dirty="0"/>
              <a:t>* 10</a:t>
            </a:r>
            <a:r>
              <a:rPr lang="en-US" b="1" baseline="30000" dirty="0"/>
              <a:t>-6 </a:t>
            </a:r>
            <a:r>
              <a:rPr lang="en-US" b="1" dirty="0" smtClean="0">
                <a:latin typeface="Calibri" panose="020F0502020204030204" pitchFamily="34" charset="0"/>
              </a:rPr>
              <a:t>Å</a:t>
            </a:r>
            <a:r>
              <a:rPr lang="en-US" b="1" baseline="30000" dirty="0" smtClean="0"/>
              <a:t>-2</a:t>
            </a:r>
            <a:r>
              <a:rPr lang="en-US" dirty="0" smtClean="0"/>
              <a:t>]</a:t>
            </a:r>
            <a:endParaRPr lang="en-US" dirty="0"/>
          </a:p>
        </p:txBody>
      </p:sp>
      <p:sp>
        <p:nvSpPr>
          <p:cNvPr id="9" name="TextBox 8"/>
          <p:cNvSpPr txBox="1"/>
          <p:nvPr/>
        </p:nvSpPr>
        <p:spPr>
          <a:xfrm rot="16200000">
            <a:off x="-843201" y="5059308"/>
            <a:ext cx="2163669" cy="369332"/>
          </a:xfrm>
          <a:prstGeom prst="rect">
            <a:avLst/>
          </a:prstGeom>
          <a:noFill/>
        </p:spPr>
        <p:txBody>
          <a:bodyPr wrap="none" rtlCol="0">
            <a:spAutoFit/>
          </a:bodyPr>
          <a:lstStyle/>
          <a:p>
            <a:r>
              <a:rPr lang="en-US" dirty="0" smtClean="0"/>
              <a:t>Low-q intensity [</a:t>
            </a:r>
            <a:r>
              <a:rPr lang="en-US" dirty="0" err="1" smtClean="0"/>
              <a:t>a.u</a:t>
            </a:r>
            <a:r>
              <a:rPr lang="en-US" dirty="0" smtClean="0"/>
              <a:t>.]</a:t>
            </a:r>
            <a:endParaRPr lang="en-US" dirty="0"/>
          </a:p>
        </p:txBody>
      </p:sp>
      <p:sp>
        <p:nvSpPr>
          <p:cNvPr id="10" name="TextBox 9"/>
          <p:cNvSpPr txBox="1"/>
          <p:nvPr/>
        </p:nvSpPr>
        <p:spPr>
          <a:xfrm>
            <a:off x="8976946" y="1301262"/>
            <a:ext cx="704039" cy="892552"/>
          </a:xfrm>
          <a:prstGeom prst="rect">
            <a:avLst/>
          </a:prstGeom>
          <a:noFill/>
        </p:spPr>
        <p:txBody>
          <a:bodyPr wrap="none" rtlCol="0">
            <a:spAutoFit/>
          </a:bodyPr>
          <a:lstStyle/>
          <a:p>
            <a:r>
              <a:rPr lang="en-US" sz="1300" b="1" dirty="0" smtClean="0"/>
              <a:t>D</a:t>
            </a:r>
            <a:r>
              <a:rPr lang="en-US" sz="1300" b="1" baseline="-25000" dirty="0" smtClean="0"/>
              <a:t>2</a:t>
            </a:r>
            <a:r>
              <a:rPr lang="en-US" sz="1300" b="1" dirty="0" smtClean="0"/>
              <a:t>O</a:t>
            </a:r>
          </a:p>
          <a:p>
            <a:r>
              <a:rPr lang="en-US" sz="1300" b="1" dirty="0" err="1" smtClean="0"/>
              <a:t>AuMW</a:t>
            </a:r>
            <a:endParaRPr lang="en-US" sz="1300" b="1" dirty="0" smtClean="0"/>
          </a:p>
          <a:p>
            <a:r>
              <a:rPr lang="en-US" sz="1300" b="1" dirty="0" smtClean="0"/>
              <a:t>ZAC</a:t>
            </a:r>
          </a:p>
          <a:p>
            <a:r>
              <a:rPr lang="en-US" sz="1300" b="1" dirty="0" smtClean="0"/>
              <a:t>H2O</a:t>
            </a:r>
            <a:endParaRPr lang="en-US" sz="1300" b="1" dirty="0"/>
          </a:p>
        </p:txBody>
      </p:sp>
      <p:sp>
        <p:nvSpPr>
          <p:cNvPr id="11" name="TextBox 10"/>
          <p:cNvSpPr txBox="1"/>
          <p:nvPr/>
        </p:nvSpPr>
        <p:spPr>
          <a:xfrm>
            <a:off x="4966740" y="5365284"/>
            <a:ext cx="3963925" cy="1492716"/>
          </a:xfrm>
          <a:prstGeom prst="rect">
            <a:avLst/>
          </a:prstGeom>
          <a:noFill/>
        </p:spPr>
        <p:txBody>
          <a:bodyPr wrap="square" rtlCol="0">
            <a:spAutoFit/>
          </a:bodyPr>
          <a:lstStyle/>
          <a:p>
            <a:r>
              <a:rPr lang="en-US" sz="1300" b="1" dirty="0" smtClean="0"/>
              <a:t>SLDs:</a:t>
            </a:r>
          </a:p>
          <a:p>
            <a:endParaRPr lang="en-US" sz="1300" b="1" dirty="0" smtClean="0"/>
          </a:p>
          <a:p>
            <a:r>
              <a:rPr lang="en-US" sz="1300" b="1" dirty="0" smtClean="0"/>
              <a:t>D</a:t>
            </a:r>
            <a:r>
              <a:rPr lang="en-US" sz="1300" b="1" baseline="-25000" dirty="0" smtClean="0"/>
              <a:t>2</a:t>
            </a:r>
            <a:r>
              <a:rPr lang="en-US" sz="1300" b="1" dirty="0" smtClean="0"/>
              <a:t>O =			6.3  *	10</a:t>
            </a:r>
            <a:r>
              <a:rPr lang="en-US" sz="1300" b="1" baseline="30000" dirty="0" smtClean="0"/>
              <a:t>-6 </a:t>
            </a:r>
            <a:r>
              <a:rPr lang="en-US" sz="1300" b="1" dirty="0" smtClean="0">
                <a:latin typeface="Calibri" panose="020F0502020204030204" pitchFamily="34" charset="0"/>
              </a:rPr>
              <a:t>Å</a:t>
            </a:r>
            <a:r>
              <a:rPr lang="en-US" sz="1300" b="1" baseline="30000" dirty="0" smtClean="0"/>
              <a:t>-2</a:t>
            </a:r>
            <a:endParaRPr lang="en-US" sz="1300" b="1" dirty="0" smtClean="0"/>
          </a:p>
          <a:p>
            <a:r>
              <a:rPr lang="en-US" sz="1300" b="1" dirty="0" err="1" smtClean="0"/>
              <a:t>AuMW</a:t>
            </a:r>
            <a:r>
              <a:rPr lang="en-US" sz="1300" b="1" dirty="0" smtClean="0"/>
              <a:t> =		4.66 *	10</a:t>
            </a:r>
            <a:r>
              <a:rPr lang="en-US" sz="1300" b="1" baseline="30000" dirty="0" smtClean="0"/>
              <a:t>-6 </a:t>
            </a:r>
            <a:r>
              <a:rPr lang="en-US" sz="1300" b="1" dirty="0">
                <a:latin typeface="Calibri" panose="020F0502020204030204" pitchFamily="34" charset="0"/>
              </a:rPr>
              <a:t>Å</a:t>
            </a:r>
            <a:r>
              <a:rPr lang="en-US" sz="1300" b="1" baseline="30000" dirty="0"/>
              <a:t>-2</a:t>
            </a:r>
            <a:endParaRPr lang="en-US" sz="1300" b="1" dirty="0" smtClean="0"/>
          </a:p>
          <a:p>
            <a:r>
              <a:rPr lang="en-US" sz="1300" b="1" dirty="0" smtClean="0"/>
              <a:t>ZAC =		3      *	10</a:t>
            </a:r>
            <a:r>
              <a:rPr lang="en-US" sz="1300" b="1" baseline="30000" dirty="0" smtClean="0"/>
              <a:t>-6 </a:t>
            </a:r>
            <a:r>
              <a:rPr lang="en-US" sz="1300" b="1" dirty="0">
                <a:latin typeface="Calibri" panose="020F0502020204030204" pitchFamily="34" charset="0"/>
              </a:rPr>
              <a:t>Å</a:t>
            </a:r>
            <a:r>
              <a:rPr lang="en-US" sz="1300" b="1" baseline="30000" dirty="0"/>
              <a:t>-2</a:t>
            </a:r>
            <a:endParaRPr lang="en-US" sz="1300" b="1" dirty="0" smtClean="0"/>
          </a:p>
          <a:p>
            <a:r>
              <a:rPr lang="en-US" sz="1300" b="1" dirty="0" smtClean="0"/>
              <a:t>PSS/PEDOT =	2      *	10</a:t>
            </a:r>
            <a:r>
              <a:rPr lang="en-US" sz="1300" b="1" baseline="30000" dirty="0" smtClean="0"/>
              <a:t>-6 </a:t>
            </a:r>
            <a:r>
              <a:rPr lang="en-US" sz="1300" b="1" dirty="0">
                <a:latin typeface="Calibri" panose="020F0502020204030204" pitchFamily="34" charset="0"/>
              </a:rPr>
              <a:t>Å</a:t>
            </a:r>
            <a:r>
              <a:rPr lang="en-US" sz="1300" b="1" baseline="30000" dirty="0"/>
              <a:t>-2</a:t>
            </a:r>
            <a:endParaRPr lang="en-US" sz="1300" b="1" dirty="0" smtClean="0"/>
          </a:p>
          <a:p>
            <a:r>
              <a:rPr lang="en-US" sz="1300" b="1" dirty="0" smtClean="0"/>
              <a:t>H</a:t>
            </a:r>
            <a:r>
              <a:rPr lang="en-US" sz="1300" b="1" baseline="-25000" dirty="0" smtClean="0"/>
              <a:t>2</a:t>
            </a:r>
            <a:r>
              <a:rPr lang="en-US" sz="1300" b="1" dirty="0" smtClean="0"/>
              <a:t>O =			-0.57*	10</a:t>
            </a:r>
            <a:r>
              <a:rPr lang="en-US" sz="1300" b="1" baseline="30000" dirty="0" smtClean="0"/>
              <a:t>-6 </a:t>
            </a:r>
            <a:r>
              <a:rPr lang="en-US" sz="1300" b="1" dirty="0">
                <a:latin typeface="Calibri" panose="020F0502020204030204" pitchFamily="34" charset="0"/>
              </a:rPr>
              <a:t>Å</a:t>
            </a:r>
            <a:r>
              <a:rPr lang="en-US" sz="1300" b="1" baseline="30000" dirty="0"/>
              <a:t>-2</a:t>
            </a:r>
            <a:endParaRPr lang="en-US" sz="1300" b="1" dirty="0"/>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234555">
            <a:off x="3919158" y="3394536"/>
            <a:ext cx="2373057" cy="581506"/>
          </a:xfrm>
          <a:prstGeom prst="rect">
            <a:avLst/>
          </a:prstGeom>
        </p:spPr>
      </p:pic>
      <p:sp>
        <p:nvSpPr>
          <p:cNvPr id="13" name="Rectangle 12"/>
          <p:cNvSpPr/>
          <p:nvPr/>
        </p:nvSpPr>
        <p:spPr>
          <a:xfrm>
            <a:off x="4758189" y="3938954"/>
            <a:ext cx="652988" cy="9454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1516676" y="3217986"/>
            <a:ext cx="523139" cy="0"/>
          </a:xfrm>
          <a:prstGeom prst="straightConnector1">
            <a:avLst/>
          </a:prstGeom>
          <a:ln>
            <a:headEnd type="triangle"/>
            <a:tailEnd type="triangle"/>
          </a:ln>
        </p:spPr>
        <p:style>
          <a:lnRef idx="2">
            <a:schemeClr val="accent6"/>
          </a:lnRef>
          <a:fillRef idx="0">
            <a:schemeClr val="accent6"/>
          </a:fillRef>
          <a:effectRef idx="1">
            <a:schemeClr val="accent6"/>
          </a:effectRef>
          <a:fontRef idx="minor">
            <a:schemeClr val="tx1"/>
          </a:fontRef>
        </p:style>
      </p:cxnSp>
      <p:sp>
        <p:nvSpPr>
          <p:cNvPr id="16" name="TextBox 15"/>
          <p:cNvSpPr txBox="1"/>
          <p:nvPr/>
        </p:nvSpPr>
        <p:spPr>
          <a:xfrm>
            <a:off x="1383509" y="3309206"/>
            <a:ext cx="1018227" cy="369332"/>
          </a:xfrm>
          <a:prstGeom prst="rect">
            <a:avLst/>
          </a:prstGeom>
          <a:noFill/>
        </p:spPr>
        <p:txBody>
          <a:bodyPr wrap="none" rtlCol="0">
            <a:spAutoFit/>
          </a:bodyPr>
          <a:lstStyle/>
          <a:p>
            <a:r>
              <a:rPr lang="en-US" dirty="0" smtClean="0"/>
              <a:t>24.2 nm</a:t>
            </a:r>
            <a:endParaRPr lang="en-US" dirty="0"/>
          </a:p>
        </p:txBody>
      </p:sp>
      <p:cxnSp>
        <p:nvCxnSpPr>
          <p:cNvPr id="18" name="Straight Arrow Connector 17"/>
          <p:cNvCxnSpPr>
            <a:stCxn id="5" idx="6"/>
            <a:endCxn id="4" idx="6"/>
          </p:cNvCxnSpPr>
          <p:nvPr/>
        </p:nvCxnSpPr>
        <p:spPr>
          <a:xfrm flipV="1">
            <a:off x="2080301" y="2040796"/>
            <a:ext cx="702469" cy="1"/>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21" name="TextBox 20"/>
          <p:cNvSpPr txBox="1"/>
          <p:nvPr/>
        </p:nvSpPr>
        <p:spPr>
          <a:xfrm>
            <a:off x="2023716" y="2039337"/>
            <a:ext cx="776175" cy="369332"/>
          </a:xfrm>
          <a:prstGeom prst="rect">
            <a:avLst/>
          </a:prstGeom>
          <a:noFill/>
        </p:spPr>
        <p:txBody>
          <a:bodyPr wrap="none" rtlCol="0">
            <a:spAutoFit/>
          </a:bodyPr>
          <a:lstStyle/>
          <a:p>
            <a:r>
              <a:rPr lang="en-US" dirty="0" smtClean="0"/>
              <a:t>≈3 nm</a:t>
            </a:r>
            <a:endParaRPr lang="en-US" dirty="0"/>
          </a:p>
        </p:txBody>
      </p:sp>
      <p:sp>
        <p:nvSpPr>
          <p:cNvPr id="22" name="TextBox 21"/>
          <p:cNvSpPr txBox="1"/>
          <p:nvPr/>
        </p:nvSpPr>
        <p:spPr>
          <a:xfrm>
            <a:off x="1438675" y="1045325"/>
            <a:ext cx="725711" cy="646331"/>
          </a:xfrm>
          <a:prstGeom prst="rect">
            <a:avLst/>
          </a:prstGeom>
          <a:noFill/>
        </p:spPr>
        <p:txBody>
          <a:bodyPr wrap="none" rtlCol="0">
            <a:spAutoFit/>
          </a:bodyPr>
          <a:lstStyle/>
          <a:p>
            <a:r>
              <a:rPr lang="en-US" dirty="0" smtClean="0"/>
              <a:t>50%</a:t>
            </a:r>
          </a:p>
          <a:p>
            <a:r>
              <a:rPr lang="en-US" dirty="0" smtClean="0"/>
              <a:t>water</a:t>
            </a:r>
            <a:endParaRPr lang="en-US" dirty="0"/>
          </a:p>
        </p:txBody>
      </p:sp>
    </p:spTree>
    <p:extLst>
      <p:ext uri="{BB962C8B-B14F-4D97-AF65-F5344CB8AC3E}">
        <p14:creationId xmlns:p14="http://schemas.microsoft.com/office/powerpoint/2010/main" val="27975780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3"/>
          <p:cNvGrpSpPr>
            <a:grpSpLocks/>
          </p:cNvGrpSpPr>
          <p:nvPr/>
        </p:nvGrpSpPr>
        <p:grpSpPr bwMode="auto">
          <a:xfrm>
            <a:off x="5364163" y="2289175"/>
            <a:ext cx="1079500" cy="168275"/>
            <a:chOff x="2116" y="1441"/>
            <a:chExt cx="680" cy="106"/>
          </a:xfrm>
        </p:grpSpPr>
        <p:sp>
          <p:nvSpPr>
            <p:cNvPr id="58408" name="Freeform 40"/>
            <p:cNvSpPr>
              <a:spLocks noChangeAspect="1"/>
            </p:cNvSpPr>
            <p:nvPr/>
          </p:nvSpPr>
          <p:spPr bwMode="auto">
            <a:xfrm>
              <a:off x="2116" y="1457"/>
              <a:ext cx="207" cy="76"/>
            </a:xfrm>
            <a:custGeom>
              <a:avLst/>
              <a:gdLst/>
              <a:ahLst/>
              <a:cxnLst>
                <a:cxn ang="0">
                  <a:pos x="0" y="66"/>
                </a:cxn>
                <a:cxn ang="0">
                  <a:pos x="84" y="0"/>
                </a:cxn>
                <a:cxn ang="0">
                  <a:pos x="150" y="18"/>
                </a:cxn>
                <a:cxn ang="0">
                  <a:pos x="246" y="186"/>
                </a:cxn>
                <a:cxn ang="0">
                  <a:pos x="330" y="216"/>
                </a:cxn>
                <a:cxn ang="0">
                  <a:pos x="366" y="210"/>
                </a:cxn>
                <a:cxn ang="0">
                  <a:pos x="396" y="174"/>
                </a:cxn>
                <a:cxn ang="0">
                  <a:pos x="462" y="96"/>
                </a:cxn>
                <a:cxn ang="0">
                  <a:pos x="522" y="132"/>
                </a:cxn>
                <a:cxn ang="0">
                  <a:pos x="534" y="168"/>
                </a:cxn>
                <a:cxn ang="0">
                  <a:pos x="600" y="300"/>
                </a:cxn>
                <a:cxn ang="0">
                  <a:pos x="642" y="294"/>
                </a:cxn>
                <a:cxn ang="0">
                  <a:pos x="684" y="180"/>
                </a:cxn>
                <a:cxn ang="0">
                  <a:pos x="690" y="90"/>
                </a:cxn>
                <a:cxn ang="0">
                  <a:pos x="696" y="72"/>
                </a:cxn>
                <a:cxn ang="0">
                  <a:pos x="720" y="84"/>
                </a:cxn>
                <a:cxn ang="0">
                  <a:pos x="762" y="162"/>
                </a:cxn>
                <a:cxn ang="0">
                  <a:pos x="816" y="150"/>
                </a:cxn>
              </a:cxnLst>
              <a:rect l="0" t="0" r="r" b="b"/>
              <a:pathLst>
                <a:path w="816" h="302">
                  <a:moveTo>
                    <a:pt x="0" y="66"/>
                  </a:moveTo>
                  <a:cubicBezTo>
                    <a:pt x="11" y="33"/>
                    <a:pt x="51" y="8"/>
                    <a:pt x="84" y="0"/>
                  </a:cubicBezTo>
                  <a:cubicBezTo>
                    <a:pt x="106" y="3"/>
                    <a:pt x="132" y="2"/>
                    <a:pt x="150" y="18"/>
                  </a:cubicBezTo>
                  <a:cubicBezTo>
                    <a:pt x="201" y="62"/>
                    <a:pt x="205" y="136"/>
                    <a:pt x="246" y="186"/>
                  </a:cubicBezTo>
                  <a:cubicBezTo>
                    <a:pt x="264" y="208"/>
                    <a:pt x="304" y="211"/>
                    <a:pt x="330" y="216"/>
                  </a:cubicBezTo>
                  <a:cubicBezTo>
                    <a:pt x="342" y="214"/>
                    <a:pt x="355" y="215"/>
                    <a:pt x="366" y="210"/>
                  </a:cubicBezTo>
                  <a:cubicBezTo>
                    <a:pt x="378" y="205"/>
                    <a:pt x="389" y="184"/>
                    <a:pt x="396" y="174"/>
                  </a:cubicBezTo>
                  <a:cubicBezTo>
                    <a:pt x="418" y="144"/>
                    <a:pt x="430" y="117"/>
                    <a:pt x="462" y="96"/>
                  </a:cubicBezTo>
                  <a:cubicBezTo>
                    <a:pt x="500" y="102"/>
                    <a:pt x="501" y="94"/>
                    <a:pt x="522" y="132"/>
                  </a:cubicBezTo>
                  <a:cubicBezTo>
                    <a:pt x="528" y="143"/>
                    <a:pt x="534" y="168"/>
                    <a:pt x="534" y="168"/>
                  </a:cubicBezTo>
                  <a:cubicBezTo>
                    <a:pt x="540" y="228"/>
                    <a:pt x="534" y="284"/>
                    <a:pt x="600" y="300"/>
                  </a:cubicBezTo>
                  <a:cubicBezTo>
                    <a:pt x="614" y="298"/>
                    <a:pt x="630" y="302"/>
                    <a:pt x="642" y="294"/>
                  </a:cubicBezTo>
                  <a:cubicBezTo>
                    <a:pt x="673" y="274"/>
                    <a:pt x="679" y="210"/>
                    <a:pt x="684" y="180"/>
                  </a:cubicBezTo>
                  <a:cubicBezTo>
                    <a:pt x="686" y="150"/>
                    <a:pt x="687" y="120"/>
                    <a:pt x="690" y="90"/>
                  </a:cubicBezTo>
                  <a:cubicBezTo>
                    <a:pt x="691" y="84"/>
                    <a:pt x="690" y="73"/>
                    <a:pt x="696" y="72"/>
                  </a:cubicBezTo>
                  <a:cubicBezTo>
                    <a:pt x="705" y="70"/>
                    <a:pt x="712" y="80"/>
                    <a:pt x="720" y="84"/>
                  </a:cubicBezTo>
                  <a:cubicBezTo>
                    <a:pt x="728" y="118"/>
                    <a:pt x="725" y="150"/>
                    <a:pt x="762" y="162"/>
                  </a:cubicBezTo>
                  <a:cubicBezTo>
                    <a:pt x="808" y="155"/>
                    <a:pt x="791" y="162"/>
                    <a:pt x="816" y="150"/>
                  </a:cubicBezTo>
                </a:path>
              </a:pathLst>
            </a:custGeom>
            <a:noFill/>
            <a:ln w="28575" cmpd="sng">
              <a:solidFill>
                <a:srgbClr val="3333CC"/>
              </a:solidFill>
              <a:round/>
              <a:headEnd/>
              <a:tailEnd/>
            </a:ln>
            <a:effectLst/>
          </p:spPr>
          <p:txBody>
            <a:bodyPr wrap="none" anchor="ctr">
              <a:prstTxWarp prst="textNoShape">
                <a:avLst/>
              </a:prstTxWarp>
            </a:bodyPr>
            <a:lstStyle/>
            <a:p>
              <a:endParaRPr lang="en-US">
                <a:solidFill>
                  <a:prstClr val="black"/>
                </a:solidFill>
              </a:endParaRPr>
            </a:p>
          </p:txBody>
        </p:sp>
        <p:sp>
          <p:nvSpPr>
            <p:cNvPr id="58409" name="Freeform 41"/>
            <p:cNvSpPr>
              <a:spLocks noChangeAspect="1"/>
            </p:cNvSpPr>
            <p:nvPr/>
          </p:nvSpPr>
          <p:spPr bwMode="auto">
            <a:xfrm>
              <a:off x="2319" y="1441"/>
              <a:ext cx="302" cy="106"/>
            </a:xfrm>
            <a:custGeom>
              <a:avLst/>
              <a:gdLst/>
              <a:ahLst/>
              <a:cxnLst>
                <a:cxn ang="0">
                  <a:pos x="24" y="222"/>
                </a:cxn>
                <a:cxn ang="0">
                  <a:pos x="18" y="108"/>
                </a:cxn>
                <a:cxn ang="0">
                  <a:pos x="72" y="78"/>
                </a:cxn>
                <a:cxn ang="0">
                  <a:pos x="132" y="90"/>
                </a:cxn>
                <a:cxn ang="0">
                  <a:pos x="138" y="108"/>
                </a:cxn>
                <a:cxn ang="0">
                  <a:pos x="150" y="228"/>
                </a:cxn>
                <a:cxn ang="0">
                  <a:pos x="204" y="264"/>
                </a:cxn>
                <a:cxn ang="0">
                  <a:pos x="264" y="240"/>
                </a:cxn>
                <a:cxn ang="0">
                  <a:pos x="312" y="90"/>
                </a:cxn>
                <a:cxn ang="0">
                  <a:pos x="348" y="156"/>
                </a:cxn>
                <a:cxn ang="0">
                  <a:pos x="348" y="372"/>
                </a:cxn>
                <a:cxn ang="0">
                  <a:pos x="408" y="402"/>
                </a:cxn>
                <a:cxn ang="0">
                  <a:pos x="444" y="396"/>
                </a:cxn>
                <a:cxn ang="0">
                  <a:pos x="480" y="312"/>
                </a:cxn>
                <a:cxn ang="0">
                  <a:pos x="528" y="174"/>
                </a:cxn>
                <a:cxn ang="0">
                  <a:pos x="570" y="198"/>
                </a:cxn>
                <a:cxn ang="0">
                  <a:pos x="642" y="276"/>
                </a:cxn>
                <a:cxn ang="0">
                  <a:pos x="762" y="222"/>
                </a:cxn>
                <a:cxn ang="0">
                  <a:pos x="804" y="0"/>
                </a:cxn>
                <a:cxn ang="0">
                  <a:pos x="840" y="6"/>
                </a:cxn>
                <a:cxn ang="0">
                  <a:pos x="894" y="132"/>
                </a:cxn>
                <a:cxn ang="0">
                  <a:pos x="888" y="240"/>
                </a:cxn>
                <a:cxn ang="0">
                  <a:pos x="846" y="294"/>
                </a:cxn>
                <a:cxn ang="0">
                  <a:pos x="840" y="402"/>
                </a:cxn>
                <a:cxn ang="0">
                  <a:pos x="894" y="426"/>
                </a:cxn>
                <a:cxn ang="0">
                  <a:pos x="978" y="384"/>
                </a:cxn>
                <a:cxn ang="0">
                  <a:pos x="1014" y="204"/>
                </a:cxn>
                <a:cxn ang="0">
                  <a:pos x="1086" y="210"/>
                </a:cxn>
                <a:cxn ang="0">
                  <a:pos x="1098" y="258"/>
                </a:cxn>
                <a:cxn ang="0">
                  <a:pos x="1140" y="306"/>
                </a:cxn>
                <a:cxn ang="0">
                  <a:pos x="1164" y="288"/>
                </a:cxn>
                <a:cxn ang="0">
                  <a:pos x="1188" y="240"/>
                </a:cxn>
              </a:cxnLst>
              <a:rect l="0" t="0" r="r" b="b"/>
              <a:pathLst>
                <a:path w="1188" h="426">
                  <a:moveTo>
                    <a:pt x="24" y="222"/>
                  </a:moveTo>
                  <a:cubicBezTo>
                    <a:pt x="12" y="185"/>
                    <a:pt x="0" y="148"/>
                    <a:pt x="18" y="108"/>
                  </a:cubicBezTo>
                  <a:cubicBezTo>
                    <a:pt x="25" y="92"/>
                    <a:pt x="55" y="84"/>
                    <a:pt x="72" y="78"/>
                  </a:cubicBezTo>
                  <a:cubicBezTo>
                    <a:pt x="92" y="82"/>
                    <a:pt x="113" y="82"/>
                    <a:pt x="132" y="90"/>
                  </a:cubicBezTo>
                  <a:cubicBezTo>
                    <a:pt x="138" y="93"/>
                    <a:pt x="137" y="102"/>
                    <a:pt x="138" y="108"/>
                  </a:cubicBezTo>
                  <a:cubicBezTo>
                    <a:pt x="142" y="148"/>
                    <a:pt x="128" y="195"/>
                    <a:pt x="150" y="228"/>
                  </a:cubicBezTo>
                  <a:cubicBezTo>
                    <a:pt x="163" y="248"/>
                    <a:pt x="185" y="251"/>
                    <a:pt x="204" y="264"/>
                  </a:cubicBezTo>
                  <a:cubicBezTo>
                    <a:pt x="228" y="258"/>
                    <a:pt x="244" y="254"/>
                    <a:pt x="264" y="240"/>
                  </a:cubicBezTo>
                  <a:cubicBezTo>
                    <a:pt x="275" y="195"/>
                    <a:pt x="270" y="118"/>
                    <a:pt x="312" y="90"/>
                  </a:cubicBezTo>
                  <a:cubicBezTo>
                    <a:pt x="347" y="107"/>
                    <a:pt x="341" y="117"/>
                    <a:pt x="348" y="156"/>
                  </a:cubicBezTo>
                  <a:cubicBezTo>
                    <a:pt x="347" y="186"/>
                    <a:pt x="326" y="328"/>
                    <a:pt x="348" y="372"/>
                  </a:cubicBezTo>
                  <a:cubicBezTo>
                    <a:pt x="358" y="392"/>
                    <a:pt x="389" y="397"/>
                    <a:pt x="408" y="402"/>
                  </a:cubicBezTo>
                  <a:cubicBezTo>
                    <a:pt x="420" y="400"/>
                    <a:pt x="433" y="401"/>
                    <a:pt x="444" y="396"/>
                  </a:cubicBezTo>
                  <a:cubicBezTo>
                    <a:pt x="467" y="385"/>
                    <a:pt x="473" y="333"/>
                    <a:pt x="480" y="312"/>
                  </a:cubicBezTo>
                  <a:cubicBezTo>
                    <a:pt x="486" y="200"/>
                    <a:pt x="455" y="198"/>
                    <a:pt x="528" y="174"/>
                  </a:cubicBezTo>
                  <a:cubicBezTo>
                    <a:pt x="537" y="179"/>
                    <a:pt x="562" y="190"/>
                    <a:pt x="570" y="198"/>
                  </a:cubicBezTo>
                  <a:cubicBezTo>
                    <a:pt x="598" y="226"/>
                    <a:pt x="598" y="261"/>
                    <a:pt x="642" y="276"/>
                  </a:cubicBezTo>
                  <a:cubicBezTo>
                    <a:pt x="703" y="268"/>
                    <a:pt x="742" y="281"/>
                    <a:pt x="762" y="222"/>
                  </a:cubicBezTo>
                  <a:cubicBezTo>
                    <a:pt x="764" y="164"/>
                    <a:pt x="731" y="36"/>
                    <a:pt x="804" y="0"/>
                  </a:cubicBezTo>
                  <a:cubicBezTo>
                    <a:pt x="816" y="2"/>
                    <a:pt x="829" y="0"/>
                    <a:pt x="840" y="6"/>
                  </a:cubicBezTo>
                  <a:cubicBezTo>
                    <a:pt x="876" y="26"/>
                    <a:pt x="873" y="100"/>
                    <a:pt x="894" y="132"/>
                  </a:cubicBezTo>
                  <a:cubicBezTo>
                    <a:pt x="892" y="168"/>
                    <a:pt x="898" y="205"/>
                    <a:pt x="888" y="240"/>
                  </a:cubicBezTo>
                  <a:cubicBezTo>
                    <a:pt x="882" y="262"/>
                    <a:pt x="846" y="294"/>
                    <a:pt x="846" y="294"/>
                  </a:cubicBezTo>
                  <a:cubicBezTo>
                    <a:pt x="835" y="338"/>
                    <a:pt x="818" y="353"/>
                    <a:pt x="840" y="402"/>
                  </a:cubicBezTo>
                  <a:cubicBezTo>
                    <a:pt x="848" y="420"/>
                    <a:pt x="894" y="426"/>
                    <a:pt x="894" y="426"/>
                  </a:cubicBezTo>
                  <a:cubicBezTo>
                    <a:pt x="948" y="420"/>
                    <a:pt x="951" y="424"/>
                    <a:pt x="978" y="384"/>
                  </a:cubicBezTo>
                  <a:cubicBezTo>
                    <a:pt x="991" y="320"/>
                    <a:pt x="948" y="237"/>
                    <a:pt x="1014" y="204"/>
                  </a:cubicBezTo>
                  <a:cubicBezTo>
                    <a:pt x="1038" y="206"/>
                    <a:pt x="1063" y="203"/>
                    <a:pt x="1086" y="210"/>
                  </a:cubicBezTo>
                  <a:cubicBezTo>
                    <a:pt x="1093" y="212"/>
                    <a:pt x="1092" y="245"/>
                    <a:pt x="1098" y="258"/>
                  </a:cubicBezTo>
                  <a:cubicBezTo>
                    <a:pt x="1113" y="291"/>
                    <a:pt x="1116" y="290"/>
                    <a:pt x="1140" y="306"/>
                  </a:cubicBezTo>
                  <a:cubicBezTo>
                    <a:pt x="1148" y="300"/>
                    <a:pt x="1157" y="296"/>
                    <a:pt x="1164" y="288"/>
                  </a:cubicBezTo>
                  <a:cubicBezTo>
                    <a:pt x="1177" y="273"/>
                    <a:pt x="1175" y="253"/>
                    <a:pt x="1188" y="240"/>
                  </a:cubicBezTo>
                </a:path>
              </a:pathLst>
            </a:custGeom>
            <a:noFill/>
            <a:ln w="28575" cmpd="sng">
              <a:solidFill>
                <a:srgbClr val="FF0000"/>
              </a:solidFill>
              <a:round/>
              <a:headEnd/>
              <a:tailEnd/>
            </a:ln>
            <a:effectLst/>
          </p:spPr>
          <p:txBody>
            <a:bodyPr wrap="none" anchor="ctr">
              <a:prstTxWarp prst="textNoShape">
                <a:avLst/>
              </a:prstTxWarp>
            </a:bodyPr>
            <a:lstStyle/>
            <a:p>
              <a:endParaRPr lang="en-US">
                <a:solidFill>
                  <a:prstClr val="black"/>
                </a:solidFill>
              </a:endParaRPr>
            </a:p>
          </p:txBody>
        </p:sp>
        <p:sp>
          <p:nvSpPr>
            <p:cNvPr id="58410" name="Freeform 42"/>
            <p:cNvSpPr>
              <a:spLocks noChangeAspect="1"/>
            </p:cNvSpPr>
            <p:nvPr/>
          </p:nvSpPr>
          <p:spPr bwMode="auto">
            <a:xfrm>
              <a:off x="2621" y="1463"/>
              <a:ext cx="175" cy="80"/>
            </a:xfrm>
            <a:custGeom>
              <a:avLst/>
              <a:gdLst/>
              <a:ahLst/>
              <a:cxnLst>
                <a:cxn ang="0">
                  <a:pos x="0" y="188"/>
                </a:cxn>
                <a:cxn ang="0">
                  <a:pos x="42" y="128"/>
                </a:cxn>
                <a:cxn ang="0">
                  <a:pos x="84" y="176"/>
                </a:cxn>
                <a:cxn ang="0">
                  <a:pos x="138" y="314"/>
                </a:cxn>
                <a:cxn ang="0">
                  <a:pos x="192" y="290"/>
                </a:cxn>
                <a:cxn ang="0">
                  <a:pos x="204" y="242"/>
                </a:cxn>
                <a:cxn ang="0">
                  <a:pos x="246" y="80"/>
                </a:cxn>
                <a:cxn ang="0">
                  <a:pos x="276" y="86"/>
                </a:cxn>
                <a:cxn ang="0">
                  <a:pos x="324" y="170"/>
                </a:cxn>
                <a:cxn ang="0">
                  <a:pos x="330" y="188"/>
                </a:cxn>
                <a:cxn ang="0">
                  <a:pos x="384" y="206"/>
                </a:cxn>
                <a:cxn ang="0">
                  <a:pos x="468" y="152"/>
                </a:cxn>
                <a:cxn ang="0">
                  <a:pos x="492" y="20"/>
                </a:cxn>
                <a:cxn ang="0">
                  <a:pos x="516" y="2"/>
                </a:cxn>
                <a:cxn ang="0">
                  <a:pos x="564" y="8"/>
                </a:cxn>
                <a:cxn ang="0">
                  <a:pos x="594" y="80"/>
                </a:cxn>
                <a:cxn ang="0">
                  <a:pos x="594" y="302"/>
                </a:cxn>
                <a:cxn ang="0">
                  <a:pos x="624" y="320"/>
                </a:cxn>
                <a:cxn ang="0">
                  <a:pos x="690" y="308"/>
                </a:cxn>
              </a:cxnLst>
              <a:rect l="0" t="0" r="r" b="b"/>
              <a:pathLst>
                <a:path w="690" h="322">
                  <a:moveTo>
                    <a:pt x="0" y="188"/>
                  </a:moveTo>
                  <a:cubicBezTo>
                    <a:pt x="13" y="148"/>
                    <a:pt x="5" y="137"/>
                    <a:pt x="42" y="128"/>
                  </a:cubicBezTo>
                  <a:cubicBezTo>
                    <a:pt x="78" y="137"/>
                    <a:pt x="68" y="143"/>
                    <a:pt x="84" y="176"/>
                  </a:cubicBezTo>
                  <a:cubicBezTo>
                    <a:pt x="88" y="251"/>
                    <a:pt x="67" y="296"/>
                    <a:pt x="138" y="314"/>
                  </a:cubicBezTo>
                  <a:cubicBezTo>
                    <a:pt x="168" y="310"/>
                    <a:pt x="182" y="318"/>
                    <a:pt x="192" y="290"/>
                  </a:cubicBezTo>
                  <a:cubicBezTo>
                    <a:pt x="198" y="275"/>
                    <a:pt x="204" y="242"/>
                    <a:pt x="204" y="242"/>
                  </a:cubicBezTo>
                  <a:cubicBezTo>
                    <a:pt x="206" y="203"/>
                    <a:pt x="188" y="99"/>
                    <a:pt x="246" y="80"/>
                  </a:cubicBezTo>
                  <a:cubicBezTo>
                    <a:pt x="256" y="82"/>
                    <a:pt x="268" y="79"/>
                    <a:pt x="276" y="86"/>
                  </a:cubicBezTo>
                  <a:cubicBezTo>
                    <a:pt x="293" y="101"/>
                    <a:pt x="313" y="147"/>
                    <a:pt x="324" y="170"/>
                  </a:cubicBezTo>
                  <a:cubicBezTo>
                    <a:pt x="327" y="176"/>
                    <a:pt x="326" y="184"/>
                    <a:pt x="330" y="188"/>
                  </a:cubicBezTo>
                  <a:cubicBezTo>
                    <a:pt x="342" y="200"/>
                    <a:pt x="369" y="203"/>
                    <a:pt x="384" y="206"/>
                  </a:cubicBezTo>
                  <a:cubicBezTo>
                    <a:pt x="443" y="199"/>
                    <a:pt x="444" y="200"/>
                    <a:pt x="468" y="152"/>
                  </a:cubicBezTo>
                  <a:cubicBezTo>
                    <a:pt x="475" y="119"/>
                    <a:pt x="474" y="49"/>
                    <a:pt x="492" y="20"/>
                  </a:cubicBezTo>
                  <a:cubicBezTo>
                    <a:pt x="497" y="12"/>
                    <a:pt x="508" y="8"/>
                    <a:pt x="516" y="2"/>
                  </a:cubicBezTo>
                  <a:cubicBezTo>
                    <a:pt x="532" y="4"/>
                    <a:pt x="550" y="0"/>
                    <a:pt x="564" y="8"/>
                  </a:cubicBezTo>
                  <a:cubicBezTo>
                    <a:pt x="583" y="19"/>
                    <a:pt x="588" y="61"/>
                    <a:pt x="594" y="80"/>
                  </a:cubicBezTo>
                  <a:cubicBezTo>
                    <a:pt x="591" y="154"/>
                    <a:pt x="565" y="234"/>
                    <a:pt x="594" y="302"/>
                  </a:cubicBezTo>
                  <a:cubicBezTo>
                    <a:pt x="599" y="313"/>
                    <a:pt x="614" y="314"/>
                    <a:pt x="624" y="320"/>
                  </a:cubicBezTo>
                  <a:cubicBezTo>
                    <a:pt x="682" y="314"/>
                    <a:pt x="662" y="322"/>
                    <a:pt x="690" y="308"/>
                  </a:cubicBezTo>
                </a:path>
              </a:pathLst>
            </a:custGeom>
            <a:noFill/>
            <a:ln w="28575" cmpd="sng">
              <a:solidFill>
                <a:srgbClr val="3333CC"/>
              </a:solidFill>
              <a:round/>
              <a:headEnd/>
              <a:tailEnd/>
            </a:ln>
            <a:effectLst/>
          </p:spPr>
          <p:txBody>
            <a:bodyPr wrap="none" anchor="ctr">
              <a:prstTxWarp prst="textNoShape">
                <a:avLst/>
              </a:prstTxWarp>
            </a:bodyPr>
            <a:lstStyle/>
            <a:p>
              <a:endParaRPr lang="en-US">
                <a:solidFill>
                  <a:prstClr val="black"/>
                </a:solidFill>
              </a:endParaRPr>
            </a:p>
          </p:txBody>
        </p:sp>
      </p:grpSp>
      <p:sp>
        <p:nvSpPr>
          <p:cNvPr id="58411" name="Text Box 43"/>
          <p:cNvSpPr txBox="1">
            <a:spLocks noChangeArrowheads="1"/>
          </p:cNvSpPr>
          <p:nvPr/>
        </p:nvSpPr>
        <p:spPr bwMode="auto">
          <a:xfrm>
            <a:off x="1476375" y="2125663"/>
            <a:ext cx="2339975" cy="366712"/>
          </a:xfrm>
          <a:prstGeom prst="rect">
            <a:avLst/>
          </a:prstGeom>
          <a:noFill/>
          <a:ln w="9525">
            <a:noFill/>
            <a:miter lim="800000"/>
            <a:headEnd/>
            <a:tailEnd/>
          </a:ln>
        </p:spPr>
        <p:txBody>
          <a:bodyPr>
            <a:prstTxWarp prst="textNoShape">
              <a:avLst/>
            </a:prstTxWarp>
            <a:spAutoFit/>
          </a:bodyPr>
          <a:lstStyle/>
          <a:p>
            <a:pPr eaLnBrk="0" hangingPunct="0"/>
            <a:r>
              <a:rPr lang="fr-FR" dirty="0">
                <a:solidFill>
                  <a:srgbClr val="3333CC"/>
                </a:solidFill>
              </a:rPr>
              <a:t>EO</a:t>
            </a:r>
            <a:r>
              <a:rPr lang="fr-FR" baseline="-25000" dirty="0">
                <a:solidFill>
                  <a:srgbClr val="3333CC"/>
                </a:solidFill>
              </a:rPr>
              <a:t>20</a:t>
            </a:r>
            <a:r>
              <a:rPr lang="fr-FR" dirty="0">
                <a:solidFill>
                  <a:srgbClr val="FF0000"/>
                </a:solidFill>
              </a:rPr>
              <a:t>PO</a:t>
            </a:r>
            <a:r>
              <a:rPr lang="fr-FR" baseline="-25000" dirty="0">
                <a:solidFill>
                  <a:srgbClr val="FF0000"/>
                </a:solidFill>
              </a:rPr>
              <a:t>70</a:t>
            </a:r>
            <a:r>
              <a:rPr lang="fr-FR" dirty="0">
                <a:solidFill>
                  <a:srgbClr val="3333CC"/>
                </a:solidFill>
              </a:rPr>
              <a:t>EO</a:t>
            </a:r>
            <a:r>
              <a:rPr lang="fr-FR" baseline="-25000" dirty="0">
                <a:solidFill>
                  <a:srgbClr val="3333CC"/>
                </a:solidFill>
              </a:rPr>
              <a:t>20</a:t>
            </a:r>
            <a:endParaRPr lang="fr-FR" baseline="-25000" dirty="0">
              <a:solidFill>
                <a:srgbClr val="000000"/>
              </a:solidFill>
            </a:endParaRPr>
          </a:p>
        </p:txBody>
      </p:sp>
      <p:sp>
        <p:nvSpPr>
          <p:cNvPr id="58419" name="Rectangle 51"/>
          <p:cNvSpPr>
            <a:spLocks noChangeArrowheads="1"/>
          </p:cNvSpPr>
          <p:nvPr/>
        </p:nvSpPr>
        <p:spPr bwMode="auto">
          <a:xfrm>
            <a:off x="36513" y="692150"/>
            <a:ext cx="8496300" cy="71438"/>
          </a:xfrm>
          <a:prstGeom prst="rect">
            <a:avLst/>
          </a:prstGeom>
          <a:gradFill rotWithShape="1">
            <a:gsLst>
              <a:gs pos="0">
                <a:schemeClr val="accent2"/>
              </a:gs>
              <a:gs pos="100000">
                <a:srgbClr val="FFCC66"/>
              </a:gs>
            </a:gsLst>
            <a:lin ang="5400000" scaled="1"/>
          </a:gradFill>
          <a:ln w="9525">
            <a:noFill/>
            <a:miter lim="800000"/>
            <a:headEnd/>
            <a:tailEnd/>
          </a:ln>
          <a:effectLst/>
        </p:spPr>
        <p:txBody>
          <a:bodyPr wrap="none" anchor="ctr">
            <a:prstTxWarp prst="textNoShape">
              <a:avLst/>
            </a:prstTxWarp>
          </a:bodyPr>
          <a:lstStyle/>
          <a:p>
            <a:endParaRPr lang="en-US">
              <a:solidFill>
                <a:prstClr val="black"/>
              </a:solidFill>
            </a:endParaRPr>
          </a:p>
        </p:txBody>
      </p:sp>
      <p:sp>
        <p:nvSpPr>
          <p:cNvPr id="58420" name="Rectangle 52"/>
          <p:cNvSpPr>
            <a:spLocks noChangeArrowheads="1"/>
          </p:cNvSpPr>
          <p:nvPr/>
        </p:nvSpPr>
        <p:spPr bwMode="auto">
          <a:xfrm>
            <a:off x="179388" y="188913"/>
            <a:ext cx="8748712" cy="457200"/>
          </a:xfrm>
          <a:prstGeom prst="rect">
            <a:avLst/>
          </a:prstGeom>
          <a:noFill/>
          <a:ln w="9525">
            <a:noFill/>
            <a:miter lim="800000"/>
            <a:headEnd/>
            <a:tailEnd/>
          </a:ln>
          <a:effectLst/>
        </p:spPr>
        <p:txBody>
          <a:bodyPr anchor="ctr">
            <a:prstTxWarp prst="textNoShape">
              <a:avLst/>
            </a:prstTxWarp>
            <a:spAutoFit/>
          </a:bodyPr>
          <a:lstStyle/>
          <a:p>
            <a:pPr algn="ctr" eaLnBrk="0" hangingPunct="0"/>
            <a:r>
              <a:rPr lang="en-US" sz="2400" b="1" i="1">
                <a:solidFill>
                  <a:prstClr val="black"/>
                </a:solidFill>
              </a:rPr>
              <a:t> Materials and method</a:t>
            </a:r>
          </a:p>
        </p:txBody>
      </p:sp>
      <p:sp>
        <p:nvSpPr>
          <p:cNvPr id="58421" name="Rectangle 53"/>
          <p:cNvSpPr>
            <a:spLocks noChangeArrowheads="1"/>
          </p:cNvSpPr>
          <p:nvPr/>
        </p:nvSpPr>
        <p:spPr bwMode="auto">
          <a:xfrm>
            <a:off x="215900" y="981075"/>
            <a:ext cx="3684835" cy="346249"/>
          </a:xfrm>
          <a:prstGeom prst="rect">
            <a:avLst/>
          </a:prstGeom>
          <a:noFill/>
          <a:ln w="9525">
            <a:noFill/>
            <a:miter lim="800000"/>
            <a:headEnd/>
            <a:tailEnd/>
          </a:ln>
          <a:effectLst/>
        </p:spPr>
        <p:txBody>
          <a:bodyPr wrap="none">
            <a:prstTxWarp prst="textNoShape">
              <a:avLst/>
            </a:prstTxWarp>
            <a:spAutoFit/>
          </a:bodyPr>
          <a:lstStyle/>
          <a:p>
            <a:pPr>
              <a:lnSpc>
                <a:spcPct val="90000"/>
              </a:lnSpc>
              <a:spcBef>
                <a:spcPct val="20000"/>
              </a:spcBef>
              <a:buClr>
                <a:srgbClr val="C0504D"/>
              </a:buClr>
              <a:buFont typeface="Wingdings" pitchFamily="-105" charset="2"/>
              <a:buNone/>
            </a:pPr>
            <a:r>
              <a:rPr lang="fr-FR" dirty="0">
                <a:solidFill>
                  <a:prstClr val="black"/>
                </a:solidFill>
              </a:rPr>
              <a:t>TEOS </a:t>
            </a:r>
            <a:r>
              <a:rPr lang="fr-FR" dirty="0" err="1">
                <a:solidFill>
                  <a:prstClr val="black"/>
                </a:solidFill>
              </a:rPr>
              <a:t>silica</a:t>
            </a:r>
            <a:r>
              <a:rPr lang="fr-FR" dirty="0">
                <a:solidFill>
                  <a:prstClr val="black"/>
                </a:solidFill>
              </a:rPr>
              <a:t> </a:t>
            </a:r>
            <a:r>
              <a:rPr lang="fr-FR" dirty="0" err="1">
                <a:solidFill>
                  <a:prstClr val="black"/>
                </a:solidFill>
              </a:rPr>
              <a:t>precursor</a:t>
            </a:r>
            <a:r>
              <a:rPr lang="fr-FR" dirty="0">
                <a:solidFill>
                  <a:prstClr val="black"/>
                </a:solidFill>
              </a:rPr>
              <a:t> : Si-(RO)</a:t>
            </a:r>
            <a:r>
              <a:rPr lang="fr-FR" baseline="-25000" dirty="0">
                <a:solidFill>
                  <a:prstClr val="black"/>
                </a:solidFill>
              </a:rPr>
              <a:t>4</a:t>
            </a:r>
          </a:p>
        </p:txBody>
      </p:sp>
      <p:sp>
        <p:nvSpPr>
          <p:cNvPr id="58444" name="Rectangle 76"/>
          <p:cNvSpPr>
            <a:spLocks noChangeArrowheads="1"/>
          </p:cNvSpPr>
          <p:nvPr/>
        </p:nvSpPr>
        <p:spPr bwMode="auto">
          <a:xfrm>
            <a:off x="468313" y="1341438"/>
            <a:ext cx="3195637" cy="339725"/>
          </a:xfrm>
          <a:prstGeom prst="rect">
            <a:avLst/>
          </a:prstGeom>
          <a:noFill/>
          <a:ln w="9525">
            <a:noFill/>
            <a:miter lim="800000"/>
            <a:headEnd/>
            <a:tailEnd/>
          </a:ln>
          <a:effectLst/>
        </p:spPr>
        <p:txBody>
          <a:bodyPr wrap="none">
            <a:prstTxWarp prst="textNoShape">
              <a:avLst/>
            </a:prstTxWarp>
            <a:spAutoFit/>
          </a:bodyPr>
          <a:lstStyle/>
          <a:p>
            <a:pPr>
              <a:lnSpc>
                <a:spcPct val="90000"/>
              </a:lnSpc>
              <a:spcBef>
                <a:spcPct val="20000"/>
              </a:spcBef>
              <a:buClr>
                <a:srgbClr val="C0504D"/>
              </a:buClr>
              <a:buFont typeface="Wingdings" pitchFamily="-105" charset="2"/>
              <a:buNone/>
            </a:pPr>
            <a:r>
              <a:rPr lang="fr-FR" dirty="0" err="1">
                <a:solidFill>
                  <a:prstClr val="black"/>
                </a:solidFill>
              </a:rPr>
              <a:t>Hydrolysis</a:t>
            </a:r>
            <a:r>
              <a:rPr lang="fr-FR" dirty="0">
                <a:solidFill>
                  <a:prstClr val="black"/>
                </a:solidFill>
              </a:rPr>
              <a:t> and condensation</a:t>
            </a:r>
          </a:p>
        </p:txBody>
      </p:sp>
      <p:grpSp>
        <p:nvGrpSpPr>
          <p:cNvPr id="3" name="Group 99"/>
          <p:cNvGrpSpPr>
            <a:grpSpLocks/>
          </p:cNvGrpSpPr>
          <p:nvPr/>
        </p:nvGrpSpPr>
        <p:grpSpPr bwMode="auto">
          <a:xfrm>
            <a:off x="4643438" y="768350"/>
            <a:ext cx="1265237" cy="1000125"/>
            <a:chOff x="4468" y="2519"/>
            <a:chExt cx="797" cy="630"/>
          </a:xfrm>
        </p:grpSpPr>
        <p:sp>
          <p:nvSpPr>
            <p:cNvPr id="58449" name="Text Box 81"/>
            <p:cNvSpPr txBox="1">
              <a:spLocks noChangeAspect="1" noChangeArrowheads="1"/>
            </p:cNvSpPr>
            <p:nvPr/>
          </p:nvSpPr>
          <p:spPr bwMode="auto">
            <a:xfrm>
              <a:off x="4468" y="2735"/>
              <a:ext cx="275" cy="192"/>
            </a:xfrm>
            <a:prstGeom prst="rect">
              <a:avLst/>
            </a:prstGeom>
            <a:noFill/>
            <a:ln w="9525">
              <a:noFill/>
              <a:miter lim="800000"/>
              <a:headEnd/>
              <a:tailEnd/>
            </a:ln>
          </p:spPr>
          <p:txBody>
            <a:bodyPr wrap="none">
              <a:prstTxWarp prst="textNoShape">
                <a:avLst/>
              </a:prstTxWarp>
              <a:spAutoFit/>
            </a:bodyPr>
            <a:lstStyle/>
            <a:p>
              <a:pPr eaLnBrk="0" hangingPunct="0"/>
              <a:r>
                <a:rPr lang="fr-FR" sz="1400">
                  <a:solidFill>
                    <a:srgbClr val="000000"/>
                  </a:solidFill>
                </a:rPr>
                <a:t>RO</a:t>
              </a:r>
            </a:p>
          </p:txBody>
        </p:sp>
        <p:sp>
          <p:nvSpPr>
            <p:cNvPr id="58450" name="Line 82"/>
            <p:cNvSpPr>
              <a:spLocks noChangeAspect="1" noChangeShapeType="1"/>
            </p:cNvSpPr>
            <p:nvPr/>
          </p:nvSpPr>
          <p:spPr bwMode="auto">
            <a:xfrm>
              <a:off x="4694" y="2834"/>
              <a:ext cx="96" cy="0"/>
            </a:xfrm>
            <a:prstGeom prst="line">
              <a:avLst/>
            </a:prstGeom>
            <a:noFill/>
            <a:ln w="9525">
              <a:solidFill>
                <a:srgbClr val="000000"/>
              </a:solidFill>
              <a:round/>
              <a:headEnd/>
              <a:tailEnd/>
            </a:ln>
          </p:spPr>
          <p:txBody>
            <a:bodyPr wrap="none" anchor="ctr">
              <a:prstTxWarp prst="textNoShape">
                <a:avLst/>
              </a:prstTxWarp>
            </a:bodyPr>
            <a:lstStyle/>
            <a:p>
              <a:endParaRPr lang="en-US">
                <a:solidFill>
                  <a:prstClr val="black"/>
                </a:solidFill>
              </a:endParaRPr>
            </a:p>
          </p:txBody>
        </p:sp>
        <p:sp>
          <p:nvSpPr>
            <p:cNvPr id="58451" name="Text Box 83"/>
            <p:cNvSpPr txBox="1">
              <a:spLocks noChangeAspect="1" noChangeArrowheads="1"/>
            </p:cNvSpPr>
            <p:nvPr/>
          </p:nvSpPr>
          <p:spPr bwMode="auto">
            <a:xfrm>
              <a:off x="4762" y="2735"/>
              <a:ext cx="225" cy="192"/>
            </a:xfrm>
            <a:prstGeom prst="rect">
              <a:avLst/>
            </a:prstGeom>
            <a:noFill/>
            <a:ln w="9525">
              <a:noFill/>
              <a:miter lim="800000"/>
              <a:headEnd/>
              <a:tailEnd/>
            </a:ln>
          </p:spPr>
          <p:txBody>
            <a:bodyPr wrap="none">
              <a:prstTxWarp prst="textNoShape">
                <a:avLst/>
              </a:prstTxWarp>
              <a:spAutoFit/>
            </a:bodyPr>
            <a:lstStyle/>
            <a:p>
              <a:pPr eaLnBrk="0" hangingPunct="0"/>
              <a:r>
                <a:rPr lang="fr-FR" sz="1400">
                  <a:solidFill>
                    <a:srgbClr val="000000"/>
                  </a:solidFill>
                </a:rPr>
                <a:t>Si</a:t>
              </a:r>
            </a:p>
          </p:txBody>
        </p:sp>
        <p:sp>
          <p:nvSpPr>
            <p:cNvPr id="58452" name="Line 84"/>
            <p:cNvSpPr>
              <a:spLocks noChangeAspect="1" noChangeShapeType="1"/>
            </p:cNvSpPr>
            <p:nvPr/>
          </p:nvSpPr>
          <p:spPr bwMode="auto">
            <a:xfrm>
              <a:off x="4923" y="2834"/>
              <a:ext cx="96" cy="0"/>
            </a:xfrm>
            <a:prstGeom prst="line">
              <a:avLst/>
            </a:prstGeom>
            <a:noFill/>
            <a:ln w="9525">
              <a:solidFill>
                <a:srgbClr val="000000"/>
              </a:solidFill>
              <a:round/>
              <a:headEnd/>
              <a:tailEnd/>
            </a:ln>
          </p:spPr>
          <p:txBody>
            <a:bodyPr wrap="none" anchor="ctr">
              <a:prstTxWarp prst="textNoShape">
                <a:avLst/>
              </a:prstTxWarp>
            </a:bodyPr>
            <a:lstStyle/>
            <a:p>
              <a:endParaRPr lang="en-US">
                <a:solidFill>
                  <a:prstClr val="black"/>
                </a:solidFill>
              </a:endParaRPr>
            </a:p>
          </p:txBody>
        </p:sp>
        <p:sp>
          <p:nvSpPr>
            <p:cNvPr id="58454" name="Text Box 86"/>
            <p:cNvSpPr txBox="1">
              <a:spLocks noChangeAspect="1" noChangeArrowheads="1"/>
            </p:cNvSpPr>
            <p:nvPr/>
          </p:nvSpPr>
          <p:spPr bwMode="auto">
            <a:xfrm>
              <a:off x="4990" y="2735"/>
              <a:ext cx="275" cy="192"/>
            </a:xfrm>
            <a:prstGeom prst="rect">
              <a:avLst/>
            </a:prstGeom>
            <a:noFill/>
            <a:ln w="9525">
              <a:noFill/>
              <a:miter lim="800000"/>
              <a:headEnd/>
              <a:tailEnd/>
            </a:ln>
          </p:spPr>
          <p:txBody>
            <a:bodyPr wrap="none">
              <a:prstTxWarp prst="textNoShape">
                <a:avLst/>
              </a:prstTxWarp>
              <a:spAutoFit/>
            </a:bodyPr>
            <a:lstStyle/>
            <a:p>
              <a:pPr eaLnBrk="0" hangingPunct="0"/>
              <a:r>
                <a:rPr lang="fr-FR" sz="1400">
                  <a:solidFill>
                    <a:srgbClr val="000000"/>
                  </a:solidFill>
                </a:rPr>
                <a:t>OR</a:t>
              </a:r>
            </a:p>
          </p:txBody>
        </p:sp>
        <p:sp>
          <p:nvSpPr>
            <p:cNvPr id="58456" name="Line 88"/>
            <p:cNvSpPr>
              <a:spLocks noChangeAspect="1" noChangeShapeType="1"/>
            </p:cNvSpPr>
            <p:nvPr/>
          </p:nvSpPr>
          <p:spPr bwMode="auto">
            <a:xfrm>
              <a:off x="4861" y="2666"/>
              <a:ext cx="0" cy="96"/>
            </a:xfrm>
            <a:prstGeom prst="line">
              <a:avLst/>
            </a:prstGeom>
            <a:noFill/>
            <a:ln w="9525">
              <a:solidFill>
                <a:srgbClr val="000000"/>
              </a:solidFill>
              <a:round/>
              <a:headEnd/>
              <a:tailEnd/>
            </a:ln>
          </p:spPr>
          <p:txBody>
            <a:bodyPr wrap="none" anchor="ctr">
              <a:prstTxWarp prst="textNoShape">
                <a:avLst/>
              </a:prstTxWarp>
            </a:bodyPr>
            <a:lstStyle/>
            <a:p>
              <a:endParaRPr lang="en-US">
                <a:solidFill>
                  <a:prstClr val="black"/>
                </a:solidFill>
              </a:endParaRPr>
            </a:p>
          </p:txBody>
        </p:sp>
        <p:sp>
          <p:nvSpPr>
            <p:cNvPr id="58457" name="Line 89"/>
            <p:cNvSpPr>
              <a:spLocks noChangeAspect="1" noChangeShapeType="1"/>
            </p:cNvSpPr>
            <p:nvPr/>
          </p:nvSpPr>
          <p:spPr bwMode="auto">
            <a:xfrm>
              <a:off x="4861" y="2882"/>
              <a:ext cx="0" cy="96"/>
            </a:xfrm>
            <a:prstGeom prst="line">
              <a:avLst/>
            </a:prstGeom>
            <a:noFill/>
            <a:ln w="9525">
              <a:solidFill>
                <a:srgbClr val="000000"/>
              </a:solidFill>
              <a:round/>
              <a:headEnd/>
              <a:tailEnd/>
            </a:ln>
          </p:spPr>
          <p:txBody>
            <a:bodyPr wrap="none" anchor="ctr">
              <a:prstTxWarp prst="textNoShape">
                <a:avLst/>
              </a:prstTxWarp>
            </a:bodyPr>
            <a:lstStyle/>
            <a:p>
              <a:endParaRPr lang="en-US">
                <a:solidFill>
                  <a:prstClr val="black"/>
                </a:solidFill>
              </a:endParaRPr>
            </a:p>
          </p:txBody>
        </p:sp>
        <p:sp>
          <p:nvSpPr>
            <p:cNvPr id="58458" name="Text Box 90"/>
            <p:cNvSpPr txBox="1">
              <a:spLocks noChangeAspect="1" noChangeArrowheads="1"/>
            </p:cNvSpPr>
            <p:nvPr/>
          </p:nvSpPr>
          <p:spPr bwMode="auto">
            <a:xfrm>
              <a:off x="4764" y="2519"/>
              <a:ext cx="275" cy="192"/>
            </a:xfrm>
            <a:prstGeom prst="rect">
              <a:avLst/>
            </a:prstGeom>
            <a:noFill/>
            <a:ln w="9525">
              <a:noFill/>
              <a:miter lim="800000"/>
              <a:headEnd/>
              <a:tailEnd/>
            </a:ln>
          </p:spPr>
          <p:txBody>
            <a:bodyPr wrap="none">
              <a:prstTxWarp prst="textNoShape">
                <a:avLst/>
              </a:prstTxWarp>
              <a:spAutoFit/>
            </a:bodyPr>
            <a:lstStyle/>
            <a:p>
              <a:pPr eaLnBrk="0" hangingPunct="0"/>
              <a:r>
                <a:rPr lang="fr-FR" sz="1400">
                  <a:solidFill>
                    <a:srgbClr val="000000"/>
                  </a:solidFill>
                </a:rPr>
                <a:t>OR</a:t>
              </a:r>
            </a:p>
          </p:txBody>
        </p:sp>
        <p:sp>
          <p:nvSpPr>
            <p:cNvPr id="58459" name="Text Box 91"/>
            <p:cNvSpPr txBox="1">
              <a:spLocks noChangeAspect="1" noChangeArrowheads="1"/>
            </p:cNvSpPr>
            <p:nvPr/>
          </p:nvSpPr>
          <p:spPr bwMode="auto">
            <a:xfrm>
              <a:off x="4764" y="2957"/>
              <a:ext cx="275" cy="192"/>
            </a:xfrm>
            <a:prstGeom prst="rect">
              <a:avLst/>
            </a:prstGeom>
            <a:noFill/>
            <a:ln w="9525">
              <a:noFill/>
              <a:miter lim="800000"/>
              <a:headEnd/>
              <a:tailEnd/>
            </a:ln>
          </p:spPr>
          <p:txBody>
            <a:bodyPr wrap="none">
              <a:prstTxWarp prst="textNoShape">
                <a:avLst/>
              </a:prstTxWarp>
              <a:spAutoFit/>
            </a:bodyPr>
            <a:lstStyle/>
            <a:p>
              <a:pPr eaLnBrk="0" hangingPunct="0"/>
              <a:r>
                <a:rPr lang="fr-FR" sz="1400">
                  <a:solidFill>
                    <a:srgbClr val="000000"/>
                  </a:solidFill>
                </a:rPr>
                <a:t>OR</a:t>
              </a:r>
            </a:p>
          </p:txBody>
        </p:sp>
      </p:grpSp>
      <p:sp>
        <p:nvSpPr>
          <p:cNvPr id="58461" name="Text Box 93"/>
          <p:cNvSpPr txBox="1">
            <a:spLocks noChangeAspect="1" noChangeArrowheads="1"/>
          </p:cNvSpPr>
          <p:nvPr/>
        </p:nvSpPr>
        <p:spPr bwMode="auto">
          <a:xfrm>
            <a:off x="6156325" y="1111250"/>
            <a:ext cx="1138238" cy="304800"/>
          </a:xfrm>
          <a:prstGeom prst="rect">
            <a:avLst/>
          </a:prstGeom>
          <a:noFill/>
          <a:ln w="9525">
            <a:noFill/>
            <a:miter lim="800000"/>
            <a:headEnd/>
            <a:tailEnd/>
          </a:ln>
        </p:spPr>
        <p:txBody>
          <a:bodyPr wrap="none">
            <a:prstTxWarp prst="textNoShape">
              <a:avLst/>
            </a:prstTxWarp>
            <a:spAutoFit/>
          </a:bodyPr>
          <a:lstStyle/>
          <a:p>
            <a:pPr eaLnBrk="0" hangingPunct="0"/>
            <a:r>
              <a:rPr lang="fr-FR" sz="1400">
                <a:solidFill>
                  <a:srgbClr val="000000"/>
                </a:solidFill>
              </a:rPr>
              <a:t>R= -CH</a:t>
            </a:r>
            <a:r>
              <a:rPr lang="fr-FR" sz="1400" baseline="-25000">
                <a:solidFill>
                  <a:srgbClr val="000000"/>
                </a:solidFill>
              </a:rPr>
              <a:t>2</a:t>
            </a:r>
            <a:r>
              <a:rPr lang="fr-FR" sz="1400">
                <a:solidFill>
                  <a:srgbClr val="000000"/>
                </a:solidFill>
              </a:rPr>
              <a:t>CH</a:t>
            </a:r>
            <a:r>
              <a:rPr lang="fr-FR" sz="1400" baseline="-25000">
                <a:solidFill>
                  <a:srgbClr val="000000"/>
                </a:solidFill>
              </a:rPr>
              <a:t>3</a:t>
            </a:r>
            <a:endParaRPr lang="fr-FR" sz="1400">
              <a:solidFill>
                <a:srgbClr val="000000"/>
              </a:solidFill>
            </a:endParaRPr>
          </a:p>
        </p:txBody>
      </p:sp>
      <p:sp>
        <p:nvSpPr>
          <p:cNvPr id="58482" name="Text Box 114"/>
          <p:cNvSpPr txBox="1">
            <a:spLocks noChangeArrowheads="1"/>
          </p:cNvSpPr>
          <p:nvPr/>
        </p:nvSpPr>
        <p:spPr bwMode="auto">
          <a:xfrm>
            <a:off x="322263" y="2125663"/>
            <a:ext cx="685800" cy="366712"/>
          </a:xfrm>
          <a:prstGeom prst="rect">
            <a:avLst/>
          </a:prstGeom>
          <a:noFill/>
          <a:ln w="9525">
            <a:noFill/>
            <a:miter lim="800000"/>
            <a:headEnd/>
            <a:tailEnd/>
          </a:ln>
          <a:effectLst/>
        </p:spPr>
        <p:txBody>
          <a:bodyPr wrap="none">
            <a:prstTxWarp prst="textNoShape">
              <a:avLst/>
            </a:prstTxWarp>
            <a:spAutoFit/>
          </a:bodyPr>
          <a:lstStyle/>
          <a:p>
            <a:r>
              <a:rPr lang="fr-FR">
                <a:solidFill>
                  <a:prstClr val="black"/>
                </a:solidFill>
              </a:rPr>
              <a:t>P123</a:t>
            </a:r>
          </a:p>
        </p:txBody>
      </p:sp>
      <p:sp>
        <p:nvSpPr>
          <p:cNvPr id="58483" name="Text Box 115"/>
          <p:cNvSpPr txBox="1">
            <a:spLocks noChangeArrowheads="1"/>
          </p:cNvSpPr>
          <p:nvPr/>
        </p:nvSpPr>
        <p:spPr bwMode="auto">
          <a:xfrm>
            <a:off x="1476375" y="2667000"/>
            <a:ext cx="2141538" cy="366713"/>
          </a:xfrm>
          <a:prstGeom prst="rect">
            <a:avLst/>
          </a:prstGeom>
          <a:noFill/>
          <a:ln w="9525">
            <a:noFill/>
            <a:miter lim="800000"/>
            <a:headEnd/>
            <a:tailEnd/>
          </a:ln>
          <a:effectLst/>
        </p:spPr>
        <p:txBody>
          <a:bodyPr wrap="none">
            <a:prstTxWarp prst="textNoShape">
              <a:avLst/>
            </a:prstTxWarp>
            <a:spAutoFit/>
          </a:bodyPr>
          <a:lstStyle/>
          <a:p>
            <a:r>
              <a:rPr lang="fr-FR">
                <a:solidFill>
                  <a:srgbClr val="0000CC"/>
                </a:solidFill>
              </a:rPr>
              <a:t>EO</a:t>
            </a:r>
            <a:r>
              <a:rPr lang="fr-FR">
                <a:solidFill>
                  <a:prstClr val="black"/>
                </a:solidFill>
              </a:rPr>
              <a:t> = -CH</a:t>
            </a:r>
            <a:r>
              <a:rPr lang="fr-FR" baseline="-25000">
                <a:solidFill>
                  <a:prstClr val="black"/>
                </a:solidFill>
              </a:rPr>
              <a:t>2</a:t>
            </a:r>
            <a:r>
              <a:rPr lang="fr-FR">
                <a:solidFill>
                  <a:prstClr val="black"/>
                </a:solidFill>
              </a:rPr>
              <a:t>-CH</a:t>
            </a:r>
            <a:r>
              <a:rPr lang="fr-FR" baseline="-25000">
                <a:solidFill>
                  <a:prstClr val="black"/>
                </a:solidFill>
              </a:rPr>
              <a:t>2</a:t>
            </a:r>
            <a:r>
              <a:rPr lang="fr-FR">
                <a:solidFill>
                  <a:prstClr val="black"/>
                </a:solidFill>
              </a:rPr>
              <a:t>-O-</a:t>
            </a:r>
          </a:p>
        </p:txBody>
      </p:sp>
      <p:sp>
        <p:nvSpPr>
          <p:cNvPr id="58484" name="Text Box 116"/>
          <p:cNvSpPr txBox="1">
            <a:spLocks noChangeArrowheads="1"/>
          </p:cNvSpPr>
          <p:nvPr/>
        </p:nvSpPr>
        <p:spPr bwMode="auto">
          <a:xfrm>
            <a:off x="4679950" y="2667000"/>
            <a:ext cx="2600325" cy="366713"/>
          </a:xfrm>
          <a:prstGeom prst="rect">
            <a:avLst/>
          </a:prstGeom>
          <a:noFill/>
          <a:ln w="9525">
            <a:noFill/>
            <a:miter lim="800000"/>
            <a:headEnd/>
            <a:tailEnd/>
          </a:ln>
          <a:effectLst/>
        </p:spPr>
        <p:txBody>
          <a:bodyPr wrap="none">
            <a:prstTxWarp prst="textNoShape">
              <a:avLst/>
            </a:prstTxWarp>
            <a:spAutoFit/>
          </a:bodyPr>
          <a:lstStyle/>
          <a:p>
            <a:r>
              <a:rPr lang="fr-FR">
                <a:solidFill>
                  <a:srgbClr val="FF0000"/>
                </a:solidFill>
              </a:rPr>
              <a:t>PO</a:t>
            </a:r>
            <a:r>
              <a:rPr lang="fr-FR">
                <a:solidFill>
                  <a:prstClr val="black"/>
                </a:solidFill>
              </a:rPr>
              <a:t> = -CH</a:t>
            </a:r>
            <a:r>
              <a:rPr lang="fr-FR" baseline="-25000">
                <a:solidFill>
                  <a:prstClr val="black"/>
                </a:solidFill>
              </a:rPr>
              <a:t>2</a:t>
            </a:r>
            <a:r>
              <a:rPr lang="fr-FR">
                <a:solidFill>
                  <a:prstClr val="black"/>
                </a:solidFill>
              </a:rPr>
              <a:t>-CH(CH</a:t>
            </a:r>
            <a:r>
              <a:rPr lang="fr-FR" baseline="-25000">
                <a:solidFill>
                  <a:prstClr val="black"/>
                </a:solidFill>
              </a:rPr>
              <a:t>3</a:t>
            </a:r>
            <a:r>
              <a:rPr lang="fr-FR">
                <a:solidFill>
                  <a:prstClr val="black"/>
                </a:solidFill>
              </a:rPr>
              <a:t>)-O-</a:t>
            </a:r>
          </a:p>
        </p:txBody>
      </p:sp>
      <p:sp>
        <p:nvSpPr>
          <p:cNvPr id="58491" name="Text Box 123"/>
          <p:cNvSpPr txBox="1">
            <a:spLocks noChangeArrowheads="1"/>
          </p:cNvSpPr>
          <p:nvPr/>
        </p:nvSpPr>
        <p:spPr bwMode="auto">
          <a:xfrm>
            <a:off x="1368425" y="3321050"/>
            <a:ext cx="403225" cy="366713"/>
          </a:xfrm>
          <a:prstGeom prst="rect">
            <a:avLst/>
          </a:prstGeom>
          <a:noFill/>
          <a:ln w="9525">
            <a:noFill/>
            <a:miter lim="800000"/>
            <a:headEnd/>
            <a:tailEnd/>
          </a:ln>
          <a:effectLst/>
        </p:spPr>
        <p:txBody>
          <a:bodyPr wrap="none">
            <a:prstTxWarp prst="textNoShape">
              <a:avLst/>
            </a:prstTxWarp>
            <a:spAutoFit/>
          </a:bodyPr>
          <a:lstStyle/>
          <a:p>
            <a:r>
              <a:rPr lang="fr-FR">
                <a:solidFill>
                  <a:prstClr val="black"/>
                </a:solidFill>
                <a:latin typeface="Symbol" pitchFamily="-105" charset="2"/>
              </a:rPr>
              <a:t>r</a:t>
            </a:r>
            <a:r>
              <a:rPr lang="fr-FR" baseline="-25000">
                <a:solidFill>
                  <a:prstClr val="black"/>
                </a:solidFill>
              </a:rPr>
              <a:t>0</a:t>
            </a:r>
          </a:p>
        </p:txBody>
      </p:sp>
      <p:sp>
        <p:nvSpPr>
          <p:cNvPr id="58492" name="Text Box 124"/>
          <p:cNvSpPr txBox="1">
            <a:spLocks noChangeArrowheads="1"/>
          </p:cNvSpPr>
          <p:nvPr/>
        </p:nvSpPr>
        <p:spPr bwMode="auto">
          <a:xfrm>
            <a:off x="2405063" y="4473575"/>
            <a:ext cx="403225" cy="366713"/>
          </a:xfrm>
          <a:prstGeom prst="rect">
            <a:avLst/>
          </a:prstGeom>
          <a:noFill/>
          <a:ln w="9525">
            <a:noFill/>
            <a:miter lim="800000"/>
            <a:headEnd/>
            <a:tailEnd/>
          </a:ln>
          <a:effectLst/>
        </p:spPr>
        <p:txBody>
          <a:bodyPr wrap="none">
            <a:prstTxWarp prst="textNoShape">
              <a:avLst/>
            </a:prstTxWarp>
            <a:spAutoFit/>
          </a:bodyPr>
          <a:lstStyle/>
          <a:p>
            <a:r>
              <a:rPr lang="fr-FR">
                <a:solidFill>
                  <a:srgbClr val="FF0000"/>
                </a:solidFill>
                <a:latin typeface="Symbol" pitchFamily="-105" charset="2"/>
              </a:rPr>
              <a:t>r</a:t>
            </a:r>
            <a:r>
              <a:rPr lang="fr-FR" baseline="-25000">
                <a:solidFill>
                  <a:srgbClr val="FF0000"/>
                </a:solidFill>
              </a:rPr>
              <a:t>2</a:t>
            </a:r>
          </a:p>
        </p:txBody>
      </p:sp>
      <p:sp>
        <p:nvSpPr>
          <p:cNvPr id="58493" name="Text Box 125"/>
          <p:cNvSpPr txBox="1">
            <a:spLocks noChangeArrowheads="1"/>
          </p:cNvSpPr>
          <p:nvPr/>
        </p:nvSpPr>
        <p:spPr bwMode="auto">
          <a:xfrm>
            <a:off x="2214563" y="3897313"/>
            <a:ext cx="377825" cy="366712"/>
          </a:xfrm>
          <a:prstGeom prst="rect">
            <a:avLst/>
          </a:prstGeom>
          <a:noFill/>
          <a:ln w="9525">
            <a:noFill/>
            <a:miter lim="800000"/>
            <a:headEnd/>
            <a:tailEnd/>
          </a:ln>
          <a:effectLst/>
        </p:spPr>
        <p:txBody>
          <a:bodyPr wrap="none">
            <a:prstTxWarp prst="textNoShape">
              <a:avLst/>
            </a:prstTxWarp>
            <a:spAutoFit/>
          </a:bodyPr>
          <a:lstStyle/>
          <a:p>
            <a:r>
              <a:rPr lang="fr-FR">
                <a:solidFill>
                  <a:srgbClr val="0000CC"/>
                </a:solidFill>
                <a:latin typeface="Symbol" pitchFamily="-105" charset="2"/>
              </a:rPr>
              <a:t>r</a:t>
            </a:r>
            <a:r>
              <a:rPr lang="fr-FR" baseline="-25000">
                <a:solidFill>
                  <a:srgbClr val="0000CC"/>
                </a:solidFill>
              </a:rPr>
              <a:t>1</a:t>
            </a:r>
          </a:p>
        </p:txBody>
      </p:sp>
      <p:sp>
        <p:nvSpPr>
          <p:cNvPr id="58498" name="Oval 130"/>
          <p:cNvSpPr>
            <a:spLocks noChangeAspect="1" noChangeArrowheads="1"/>
          </p:cNvSpPr>
          <p:nvPr/>
        </p:nvSpPr>
        <p:spPr bwMode="auto">
          <a:xfrm>
            <a:off x="3132138" y="3789363"/>
            <a:ext cx="2051050" cy="2044700"/>
          </a:xfrm>
          <a:prstGeom prst="ellipse">
            <a:avLst/>
          </a:prstGeom>
          <a:solidFill>
            <a:schemeClr val="accent1"/>
          </a:solidFill>
          <a:ln w="19050">
            <a:solidFill>
              <a:srgbClr val="3333CC"/>
            </a:solidFill>
            <a:round/>
            <a:headEnd/>
            <a:tailEnd/>
          </a:ln>
        </p:spPr>
        <p:txBody>
          <a:bodyPr wrap="none" anchor="ctr">
            <a:prstTxWarp prst="textNoShape">
              <a:avLst/>
            </a:prstTxWarp>
          </a:bodyPr>
          <a:lstStyle/>
          <a:p>
            <a:endParaRPr lang="en-US">
              <a:solidFill>
                <a:prstClr val="black"/>
              </a:solidFill>
            </a:endParaRPr>
          </a:p>
        </p:txBody>
      </p:sp>
      <p:sp>
        <p:nvSpPr>
          <p:cNvPr id="58499" name="Freeform 131"/>
          <p:cNvSpPr>
            <a:spLocks noChangeAspect="1"/>
          </p:cNvSpPr>
          <p:nvPr/>
        </p:nvSpPr>
        <p:spPr bwMode="auto">
          <a:xfrm>
            <a:off x="3698875" y="5194300"/>
            <a:ext cx="493713" cy="525463"/>
          </a:xfrm>
          <a:custGeom>
            <a:avLst/>
            <a:gdLst/>
            <a:ahLst/>
            <a:cxnLst>
              <a:cxn ang="0">
                <a:pos x="206" y="190"/>
              </a:cxn>
              <a:cxn ang="0">
                <a:pos x="182" y="118"/>
              </a:cxn>
              <a:cxn ang="0">
                <a:pos x="122" y="124"/>
              </a:cxn>
              <a:cxn ang="0">
                <a:pos x="134" y="178"/>
              </a:cxn>
              <a:cxn ang="0">
                <a:pos x="182" y="178"/>
              </a:cxn>
              <a:cxn ang="0">
                <a:pos x="110" y="244"/>
              </a:cxn>
              <a:cxn ang="0">
                <a:pos x="56" y="190"/>
              </a:cxn>
              <a:cxn ang="0">
                <a:pos x="68" y="64"/>
              </a:cxn>
              <a:cxn ang="0">
                <a:pos x="140" y="82"/>
              </a:cxn>
              <a:cxn ang="0">
                <a:pos x="158" y="70"/>
              </a:cxn>
              <a:cxn ang="0">
                <a:pos x="182" y="34"/>
              </a:cxn>
              <a:cxn ang="0">
                <a:pos x="224" y="46"/>
              </a:cxn>
              <a:cxn ang="0">
                <a:pos x="230" y="22"/>
              </a:cxn>
              <a:cxn ang="0">
                <a:pos x="236" y="4"/>
              </a:cxn>
              <a:cxn ang="0">
                <a:pos x="140" y="10"/>
              </a:cxn>
              <a:cxn ang="0">
                <a:pos x="98" y="52"/>
              </a:cxn>
            </a:cxnLst>
            <a:rect l="0" t="0" r="r" b="b"/>
            <a:pathLst>
              <a:path w="242" h="259">
                <a:moveTo>
                  <a:pt x="206" y="190"/>
                </a:moveTo>
                <a:cubicBezTo>
                  <a:pt x="228" y="157"/>
                  <a:pt x="207" y="143"/>
                  <a:pt x="182" y="118"/>
                </a:cubicBezTo>
                <a:cubicBezTo>
                  <a:pt x="162" y="120"/>
                  <a:pt x="141" y="117"/>
                  <a:pt x="122" y="124"/>
                </a:cubicBezTo>
                <a:cubicBezTo>
                  <a:pt x="101" y="132"/>
                  <a:pt x="130" y="172"/>
                  <a:pt x="134" y="178"/>
                </a:cubicBezTo>
                <a:cubicBezTo>
                  <a:pt x="166" y="167"/>
                  <a:pt x="161" y="146"/>
                  <a:pt x="182" y="178"/>
                </a:cubicBezTo>
                <a:cubicBezTo>
                  <a:pt x="175" y="259"/>
                  <a:pt x="184" y="253"/>
                  <a:pt x="110" y="244"/>
                </a:cubicBezTo>
                <a:cubicBezTo>
                  <a:pt x="100" y="196"/>
                  <a:pt x="109" y="198"/>
                  <a:pt x="56" y="190"/>
                </a:cubicBezTo>
                <a:cubicBezTo>
                  <a:pt x="0" y="171"/>
                  <a:pt x="45" y="99"/>
                  <a:pt x="68" y="64"/>
                </a:cubicBezTo>
                <a:cubicBezTo>
                  <a:pt x="114" y="95"/>
                  <a:pt x="90" y="90"/>
                  <a:pt x="140" y="82"/>
                </a:cubicBezTo>
                <a:cubicBezTo>
                  <a:pt x="146" y="78"/>
                  <a:pt x="153" y="75"/>
                  <a:pt x="158" y="70"/>
                </a:cubicBezTo>
                <a:cubicBezTo>
                  <a:pt x="167" y="59"/>
                  <a:pt x="182" y="34"/>
                  <a:pt x="182" y="34"/>
                </a:cubicBezTo>
                <a:cubicBezTo>
                  <a:pt x="193" y="50"/>
                  <a:pt x="197" y="69"/>
                  <a:pt x="224" y="46"/>
                </a:cubicBezTo>
                <a:cubicBezTo>
                  <a:pt x="230" y="41"/>
                  <a:pt x="228" y="30"/>
                  <a:pt x="230" y="22"/>
                </a:cubicBezTo>
                <a:cubicBezTo>
                  <a:pt x="232" y="16"/>
                  <a:pt x="242" y="5"/>
                  <a:pt x="236" y="4"/>
                </a:cubicBezTo>
                <a:cubicBezTo>
                  <a:pt x="204" y="0"/>
                  <a:pt x="172" y="8"/>
                  <a:pt x="140" y="10"/>
                </a:cubicBezTo>
                <a:cubicBezTo>
                  <a:pt x="121" y="22"/>
                  <a:pt x="113" y="37"/>
                  <a:pt x="98" y="52"/>
                </a:cubicBezTo>
              </a:path>
            </a:pathLst>
          </a:custGeom>
          <a:noFill/>
          <a:ln w="28575" cmpd="sng">
            <a:solidFill>
              <a:srgbClr val="3333CC"/>
            </a:solidFill>
            <a:round/>
            <a:headEnd/>
            <a:tailEnd/>
          </a:ln>
          <a:effectLst/>
        </p:spPr>
        <p:txBody>
          <a:bodyPr wrap="none" anchor="ctr">
            <a:prstTxWarp prst="textNoShape">
              <a:avLst/>
            </a:prstTxWarp>
          </a:bodyPr>
          <a:lstStyle/>
          <a:p>
            <a:endParaRPr lang="en-US">
              <a:solidFill>
                <a:prstClr val="black"/>
              </a:solidFill>
            </a:endParaRPr>
          </a:p>
        </p:txBody>
      </p:sp>
      <p:sp>
        <p:nvSpPr>
          <p:cNvPr id="58500" name="Freeform 132"/>
          <p:cNvSpPr>
            <a:spLocks noChangeAspect="1"/>
          </p:cNvSpPr>
          <p:nvPr/>
        </p:nvSpPr>
        <p:spPr bwMode="auto">
          <a:xfrm>
            <a:off x="3148013" y="4624388"/>
            <a:ext cx="665162" cy="498475"/>
          </a:xfrm>
          <a:custGeom>
            <a:avLst/>
            <a:gdLst/>
            <a:ahLst/>
            <a:cxnLst>
              <a:cxn ang="0">
                <a:pos x="172" y="216"/>
              </a:cxn>
              <a:cxn ang="0">
                <a:pos x="142" y="150"/>
              </a:cxn>
              <a:cxn ang="0">
                <a:pos x="208" y="180"/>
              </a:cxn>
              <a:cxn ang="0">
                <a:pos x="214" y="222"/>
              </a:cxn>
              <a:cxn ang="0">
                <a:pos x="244" y="180"/>
              </a:cxn>
              <a:cxn ang="0">
                <a:pos x="268" y="246"/>
              </a:cxn>
              <a:cxn ang="0">
                <a:pos x="292" y="240"/>
              </a:cxn>
              <a:cxn ang="0">
                <a:pos x="274" y="126"/>
              </a:cxn>
              <a:cxn ang="0">
                <a:pos x="238" y="138"/>
              </a:cxn>
              <a:cxn ang="0">
                <a:pos x="220" y="144"/>
              </a:cxn>
              <a:cxn ang="0">
                <a:pos x="172" y="138"/>
              </a:cxn>
              <a:cxn ang="0">
                <a:pos x="166" y="120"/>
              </a:cxn>
              <a:cxn ang="0">
                <a:pos x="112" y="90"/>
              </a:cxn>
              <a:cxn ang="0">
                <a:pos x="82" y="138"/>
              </a:cxn>
              <a:cxn ang="0">
                <a:pos x="76" y="162"/>
              </a:cxn>
              <a:cxn ang="0">
                <a:pos x="52" y="168"/>
              </a:cxn>
              <a:cxn ang="0">
                <a:pos x="22" y="114"/>
              </a:cxn>
              <a:cxn ang="0">
                <a:pos x="40" y="108"/>
              </a:cxn>
              <a:cxn ang="0">
                <a:pos x="58" y="96"/>
              </a:cxn>
              <a:cxn ang="0">
                <a:pos x="118" y="0"/>
              </a:cxn>
              <a:cxn ang="0">
                <a:pos x="172" y="48"/>
              </a:cxn>
              <a:cxn ang="0">
                <a:pos x="208" y="60"/>
              </a:cxn>
              <a:cxn ang="0">
                <a:pos x="238" y="96"/>
              </a:cxn>
              <a:cxn ang="0">
                <a:pos x="310" y="114"/>
              </a:cxn>
              <a:cxn ang="0">
                <a:pos x="328" y="138"/>
              </a:cxn>
            </a:cxnLst>
            <a:rect l="0" t="0" r="r" b="b"/>
            <a:pathLst>
              <a:path w="328" h="246">
                <a:moveTo>
                  <a:pt x="172" y="216"/>
                </a:moveTo>
                <a:cubicBezTo>
                  <a:pt x="129" y="173"/>
                  <a:pt x="133" y="197"/>
                  <a:pt x="142" y="150"/>
                </a:cubicBezTo>
                <a:cubicBezTo>
                  <a:pt x="172" y="155"/>
                  <a:pt x="198" y="150"/>
                  <a:pt x="208" y="180"/>
                </a:cubicBezTo>
                <a:cubicBezTo>
                  <a:pt x="210" y="194"/>
                  <a:pt x="206" y="210"/>
                  <a:pt x="214" y="222"/>
                </a:cubicBezTo>
                <a:cubicBezTo>
                  <a:pt x="224" y="236"/>
                  <a:pt x="244" y="180"/>
                  <a:pt x="244" y="180"/>
                </a:cubicBezTo>
                <a:cubicBezTo>
                  <a:pt x="250" y="204"/>
                  <a:pt x="260" y="223"/>
                  <a:pt x="268" y="246"/>
                </a:cubicBezTo>
                <a:cubicBezTo>
                  <a:pt x="276" y="244"/>
                  <a:pt x="286" y="245"/>
                  <a:pt x="292" y="240"/>
                </a:cubicBezTo>
                <a:cubicBezTo>
                  <a:pt x="305" y="230"/>
                  <a:pt x="278" y="139"/>
                  <a:pt x="274" y="126"/>
                </a:cubicBezTo>
                <a:cubicBezTo>
                  <a:pt x="262" y="130"/>
                  <a:pt x="250" y="134"/>
                  <a:pt x="238" y="138"/>
                </a:cubicBezTo>
                <a:cubicBezTo>
                  <a:pt x="232" y="140"/>
                  <a:pt x="220" y="144"/>
                  <a:pt x="220" y="144"/>
                </a:cubicBezTo>
                <a:cubicBezTo>
                  <a:pt x="204" y="142"/>
                  <a:pt x="187" y="145"/>
                  <a:pt x="172" y="138"/>
                </a:cubicBezTo>
                <a:cubicBezTo>
                  <a:pt x="166" y="135"/>
                  <a:pt x="170" y="124"/>
                  <a:pt x="166" y="120"/>
                </a:cubicBezTo>
                <a:cubicBezTo>
                  <a:pt x="145" y="99"/>
                  <a:pt x="135" y="98"/>
                  <a:pt x="112" y="90"/>
                </a:cubicBezTo>
                <a:cubicBezTo>
                  <a:pt x="83" y="109"/>
                  <a:pt x="96" y="95"/>
                  <a:pt x="82" y="138"/>
                </a:cubicBezTo>
                <a:cubicBezTo>
                  <a:pt x="79" y="146"/>
                  <a:pt x="82" y="156"/>
                  <a:pt x="76" y="162"/>
                </a:cubicBezTo>
                <a:cubicBezTo>
                  <a:pt x="70" y="168"/>
                  <a:pt x="60" y="166"/>
                  <a:pt x="52" y="168"/>
                </a:cubicBezTo>
                <a:cubicBezTo>
                  <a:pt x="27" y="162"/>
                  <a:pt x="0" y="147"/>
                  <a:pt x="22" y="114"/>
                </a:cubicBezTo>
                <a:cubicBezTo>
                  <a:pt x="26" y="109"/>
                  <a:pt x="34" y="111"/>
                  <a:pt x="40" y="108"/>
                </a:cubicBezTo>
                <a:cubicBezTo>
                  <a:pt x="46" y="105"/>
                  <a:pt x="52" y="100"/>
                  <a:pt x="58" y="96"/>
                </a:cubicBezTo>
                <a:cubicBezTo>
                  <a:pt x="67" y="60"/>
                  <a:pt x="81" y="12"/>
                  <a:pt x="118" y="0"/>
                </a:cubicBezTo>
                <a:cubicBezTo>
                  <a:pt x="140" y="14"/>
                  <a:pt x="148" y="36"/>
                  <a:pt x="172" y="48"/>
                </a:cubicBezTo>
                <a:cubicBezTo>
                  <a:pt x="183" y="54"/>
                  <a:pt x="208" y="60"/>
                  <a:pt x="208" y="60"/>
                </a:cubicBezTo>
                <a:cubicBezTo>
                  <a:pt x="219" y="71"/>
                  <a:pt x="225" y="87"/>
                  <a:pt x="238" y="96"/>
                </a:cubicBezTo>
                <a:cubicBezTo>
                  <a:pt x="256" y="108"/>
                  <a:pt x="289" y="107"/>
                  <a:pt x="310" y="114"/>
                </a:cubicBezTo>
                <a:cubicBezTo>
                  <a:pt x="317" y="136"/>
                  <a:pt x="310" y="129"/>
                  <a:pt x="328" y="138"/>
                </a:cubicBezTo>
              </a:path>
            </a:pathLst>
          </a:custGeom>
          <a:noFill/>
          <a:ln w="28575" cmpd="sng">
            <a:solidFill>
              <a:srgbClr val="3333CC"/>
            </a:solidFill>
            <a:round/>
            <a:headEnd/>
            <a:tailEnd/>
          </a:ln>
          <a:effectLst/>
        </p:spPr>
        <p:txBody>
          <a:bodyPr wrap="none" anchor="ctr">
            <a:prstTxWarp prst="textNoShape">
              <a:avLst/>
            </a:prstTxWarp>
          </a:bodyPr>
          <a:lstStyle/>
          <a:p>
            <a:endParaRPr lang="en-US">
              <a:solidFill>
                <a:prstClr val="black"/>
              </a:solidFill>
            </a:endParaRPr>
          </a:p>
        </p:txBody>
      </p:sp>
      <p:sp>
        <p:nvSpPr>
          <p:cNvPr id="58501" name="Line 133"/>
          <p:cNvSpPr>
            <a:spLocks noChangeShapeType="1"/>
          </p:cNvSpPr>
          <p:nvPr/>
        </p:nvSpPr>
        <p:spPr bwMode="auto">
          <a:xfrm>
            <a:off x="2663825" y="4508500"/>
            <a:ext cx="4049713" cy="0"/>
          </a:xfrm>
          <a:prstGeom prst="line">
            <a:avLst/>
          </a:prstGeom>
          <a:noFill/>
          <a:ln w="9525">
            <a:solidFill>
              <a:schemeClr val="tx1"/>
            </a:solidFill>
            <a:prstDash val="dash"/>
            <a:round/>
            <a:headEnd/>
            <a:tailEnd/>
          </a:ln>
          <a:effectLst/>
        </p:spPr>
        <p:txBody>
          <a:bodyPr>
            <a:prstTxWarp prst="textNoShape">
              <a:avLst/>
            </a:prstTxWarp>
          </a:bodyPr>
          <a:lstStyle/>
          <a:p>
            <a:endParaRPr lang="en-US">
              <a:solidFill>
                <a:prstClr val="black"/>
              </a:solidFill>
            </a:endParaRPr>
          </a:p>
        </p:txBody>
      </p:sp>
      <p:sp>
        <p:nvSpPr>
          <p:cNvPr id="58502" name="Line 134"/>
          <p:cNvSpPr>
            <a:spLocks noChangeShapeType="1"/>
          </p:cNvSpPr>
          <p:nvPr/>
        </p:nvSpPr>
        <p:spPr bwMode="auto">
          <a:xfrm>
            <a:off x="2592388" y="5157788"/>
            <a:ext cx="4121150" cy="0"/>
          </a:xfrm>
          <a:prstGeom prst="line">
            <a:avLst/>
          </a:prstGeom>
          <a:noFill/>
          <a:ln w="9525">
            <a:solidFill>
              <a:schemeClr val="tx1"/>
            </a:solidFill>
            <a:prstDash val="dash"/>
            <a:round/>
            <a:headEnd/>
            <a:tailEnd/>
          </a:ln>
          <a:effectLst/>
        </p:spPr>
        <p:txBody>
          <a:bodyPr>
            <a:prstTxWarp prst="textNoShape">
              <a:avLst/>
            </a:prstTxWarp>
          </a:bodyPr>
          <a:lstStyle/>
          <a:p>
            <a:endParaRPr lang="en-US">
              <a:solidFill>
                <a:prstClr val="black"/>
              </a:solidFill>
            </a:endParaRPr>
          </a:p>
        </p:txBody>
      </p:sp>
      <p:sp>
        <p:nvSpPr>
          <p:cNvPr id="58503" name="Line 135"/>
          <p:cNvSpPr>
            <a:spLocks noChangeShapeType="1"/>
          </p:cNvSpPr>
          <p:nvPr/>
        </p:nvSpPr>
        <p:spPr bwMode="auto">
          <a:xfrm>
            <a:off x="2501900" y="5842000"/>
            <a:ext cx="4211638" cy="0"/>
          </a:xfrm>
          <a:prstGeom prst="line">
            <a:avLst/>
          </a:prstGeom>
          <a:noFill/>
          <a:ln w="9525">
            <a:solidFill>
              <a:schemeClr val="tx1"/>
            </a:solidFill>
            <a:prstDash val="dash"/>
            <a:round/>
            <a:headEnd/>
            <a:tailEnd/>
          </a:ln>
          <a:effectLst/>
        </p:spPr>
        <p:txBody>
          <a:bodyPr>
            <a:prstTxWarp prst="textNoShape">
              <a:avLst/>
            </a:prstTxWarp>
          </a:bodyPr>
          <a:lstStyle/>
          <a:p>
            <a:endParaRPr lang="en-US">
              <a:solidFill>
                <a:prstClr val="black"/>
              </a:solidFill>
            </a:endParaRPr>
          </a:p>
        </p:txBody>
      </p:sp>
      <p:sp>
        <p:nvSpPr>
          <p:cNvPr id="58504" name="Line 136"/>
          <p:cNvSpPr>
            <a:spLocks noChangeShapeType="1"/>
          </p:cNvSpPr>
          <p:nvPr/>
        </p:nvSpPr>
        <p:spPr bwMode="auto">
          <a:xfrm>
            <a:off x="2501900" y="3789363"/>
            <a:ext cx="4211638" cy="0"/>
          </a:xfrm>
          <a:prstGeom prst="line">
            <a:avLst/>
          </a:prstGeom>
          <a:noFill/>
          <a:ln w="9525">
            <a:solidFill>
              <a:schemeClr val="tx1"/>
            </a:solidFill>
            <a:prstDash val="dash"/>
            <a:round/>
            <a:headEnd/>
            <a:tailEnd/>
          </a:ln>
          <a:effectLst/>
        </p:spPr>
        <p:txBody>
          <a:bodyPr>
            <a:prstTxWarp prst="textNoShape">
              <a:avLst/>
            </a:prstTxWarp>
          </a:bodyPr>
          <a:lstStyle/>
          <a:p>
            <a:endParaRPr lang="en-US">
              <a:solidFill>
                <a:prstClr val="black"/>
              </a:solidFill>
            </a:endParaRPr>
          </a:p>
        </p:txBody>
      </p:sp>
      <p:sp>
        <p:nvSpPr>
          <p:cNvPr id="58505" name="Line 137"/>
          <p:cNvSpPr>
            <a:spLocks noChangeShapeType="1"/>
          </p:cNvSpPr>
          <p:nvPr/>
        </p:nvSpPr>
        <p:spPr bwMode="auto">
          <a:xfrm>
            <a:off x="2916238" y="4508500"/>
            <a:ext cx="0" cy="649288"/>
          </a:xfrm>
          <a:prstGeom prst="line">
            <a:avLst/>
          </a:prstGeom>
          <a:noFill/>
          <a:ln w="31750">
            <a:solidFill>
              <a:srgbClr val="FF0000"/>
            </a:solidFill>
            <a:round/>
            <a:headEnd/>
            <a:tailEnd/>
          </a:ln>
          <a:effectLst/>
        </p:spPr>
        <p:txBody>
          <a:bodyPr>
            <a:prstTxWarp prst="textNoShape">
              <a:avLst/>
            </a:prstTxWarp>
          </a:bodyPr>
          <a:lstStyle/>
          <a:p>
            <a:endParaRPr lang="en-US">
              <a:solidFill>
                <a:prstClr val="black"/>
              </a:solidFill>
            </a:endParaRPr>
          </a:p>
        </p:txBody>
      </p:sp>
      <p:sp>
        <p:nvSpPr>
          <p:cNvPr id="58506" name="Line 138"/>
          <p:cNvSpPr>
            <a:spLocks noChangeShapeType="1"/>
          </p:cNvSpPr>
          <p:nvPr/>
        </p:nvSpPr>
        <p:spPr bwMode="auto">
          <a:xfrm>
            <a:off x="2627313" y="5157788"/>
            <a:ext cx="0" cy="684212"/>
          </a:xfrm>
          <a:prstGeom prst="line">
            <a:avLst/>
          </a:prstGeom>
          <a:noFill/>
          <a:ln w="31750">
            <a:solidFill>
              <a:srgbClr val="0000FF"/>
            </a:solidFill>
            <a:round/>
            <a:headEnd/>
            <a:tailEnd/>
          </a:ln>
          <a:effectLst/>
        </p:spPr>
        <p:txBody>
          <a:bodyPr>
            <a:prstTxWarp prst="textNoShape">
              <a:avLst/>
            </a:prstTxWarp>
          </a:bodyPr>
          <a:lstStyle/>
          <a:p>
            <a:endParaRPr lang="en-US">
              <a:solidFill>
                <a:prstClr val="black"/>
              </a:solidFill>
            </a:endParaRPr>
          </a:p>
        </p:txBody>
      </p:sp>
      <p:sp>
        <p:nvSpPr>
          <p:cNvPr id="58507" name="Line 139"/>
          <p:cNvSpPr>
            <a:spLocks noChangeShapeType="1"/>
          </p:cNvSpPr>
          <p:nvPr/>
        </p:nvSpPr>
        <p:spPr bwMode="auto">
          <a:xfrm>
            <a:off x="2663825" y="3789363"/>
            <a:ext cx="0" cy="719137"/>
          </a:xfrm>
          <a:prstGeom prst="line">
            <a:avLst/>
          </a:prstGeom>
          <a:noFill/>
          <a:ln w="31750">
            <a:solidFill>
              <a:srgbClr val="0000FF"/>
            </a:solidFill>
            <a:round/>
            <a:headEnd/>
            <a:tailEnd/>
          </a:ln>
          <a:effectLst/>
        </p:spPr>
        <p:txBody>
          <a:bodyPr>
            <a:prstTxWarp prst="textNoShape">
              <a:avLst/>
            </a:prstTxWarp>
          </a:bodyPr>
          <a:lstStyle/>
          <a:p>
            <a:endParaRPr lang="en-US">
              <a:solidFill>
                <a:prstClr val="black"/>
              </a:solidFill>
            </a:endParaRPr>
          </a:p>
        </p:txBody>
      </p:sp>
      <p:sp>
        <p:nvSpPr>
          <p:cNvPr id="58508" name="Line 140"/>
          <p:cNvSpPr>
            <a:spLocks noChangeShapeType="1"/>
          </p:cNvSpPr>
          <p:nvPr/>
        </p:nvSpPr>
        <p:spPr bwMode="auto">
          <a:xfrm>
            <a:off x="1835150" y="3429000"/>
            <a:ext cx="0" cy="360363"/>
          </a:xfrm>
          <a:prstGeom prst="line">
            <a:avLst/>
          </a:prstGeom>
          <a:noFill/>
          <a:ln w="31750">
            <a:solidFill>
              <a:schemeClr val="tx1"/>
            </a:solidFill>
            <a:round/>
            <a:headEnd/>
            <a:tailEnd/>
          </a:ln>
          <a:effectLst/>
        </p:spPr>
        <p:txBody>
          <a:bodyPr>
            <a:prstTxWarp prst="textNoShape">
              <a:avLst/>
            </a:prstTxWarp>
          </a:bodyPr>
          <a:lstStyle/>
          <a:p>
            <a:endParaRPr lang="en-US">
              <a:solidFill>
                <a:prstClr val="black"/>
              </a:solidFill>
            </a:endParaRPr>
          </a:p>
        </p:txBody>
      </p:sp>
      <p:sp>
        <p:nvSpPr>
          <p:cNvPr id="58510" name="Line 142"/>
          <p:cNvSpPr>
            <a:spLocks noChangeShapeType="1"/>
          </p:cNvSpPr>
          <p:nvPr/>
        </p:nvSpPr>
        <p:spPr bwMode="auto">
          <a:xfrm>
            <a:off x="1836738" y="3789363"/>
            <a:ext cx="827087" cy="0"/>
          </a:xfrm>
          <a:prstGeom prst="line">
            <a:avLst/>
          </a:prstGeom>
          <a:noFill/>
          <a:ln w="9525">
            <a:solidFill>
              <a:schemeClr val="tx1"/>
            </a:solidFill>
            <a:round/>
            <a:headEnd/>
            <a:tailEnd/>
          </a:ln>
          <a:effectLst/>
        </p:spPr>
        <p:txBody>
          <a:bodyPr>
            <a:prstTxWarp prst="textNoShape">
              <a:avLst/>
            </a:prstTxWarp>
          </a:bodyPr>
          <a:lstStyle/>
          <a:p>
            <a:endParaRPr lang="en-US">
              <a:solidFill>
                <a:prstClr val="black"/>
              </a:solidFill>
            </a:endParaRPr>
          </a:p>
        </p:txBody>
      </p:sp>
      <p:sp>
        <p:nvSpPr>
          <p:cNvPr id="58511" name="Line 143"/>
          <p:cNvSpPr>
            <a:spLocks noChangeShapeType="1"/>
          </p:cNvSpPr>
          <p:nvPr/>
        </p:nvSpPr>
        <p:spPr bwMode="auto">
          <a:xfrm>
            <a:off x="1800225" y="5842000"/>
            <a:ext cx="827088" cy="0"/>
          </a:xfrm>
          <a:prstGeom prst="line">
            <a:avLst/>
          </a:prstGeom>
          <a:noFill/>
          <a:ln w="9525">
            <a:solidFill>
              <a:schemeClr val="tx1"/>
            </a:solidFill>
            <a:round/>
            <a:headEnd/>
            <a:tailEnd/>
          </a:ln>
          <a:effectLst/>
        </p:spPr>
        <p:txBody>
          <a:bodyPr>
            <a:prstTxWarp prst="textNoShape">
              <a:avLst/>
            </a:prstTxWarp>
          </a:bodyPr>
          <a:lstStyle/>
          <a:p>
            <a:endParaRPr lang="en-US">
              <a:solidFill>
                <a:prstClr val="black"/>
              </a:solidFill>
            </a:endParaRPr>
          </a:p>
        </p:txBody>
      </p:sp>
      <p:sp>
        <p:nvSpPr>
          <p:cNvPr id="58512" name="Line 144"/>
          <p:cNvSpPr>
            <a:spLocks noChangeShapeType="1"/>
          </p:cNvSpPr>
          <p:nvPr/>
        </p:nvSpPr>
        <p:spPr bwMode="auto">
          <a:xfrm>
            <a:off x="1763713" y="5842000"/>
            <a:ext cx="0" cy="287338"/>
          </a:xfrm>
          <a:prstGeom prst="line">
            <a:avLst/>
          </a:prstGeom>
          <a:noFill/>
          <a:ln w="31750">
            <a:solidFill>
              <a:schemeClr val="tx1"/>
            </a:solidFill>
            <a:round/>
            <a:headEnd/>
            <a:tailEnd/>
          </a:ln>
          <a:effectLst/>
        </p:spPr>
        <p:txBody>
          <a:bodyPr>
            <a:prstTxWarp prst="textNoShape">
              <a:avLst/>
            </a:prstTxWarp>
          </a:bodyPr>
          <a:lstStyle/>
          <a:p>
            <a:endParaRPr lang="en-US">
              <a:solidFill>
                <a:prstClr val="black"/>
              </a:solidFill>
            </a:endParaRPr>
          </a:p>
        </p:txBody>
      </p:sp>
      <p:sp>
        <p:nvSpPr>
          <p:cNvPr id="58513" name="Line 145"/>
          <p:cNvSpPr>
            <a:spLocks noChangeShapeType="1"/>
          </p:cNvSpPr>
          <p:nvPr/>
        </p:nvSpPr>
        <p:spPr bwMode="auto">
          <a:xfrm>
            <a:off x="2663825" y="4508500"/>
            <a:ext cx="214313" cy="0"/>
          </a:xfrm>
          <a:prstGeom prst="line">
            <a:avLst/>
          </a:prstGeom>
          <a:noFill/>
          <a:ln w="9525">
            <a:solidFill>
              <a:schemeClr val="tx1"/>
            </a:solidFill>
            <a:round/>
            <a:headEnd/>
            <a:tailEnd/>
          </a:ln>
          <a:effectLst/>
        </p:spPr>
        <p:txBody>
          <a:bodyPr>
            <a:prstTxWarp prst="textNoShape">
              <a:avLst/>
            </a:prstTxWarp>
          </a:bodyPr>
          <a:lstStyle/>
          <a:p>
            <a:endParaRPr lang="en-US">
              <a:solidFill>
                <a:prstClr val="black"/>
              </a:solidFill>
            </a:endParaRPr>
          </a:p>
        </p:txBody>
      </p:sp>
      <p:sp>
        <p:nvSpPr>
          <p:cNvPr id="58514" name="Line 146"/>
          <p:cNvSpPr>
            <a:spLocks noChangeShapeType="1"/>
          </p:cNvSpPr>
          <p:nvPr/>
        </p:nvSpPr>
        <p:spPr bwMode="auto">
          <a:xfrm>
            <a:off x="2627313" y="5157788"/>
            <a:ext cx="214312" cy="0"/>
          </a:xfrm>
          <a:prstGeom prst="line">
            <a:avLst/>
          </a:prstGeom>
          <a:noFill/>
          <a:ln w="9525">
            <a:solidFill>
              <a:schemeClr val="tx1"/>
            </a:solidFill>
            <a:round/>
            <a:headEnd/>
            <a:tailEnd/>
          </a:ln>
          <a:effectLst/>
        </p:spPr>
        <p:txBody>
          <a:bodyPr>
            <a:prstTxWarp prst="textNoShape">
              <a:avLst/>
            </a:prstTxWarp>
          </a:bodyPr>
          <a:lstStyle/>
          <a:p>
            <a:endParaRPr lang="en-US">
              <a:solidFill>
                <a:prstClr val="black"/>
              </a:solidFill>
            </a:endParaRPr>
          </a:p>
        </p:txBody>
      </p:sp>
      <p:sp>
        <p:nvSpPr>
          <p:cNvPr id="58515" name="Line 147"/>
          <p:cNvSpPr>
            <a:spLocks noChangeShapeType="1"/>
          </p:cNvSpPr>
          <p:nvPr/>
        </p:nvSpPr>
        <p:spPr bwMode="auto">
          <a:xfrm>
            <a:off x="5759450" y="4508500"/>
            <a:ext cx="0" cy="649288"/>
          </a:xfrm>
          <a:prstGeom prst="line">
            <a:avLst/>
          </a:prstGeom>
          <a:noFill/>
          <a:ln w="31750">
            <a:solidFill>
              <a:srgbClr val="FF0000"/>
            </a:solidFill>
            <a:round/>
            <a:headEnd/>
            <a:tailEnd/>
          </a:ln>
          <a:effectLst/>
        </p:spPr>
        <p:txBody>
          <a:bodyPr>
            <a:prstTxWarp prst="textNoShape">
              <a:avLst/>
            </a:prstTxWarp>
          </a:bodyPr>
          <a:lstStyle/>
          <a:p>
            <a:endParaRPr lang="en-US">
              <a:solidFill>
                <a:prstClr val="black"/>
              </a:solidFill>
            </a:endParaRPr>
          </a:p>
        </p:txBody>
      </p:sp>
      <p:sp>
        <p:nvSpPr>
          <p:cNvPr id="58516" name="Line 148"/>
          <p:cNvSpPr>
            <a:spLocks noChangeShapeType="1"/>
          </p:cNvSpPr>
          <p:nvPr/>
        </p:nvSpPr>
        <p:spPr bwMode="auto">
          <a:xfrm>
            <a:off x="5616575" y="3789363"/>
            <a:ext cx="0" cy="719137"/>
          </a:xfrm>
          <a:prstGeom prst="line">
            <a:avLst/>
          </a:prstGeom>
          <a:noFill/>
          <a:ln w="31750">
            <a:solidFill>
              <a:srgbClr val="0000FF"/>
            </a:solidFill>
            <a:round/>
            <a:headEnd/>
            <a:tailEnd/>
          </a:ln>
          <a:effectLst/>
        </p:spPr>
        <p:txBody>
          <a:bodyPr>
            <a:prstTxWarp prst="textNoShape">
              <a:avLst/>
            </a:prstTxWarp>
          </a:bodyPr>
          <a:lstStyle/>
          <a:p>
            <a:endParaRPr lang="en-US">
              <a:solidFill>
                <a:prstClr val="black"/>
              </a:solidFill>
            </a:endParaRPr>
          </a:p>
        </p:txBody>
      </p:sp>
      <p:sp>
        <p:nvSpPr>
          <p:cNvPr id="58517" name="Line 149"/>
          <p:cNvSpPr>
            <a:spLocks noChangeShapeType="1"/>
          </p:cNvSpPr>
          <p:nvPr/>
        </p:nvSpPr>
        <p:spPr bwMode="auto">
          <a:xfrm>
            <a:off x="5940425" y="3429000"/>
            <a:ext cx="0" cy="360363"/>
          </a:xfrm>
          <a:prstGeom prst="line">
            <a:avLst/>
          </a:prstGeom>
          <a:noFill/>
          <a:ln w="31750">
            <a:solidFill>
              <a:schemeClr val="tx1"/>
            </a:solidFill>
            <a:round/>
            <a:headEnd/>
            <a:tailEnd/>
          </a:ln>
          <a:effectLst/>
        </p:spPr>
        <p:txBody>
          <a:bodyPr>
            <a:prstTxWarp prst="textNoShape">
              <a:avLst/>
            </a:prstTxWarp>
          </a:bodyPr>
          <a:lstStyle/>
          <a:p>
            <a:endParaRPr lang="en-US">
              <a:solidFill>
                <a:prstClr val="black"/>
              </a:solidFill>
            </a:endParaRPr>
          </a:p>
        </p:txBody>
      </p:sp>
      <p:sp>
        <p:nvSpPr>
          <p:cNvPr id="58518" name="Line 150"/>
          <p:cNvSpPr>
            <a:spLocks noChangeShapeType="1"/>
          </p:cNvSpPr>
          <p:nvPr/>
        </p:nvSpPr>
        <p:spPr bwMode="auto">
          <a:xfrm>
            <a:off x="5616575" y="5157788"/>
            <a:ext cx="0" cy="719137"/>
          </a:xfrm>
          <a:prstGeom prst="line">
            <a:avLst/>
          </a:prstGeom>
          <a:noFill/>
          <a:ln w="31750">
            <a:solidFill>
              <a:srgbClr val="0000FF"/>
            </a:solidFill>
            <a:round/>
            <a:headEnd/>
            <a:tailEnd/>
          </a:ln>
          <a:effectLst/>
        </p:spPr>
        <p:txBody>
          <a:bodyPr>
            <a:prstTxWarp prst="textNoShape">
              <a:avLst/>
            </a:prstTxWarp>
          </a:bodyPr>
          <a:lstStyle/>
          <a:p>
            <a:endParaRPr lang="en-US">
              <a:solidFill>
                <a:prstClr val="black"/>
              </a:solidFill>
            </a:endParaRPr>
          </a:p>
        </p:txBody>
      </p:sp>
      <p:sp>
        <p:nvSpPr>
          <p:cNvPr id="58519" name="Line 151"/>
          <p:cNvSpPr>
            <a:spLocks noChangeShapeType="1"/>
          </p:cNvSpPr>
          <p:nvPr/>
        </p:nvSpPr>
        <p:spPr bwMode="auto">
          <a:xfrm>
            <a:off x="5940425" y="5842000"/>
            <a:ext cx="0" cy="360363"/>
          </a:xfrm>
          <a:prstGeom prst="line">
            <a:avLst/>
          </a:prstGeom>
          <a:noFill/>
          <a:ln w="31750">
            <a:solidFill>
              <a:schemeClr val="tx1"/>
            </a:solidFill>
            <a:round/>
            <a:headEnd/>
            <a:tailEnd/>
          </a:ln>
          <a:effectLst/>
        </p:spPr>
        <p:txBody>
          <a:bodyPr>
            <a:prstTxWarp prst="textNoShape">
              <a:avLst/>
            </a:prstTxWarp>
          </a:bodyPr>
          <a:lstStyle/>
          <a:p>
            <a:endParaRPr lang="en-US">
              <a:solidFill>
                <a:prstClr val="black"/>
              </a:solidFill>
            </a:endParaRPr>
          </a:p>
        </p:txBody>
      </p:sp>
      <p:sp>
        <p:nvSpPr>
          <p:cNvPr id="58520" name="Text Box 152"/>
          <p:cNvSpPr txBox="1">
            <a:spLocks noChangeArrowheads="1"/>
          </p:cNvSpPr>
          <p:nvPr/>
        </p:nvSpPr>
        <p:spPr bwMode="auto">
          <a:xfrm>
            <a:off x="6156325" y="3357563"/>
            <a:ext cx="403225" cy="366712"/>
          </a:xfrm>
          <a:prstGeom prst="rect">
            <a:avLst/>
          </a:prstGeom>
          <a:noFill/>
          <a:ln w="9525">
            <a:noFill/>
            <a:miter lim="800000"/>
            <a:headEnd/>
            <a:tailEnd/>
          </a:ln>
          <a:effectLst/>
        </p:spPr>
        <p:txBody>
          <a:bodyPr wrap="none">
            <a:prstTxWarp prst="textNoShape">
              <a:avLst/>
            </a:prstTxWarp>
            <a:spAutoFit/>
          </a:bodyPr>
          <a:lstStyle/>
          <a:p>
            <a:r>
              <a:rPr lang="fr-FR">
                <a:solidFill>
                  <a:prstClr val="black"/>
                </a:solidFill>
                <a:latin typeface="Symbol" pitchFamily="-105" charset="2"/>
              </a:rPr>
              <a:t>r</a:t>
            </a:r>
            <a:r>
              <a:rPr lang="fr-FR" baseline="-25000">
                <a:solidFill>
                  <a:prstClr val="black"/>
                </a:solidFill>
              </a:rPr>
              <a:t>0</a:t>
            </a:r>
          </a:p>
        </p:txBody>
      </p:sp>
      <p:sp>
        <p:nvSpPr>
          <p:cNvPr id="58521" name="Text Box 153"/>
          <p:cNvSpPr txBox="1">
            <a:spLocks noChangeArrowheads="1"/>
          </p:cNvSpPr>
          <p:nvPr/>
        </p:nvSpPr>
        <p:spPr bwMode="auto">
          <a:xfrm>
            <a:off x="5867400" y="3968750"/>
            <a:ext cx="377825" cy="366713"/>
          </a:xfrm>
          <a:prstGeom prst="rect">
            <a:avLst/>
          </a:prstGeom>
          <a:noFill/>
          <a:ln w="9525">
            <a:noFill/>
            <a:miter lim="800000"/>
            <a:headEnd/>
            <a:tailEnd/>
          </a:ln>
          <a:effectLst/>
        </p:spPr>
        <p:txBody>
          <a:bodyPr wrap="none">
            <a:prstTxWarp prst="textNoShape">
              <a:avLst/>
            </a:prstTxWarp>
            <a:spAutoFit/>
          </a:bodyPr>
          <a:lstStyle/>
          <a:p>
            <a:r>
              <a:rPr lang="fr-FR">
                <a:solidFill>
                  <a:srgbClr val="0000CC"/>
                </a:solidFill>
                <a:latin typeface="Symbol" pitchFamily="-105" charset="2"/>
              </a:rPr>
              <a:t>r</a:t>
            </a:r>
            <a:r>
              <a:rPr lang="fr-FR" baseline="-25000">
                <a:solidFill>
                  <a:srgbClr val="0000CC"/>
                </a:solidFill>
              </a:rPr>
              <a:t>1</a:t>
            </a:r>
          </a:p>
        </p:txBody>
      </p:sp>
      <p:sp>
        <p:nvSpPr>
          <p:cNvPr id="58522" name="Text Box 154"/>
          <p:cNvSpPr txBox="1">
            <a:spLocks noChangeArrowheads="1"/>
          </p:cNvSpPr>
          <p:nvPr/>
        </p:nvSpPr>
        <p:spPr bwMode="auto">
          <a:xfrm>
            <a:off x="5795963" y="4508500"/>
            <a:ext cx="403225" cy="366713"/>
          </a:xfrm>
          <a:prstGeom prst="rect">
            <a:avLst/>
          </a:prstGeom>
          <a:noFill/>
          <a:ln w="9525">
            <a:noFill/>
            <a:miter lim="800000"/>
            <a:headEnd/>
            <a:tailEnd/>
          </a:ln>
          <a:effectLst/>
        </p:spPr>
        <p:txBody>
          <a:bodyPr wrap="none">
            <a:prstTxWarp prst="textNoShape">
              <a:avLst/>
            </a:prstTxWarp>
            <a:spAutoFit/>
          </a:bodyPr>
          <a:lstStyle/>
          <a:p>
            <a:r>
              <a:rPr lang="fr-FR">
                <a:solidFill>
                  <a:srgbClr val="FF0000"/>
                </a:solidFill>
                <a:latin typeface="Symbol" pitchFamily="-105" charset="2"/>
              </a:rPr>
              <a:t>r</a:t>
            </a:r>
            <a:r>
              <a:rPr lang="fr-FR" baseline="-25000">
                <a:solidFill>
                  <a:srgbClr val="FF0000"/>
                </a:solidFill>
              </a:rPr>
              <a:t>2</a:t>
            </a:r>
          </a:p>
        </p:txBody>
      </p:sp>
      <p:sp>
        <p:nvSpPr>
          <p:cNvPr id="58523" name="Line 155"/>
          <p:cNvSpPr>
            <a:spLocks noChangeShapeType="1"/>
          </p:cNvSpPr>
          <p:nvPr/>
        </p:nvSpPr>
        <p:spPr bwMode="auto">
          <a:xfrm>
            <a:off x="5616575" y="3789363"/>
            <a:ext cx="323850" cy="0"/>
          </a:xfrm>
          <a:prstGeom prst="line">
            <a:avLst/>
          </a:prstGeom>
          <a:noFill/>
          <a:ln w="9525">
            <a:solidFill>
              <a:schemeClr val="tx1"/>
            </a:solidFill>
            <a:round/>
            <a:headEnd/>
            <a:tailEnd/>
          </a:ln>
          <a:effectLst/>
        </p:spPr>
        <p:txBody>
          <a:bodyPr>
            <a:prstTxWarp prst="textNoShape">
              <a:avLst/>
            </a:prstTxWarp>
          </a:bodyPr>
          <a:lstStyle/>
          <a:p>
            <a:endParaRPr lang="en-US">
              <a:solidFill>
                <a:prstClr val="black"/>
              </a:solidFill>
            </a:endParaRPr>
          </a:p>
        </p:txBody>
      </p:sp>
      <p:sp>
        <p:nvSpPr>
          <p:cNvPr id="58524" name="Line 156"/>
          <p:cNvSpPr>
            <a:spLocks noChangeShapeType="1"/>
          </p:cNvSpPr>
          <p:nvPr/>
        </p:nvSpPr>
        <p:spPr bwMode="auto">
          <a:xfrm>
            <a:off x="5651500" y="5842000"/>
            <a:ext cx="323850" cy="0"/>
          </a:xfrm>
          <a:prstGeom prst="line">
            <a:avLst/>
          </a:prstGeom>
          <a:noFill/>
          <a:ln w="9525">
            <a:solidFill>
              <a:schemeClr val="tx1"/>
            </a:solidFill>
            <a:round/>
            <a:headEnd/>
            <a:tailEnd/>
          </a:ln>
          <a:effectLst/>
        </p:spPr>
        <p:txBody>
          <a:bodyPr>
            <a:prstTxWarp prst="textNoShape">
              <a:avLst/>
            </a:prstTxWarp>
          </a:bodyPr>
          <a:lstStyle/>
          <a:p>
            <a:endParaRPr lang="en-US">
              <a:solidFill>
                <a:prstClr val="black"/>
              </a:solidFill>
            </a:endParaRPr>
          </a:p>
        </p:txBody>
      </p:sp>
      <p:sp>
        <p:nvSpPr>
          <p:cNvPr id="58525" name="Line 157"/>
          <p:cNvSpPr>
            <a:spLocks noChangeShapeType="1"/>
          </p:cNvSpPr>
          <p:nvPr/>
        </p:nvSpPr>
        <p:spPr bwMode="auto">
          <a:xfrm>
            <a:off x="5616575" y="4508500"/>
            <a:ext cx="144463" cy="0"/>
          </a:xfrm>
          <a:prstGeom prst="line">
            <a:avLst/>
          </a:prstGeom>
          <a:noFill/>
          <a:ln w="9525">
            <a:solidFill>
              <a:schemeClr val="tx1"/>
            </a:solidFill>
            <a:round/>
            <a:headEnd/>
            <a:tailEnd/>
          </a:ln>
          <a:effectLst/>
        </p:spPr>
        <p:txBody>
          <a:bodyPr>
            <a:prstTxWarp prst="textNoShape">
              <a:avLst/>
            </a:prstTxWarp>
          </a:bodyPr>
          <a:lstStyle/>
          <a:p>
            <a:endParaRPr lang="en-US">
              <a:solidFill>
                <a:prstClr val="black"/>
              </a:solidFill>
            </a:endParaRPr>
          </a:p>
        </p:txBody>
      </p:sp>
      <p:sp>
        <p:nvSpPr>
          <p:cNvPr id="58526" name="Line 158"/>
          <p:cNvSpPr>
            <a:spLocks noChangeShapeType="1"/>
          </p:cNvSpPr>
          <p:nvPr/>
        </p:nvSpPr>
        <p:spPr bwMode="auto">
          <a:xfrm>
            <a:off x="5616575" y="5157788"/>
            <a:ext cx="144463" cy="0"/>
          </a:xfrm>
          <a:prstGeom prst="line">
            <a:avLst/>
          </a:prstGeom>
          <a:noFill/>
          <a:ln w="9525">
            <a:solidFill>
              <a:schemeClr val="tx1"/>
            </a:solidFill>
            <a:round/>
            <a:headEnd/>
            <a:tailEnd/>
          </a:ln>
          <a:effectLst/>
        </p:spPr>
        <p:txBody>
          <a:bodyPr>
            <a:prstTxWarp prst="textNoShape">
              <a:avLst/>
            </a:prstTxWarp>
          </a:bodyPr>
          <a:lstStyle/>
          <a:p>
            <a:endParaRPr lang="en-US">
              <a:solidFill>
                <a:prstClr val="black"/>
              </a:solidFill>
            </a:endParaRPr>
          </a:p>
        </p:txBody>
      </p:sp>
      <p:sp>
        <p:nvSpPr>
          <p:cNvPr id="58528" name="Text Box 160"/>
          <p:cNvSpPr txBox="1">
            <a:spLocks noChangeArrowheads="1"/>
          </p:cNvSpPr>
          <p:nvPr/>
        </p:nvSpPr>
        <p:spPr bwMode="auto">
          <a:xfrm>
            <a:off x="1079500" y="4652963"/>
            <a:ext cx="588963" cy="366712"/>
          </a:xfrm>
          <a:prstGeom prst="rect">
            <a:avLst/>
          </a:prstGeom>
          <a:noFill/>
          <a:ln w="9525">
            <a:noFill/>
            <a:miter lim="800000"/>
            <a:headEnd/>
            <a:tailEnd/>
          </a:ln>
          <a:effectLst/>
        </p:spPr>
        <p:txBody>
          <a:bodyPr wrap="none">
            <a:prstTxWarp prst="textNoShape">
              <a:avLst/>
            </a:prstTxWarp>
            <a:spAutoFit/>
          </a:bodyPr>
          <a:lstStyle/>
          <a:p>
            <a:r>
              <a:rPr lang="fr-FR">
                <a:solidFill>
                  <a:prstClr val="black"/>
                </a:solidFill>
                <a:latin typeface="Symbol" pitchFamily="-105" charset="2"/>
              </a:rPr>
              <a:t>r</a:t>
            </a:r>
            <a:r>
              <a:rPr lang="fr-FR">
                <a:solidFill>
                  <a:prstClr val="black"/>
                </a:solidFill>
              </a:rPr>
              <a:t>(r)</a:t>
            </a:r>
          </a:p>
        </p:txBody>
      </p:sp>
      <p:sp>
        <p:nvSpPr>
          <p:cNvPr id="58529" name="Text Box 161"/>
          <p:cNvSpPr txBox="1">
            <a:spLocks noChangeArrowheads="1"/>
          </p:cNvSpPr>
          <p:nvPr/>
        </p:nvSpPr>
        <p:spPr bwMode="auto">
          <a:xfrm>
            <a:off x="6948488" y="4689475"/>
            <a:ext cx="588962" cy="366713"/>
          </a:xfrm>
          <a:prstGeom prst="rect">
            <a:avLst/>
          </a:prstGeom>
          <a:noFill/>
          <a:ln w="9525">
            <a:noFill/>
            <a:miter lim="800000"/>
            <a:headEnd/>
            <a:tailEnd/>
          </a:ln>
          <a:effectLst/>
        </p:spPr>
        <p:txBody>
          <a:bodyPr wrap="none">
            <a:prstTxWarp prst="textNoShape">
              <a:avLst/>
            </a:prstTxWarp>
            <a:spAutoFit/>
          </a:bodyPr>
          <a:lstStyle/>
          <a:p>
            <a:r>
              <a:rPr lang="fr-FR">
                <a:solidFill>
                  <a:prstClr val="black"/>
                </a:solidFill>
                <a:latin typeface="Symbol" pitchFamily="-105" charset="2"/>
              </a:rPr>
              <a:t>r</a:t>
            </a:r>
            <a:r>
              <a:rPr lang="fr-FR">
                <a:solidFill>
                  <a:prstClr val="black"/>
                </a:solidFill>
              </a:rPr>
              <a:t>(r)</a:t>
            </a:r>
          </a:p>
        </p:txBody>
      </p:sp>
      <p:sp>
        <p:nvSpPr>
          <p:cNvPr id="58530" name="Text Box 162"/>
          <p:cNvSpPr txBox="1">
            <a:spLocks noChangeArrowheads="1"/>
          </p:cNvSpPr>
          <p:nvPr/>
        </p:nvSpPr>
        <p:spPr bwMode="auto">
          <a:xfrm>
            <a:off x="792163" y="5049838"/>
            <a:ext cx="1068387" cy="366712"/>
          </a:xfrm>
          <a:prstGeom prst="rect">
            <a:avLst/>
          </a:prstGeom>
          <a:noFill/>
          <a:ln w="9525">
            <a:noFill/>
            <a:miter lim="800000"/>
            <a:headEnd/>
            <a:tailEnd/>
          </a:ln>
          <a:effectLst/>
        </p:spPr>
        <p:txBody>
          <a:bodyPr wrap="none">
            <a:prstTxWarp prst="textNoShape">
              <a:avLst/>
            </a:prstTxWarp>
            <a:spAutoFit/>
          </a:bodyPr>
          <a:lstStyle/>
          <a:p>
            <a:r>
              <a:rPr lang="fr-FR">
                <a:solidFill>
                  <a:prstClr val="black"/>
                </a:solidFill>
              </a:rPr>
              <a:t>Neutron</a:t>
            </a:r>
          </a:p>
        </p:txBody>
      </p:sp>
      <p:sp>
        <p:nvSpPr>
          <p:cNvPr id="58531" name="Text Box 163"/>
          <p:cNvSpPr txBox="1">
            <a:spLocks noChangeArrowheads="1"/>
          </p:cNvSpPr>
          <p:nvPr/>
        </p:nvSpPr>
        <p:spPr bwMode="auto">
          <a:xfrm>
            <a:off x="6985000" y="5084763"/>
            <a:ext cx="492125" cy="366712"/>
          </a:xfrm>
          <a:prstGeom prst="rect">
            <a:avLst/>
          </a:prstGeom>
          <a:noFill/>
          <a:ln w="9525">
            <a:noFill/>
            <a:miter lim="800000"/>
            <a:headEnd/>
            <a:tailEnd/>
          </a:ln>
          <a:effectLst/>
        </p:spPr>
        <p:txBody>
          <a:bodyPr wrap="none">
            <a:prstTxWarp prst="textNoShape">
              <a:avLst/>
            </a:prstTxWarp>
            <a:spAutoFit/>
          </a:bodyPr>
          <a:lstStyle/>
          <a:p>
            <a:r>
              <a:rPr lang="fr-FR">
                <a:solidFill>
                  <a:prstClr val="black"/>
                </a:solidFill>
              </a:rPr>
              <a:t>RX</a:t>
            </a:r>
          </a:p>
        </p:txBody>
      </p:sp>
      <p:grpSp>
        <p:nvGrpSpPr>
          <p:cNvPr id="4" name="Group 166"/>
          <p:cNvGrpSpPr>
            <a:grpSpLocks/>
          </p:cNvGrpSpPr>
          <p:nvPr/>
        </p:nvGrpSpPr>
        <p:grpSpPr bwMode="auto">
          <a:xfrm>
            <a:off x="3817938" y="4508500"/>
            <a:ext cx="646112" cy="644525"/>
            <a:chOff x="4468" y="3543"/>
            <a:chExt cx="407" cy="406"/>
          </a:xfrm>
        </p:grpSpPr>
        <p:sp>
          <p:nvSpPr>
            <p:cNvPr id="58532" name="Oval 164"/>
            <p:cNvSpPr>
              <a:spLocks noChangeAspect="1" noChangeArrowheads="1"/>
            </p:cNvSpPr>
            <p:nvPr/>
          </p:nvSpPr>
          <p:spPr bwMode="auto">
            <a:xfrm>
              <a:off x="4468" y="3543"/>
              <a:ext cx="407" cy="406"/>
            </a:xfrm>
            <a:prstGeom prst="ellipse">
              <a:avLst/>
            </a:prstGeom>
            <a:solidFill>
              <a:srgbClr val="FF9999"/>
            </a:solidFill>
            <a:ln w="19050">
              <a:solidFill>
                <a:srgbClr val="FF0000"/>
              </a:solidFill>
              <a:round/>
              <a:headEnd/>
              <a:tailEnd/>
            </a:ln>
          </p:spPr>
          <p:txBody>
            <a:bodyPr wrap="none" anchor="ctr">
              <a:prstTxWarp prst="textNoShape">
                <a:avLst/>
              </a:prstTxWarp>
            </a:bodyPr>
            <a:lstStyle/>
            <a:p>
              <a:endParaRPr lang="en-US">
                <a:solidFill>
                  <a:prstClr val="black"/>
                </a:solidFill>
              </a:endParaRPr>
            </a:p>
          </p:txBody>
        </p:sp>
        <p:sp>
          <p:nvSpPr>
            <p:cNvPr id="58533" name="Freeform 165"/>
            <p:cNvSpPr>
              <a:spLocks noChangeAspect="1"/>
            </p:cNvSpPr>
            <p:nvPr/>
          </p:nvSpPr>
          <p:spPr bwMode="auto">
            <a:xfrm>
              <a:off x="4468" y="3702"/>
              <a:ext cx="251" cy="246"/>
            </a:xfrm>
            <a:custGeom>
              <a:avLst/>
              <a:gdLst/>
              <a:ahLst/>
              <a:cxnLst>
                <a:cxn ang="0">
                  <a:pos x="29" y="121"/>
                </a:cxn>
                <a:cxn ang="0">
                  <a:pos x="41" y="1"/>
                </a:cxn>
                <a:cxn ang="0">
                  <a:pos x="113" y="7"/>
                </a:cxn>
                <a:cxn ang="0">
                  <a:pos x="119" y="25"/>
                </a:cxn>
                <a:cxn ang="0">
                  <a:pos x="83" y="133"/>
                </a:cxn>
                <a:cxn ang="0">
                  <a:pos x="137" y="157"/>
                </a:cxn>
                <a:cxn ang="0">
                  <a:pos x="221" y="109"/>
                </a:cxn>
                <a:cxn ang="0">
                  <a:pos x="173" y="49"/>
                </a:cxn>
                <a:cxn ang="0">
                  <a:pos x="191" y="7"/>
                </a:cxn>
                <a:cxn ang="0">
                  <a:pos x="233" y="37"/>
                </a:cxn>
                <a:cxn ang="0">
                  <a:pos x="305" y="31"/>
                </a:cxn>
                <a:cxn ang="0">
                  <a:pos x="329" y="97"/>
                </a:cxn>
                <a:cxn ang="0">
                  <a:pos x="197" y="175"/>
                </a:cxn>
                <a:cxn ang="0">
                  <a:pos x="227" y="247"/>
                </a:cxn>
                <a:cxn ang="0">
                  <a:pos x="281" y="211"/>
                </a:cxn>
                <a:cxn ang="0">
                  <a:pos x="293" y="229"/>
                </a:cxn>
                <a:cxn ang="0">
                  <a:pos x="317" y="223"/>
                </a:cxn>
              </a:cxnLst>
              <a:rect l="0" t="0" r="r" b="b"/>
              <a:pathLst>
                <a:path w="329" h="247">
                  <a:moveTo>
                    <a:pt x="29" y="121"/>
                  </a:moveTo>
                  <a:cubicBezTo>
                    <a:pt x="22" y="80"/>
                    <a:pt x="0" y="28"/>
                    <a:pt x="41" y="1"/>
                  </a:cubicBezTo>
                  <a:cubicBezTo>
                    <a:pt x="65" y="3"/>
                    <a:pt x="90" y="0"/>
                    <a:pt x="113" y="7"/>
                  </a:cubicBezTo>
                  <a:cubicBezTo>
                    <a:pt x="119" y="9"/>
                    <a:pt x="119" y="19"/>
                    <a:pt x="119" y="25"/>
                  </a:cubicBezTo>
                  <a:cubicBezTo>
                    <a:pt x="119" y="76"/>
                    <a:pt x="97" y="91"/>
                    <a:pt x="83" y="133"/>
                  </a:cubicBezTo>
                  <a:cubicBezTo>
                    <a:pt x="91" y="190"/>
                    <a:pt x="90" y="189"/>
                    <a:pt x="137" y="157"/>
                  </a:cubicBezTo>
                  <a:cubicBezTo>
                    <a:pt x="155" y="103"/>
                    <a:pt x="157" y="116"/>
                    <a:pt x="221" y="109"/>
                  </a:cubicBezTo>
                  <a:cubicBezTo>
                    <a:pt x="232" y="66"/>
                    <a:pt x="212" y="59"/>
                    <a:pt x="173" y="49"/>
                  </a:cubicBezTo>
                  <a:cubicBezTo>
                    <a:pt x="155" y="22"/>
                    <a:pt x="160" y="15"/>
                    <a:pt x="191" y="7"/>
                  </a:cubicBezTo>
                  <a:cubicBezTo>
                    <a:pt x="223" y="18"/>
                    <a:pt x="201" y="26"/>
                    <a:pt x="233" y="37"/>
                  </a:cubicBezTo>
                  <a:cubicBezTo>
                    <a:pt x="263" y="31"/>
                    <a:pt x="276" y="24"/>
                    <a:pt x="305" y="31"/>
                  </a:cubicBezTo>
                  <a:cubicBezTo>
                    <a:pt x="312" y="53"/>
                    <a:pt x="322" y="75"/>
                    <a:pt x="329" y="97"/>
                  </a:cubicBezTo>
                  <a:cubicBezTo>
                    <a:pt x="315" y="168"/>
                    <a:pt x="260" y="167"/>
                    <a:pt x="197" y="175"/>
                  </a:cubicBezTo>
                  <a:cubicBezTo>
                    <a:pt x="201" y="210"/>
                    <a:pt x="194" y="236"/>
                    <a:pt x="227" y="247"/>
                  </a:cubicBezTo>
                  <a:cubicBezTo>
                    <a:pt x="250" y="239"/>
                    <a:pt x="261" y="224"/>
                    <a:pt x="281" y="211"/>
                  </a:cubicBezTo>
                  <a:cubicBezTo>
                    <a:pt x="285" y="217"/>
                    <a:pt x="286" y="227"/>
                    <a:pt x="293" y="229"/>
                  </a:cubicBezTo>
                  <a:cubicBezTo>
                    <a:pt x="301" y="232"/>
                    <a:pt x="317" y="223"/>
                    <a:pt x="317" y="223"/>
                  </a:cubicBezTo>
                </a:path>
              </a:pathLst>
            </a:custGeom>
            <a:noFill/>
            <a:ln w="28575" cmpd="sng">
              <a:solidFill>
                <a:srgbClr val="FF0000"/>
              </a:solidFill>
              <a:round/>
              <a:headEnd/>
              <a:tailEnd/>
            </a:ln>
            <a:effectLst/>
          </p:spPr>
          <p:txBody>
            <a:bodyPr wrap="none" anchor="ctr">
              <a:prstTxWarp prst="textNoShape">
                <a:avLst/>
              </a:prstTxWarp>
            </a:bodyPr>
            <a:lstStyle/>
            <a:p>
              <a:endParaRPr lang="en-US">
                <a:solidFill>
                  <a:prstClr val="black"/>
                </a:solidFill>
              </a:endParaRPr>
            </a:p>
          </p:txBody>
        </p:sp>
        <p:sp>
          <p:nvSpPr>
            <p:cNvPr id="58496" name="Freeform 128"/>
            <p:cNvSpPr>
              <a:spLocks noChangeAspect="1"/>
            </p:cNvSpPr>
            <p:nvPr/>
          </p:nvSpPr>
          <p:spPr bwMode="auto">
            <a:xfrm>
              <a:off x="4558" y="3566"/>
              <a:ext cx="251" cy="246"/>
            </a:xfrm>
            <a:custGeom>
              <a:avLst/>
              <a:gdLst/>
              <a:ahLst/>
              <a:cxnLst>
                <a:cxn ang="0">
                  <a:pos x="29" y="121"/>
                </a:cxn>
                <a:cxn ang="0">
                  <a:pos x="41" y="1"/>
                </a:cxn>
                <a:cxn ang="0">
                  <a:pos x="113" y="7"/>
                </a:cxn>
                <a:cxn ang="0">
                  <a:pos x="119" y="25"/>
                </a:cxn>
                <a:cxn ang="0">
                  <a:pos x="83" y="133"/>
                </a:cxn>
                <a:cxn ang="0">
                  <a:pos x="137" y="157"/>
                </a:cxn>
                <a:cxn ang="0">
                  <a:pos x="221" y="109"/>
                </a:cxn>
                <a:cxn ang="0">
                  <a:pos x="173" y="49"/>
                </a:cxn>
                <a:cxn ang="0">
                  <a:pos x="191" y="7"/>
                </a:cxn>
                <a:cxn ang="0">
                  <a:pos x="233" y="37"/>
                </a:cxn>
                <a:cxn ang="0">
                  <a:pos x="305" y="31"/>
                </a:cxn>
                <a:cxn ang="0">
                  <a:pos x="329" y="97"/>
                </a:cxn>
                <a:cxn ang="0">
                  <a:pos x="197" y="175"/>
                </a:cxn>
                <a:cxn ang="0">
                  <a:pos x="227" y="247"/>
                </a:cxn>
                <a:cxn ang="0">
                  <a:pos x="281" y="211"/>
                </a:cxn>
                <a:cxn ang="0">
                  <a:pos x="293" y="229"/>
                </a:cxn>
                <a:cxn ang="0">
                  <a:pos x="317" y="223"/>
                </a:cxn>
              </a:cxnLst>
              <a:rect l="0" t="0" r="r" b="b"/>
              <a:pathLst>
                <a:path w="329" h="247">
                  <a:moveTo>
                    <a:pt x="29" y="121"/>
                  </a:moveTo>
                  <a:cubicBezTo>
                    <a:pt x="22" y="80"/>
                    <a:pt x="0" y="28"/>
                    <a:pt x="41" y="1"/>
                  </a:cubicBezTo>
                  <a:cubicBezTo>
                    <a:pt x="65" y="3"/>
                    <a:pt x="90" y="0"/>
                    <a:pt x="113" y="7"/>
                  </a:cubicBezTo>
                  <a:cubicBezTo>
                    <a:pt x="119" y="9"/>
                    <a:pt x="119" y="19"/>
                    <a:pt x="119" y="25"/>
                  </a:cubicBezTo>
                  <a:cubicBezTo>
                    <a:pt x="119" y="76"/>
                    <a:pt x="97" y="91"/>
                    <a:pt x="83" y="133"/>
                  </a:cubicBezTo>
                  <a:cubicBezTo>
                    <a:pt x="91" y="190"/>
                    <a:pt x="90" y="189"/>
                    <a:pt x="137" y="157"/>
                  </a:cubicBezTo>
                  <a:cubicBezTo>
                    <a:pt x="155" y="103"/>
                    <a:pt x="157" y="116"/>
                    <a:pt x="221" y="109"/>
                  </a:cubicBezTo>
                  <a:cubicBezTo>
                    <a:pt x="232" y="66"/>
                    <a:pt x="212" y="59"/>
                    <a:pt x="173" y="49"/>
                  </a:cubicBezTo>
                  <a:cubicBezTo>
                    <a:pt x="155" y="22"/>
                    <a:pt x="160" y="15"/>
                    <a:pt x="191" y="7"/>
                  </a:cubicBezTo>
                  <a:cubicBezTo>
                    <a:pt x="223" y="18"/>
                    <a:pt x="201" y="26"/>
                    <a:pt x="233" y="37"/>
                  </a:cubicBezTo>
                  <a:cubicBezTo>
                    <a:pt x="263" y="31"/>
                    <a:pt x="276" y="24"/>
                    <a:pt x="305" y="31"/>
                  </a:cubicBezTo>
                  <a:cubicBezTo>
                    <a:pt x="312" y="53"/>
                    <a:pt x="322" y="75"/>
                    <a:pt x="329" y="97"/>
                  </a:cubicBezTo>
                  <a:cubicBezTo>
                    <a:pt x="315" y="168"/>
                    <a:pt x="260" y="167"/>
                    <a:pt x="197" y="175"/>
                  </a:cubicBezTo>
                  <a:cubicBezTo>
                    <a:pt x="201" y="210"/>
                    <a:pt x="194" y="236"/>
                    <a:pt x="227" y="247"/>
                  </a:cubicBezTo>
                  <a:cubicBezTo>
                    <a:pt x="250" y="239"/>
                    <a:pt x="261" y="224"/>
                    <a:pt x="281" y="211"/>
                  </a:cubicBezTo>
                  <a:cubicBezTo>
                    <a:pt x="285" y="217"/>
                    <a:pt x="286" y="227"/>
                    <a:pt x="293" y="229"/>
                  </a:cubicBezTo>
                  <a:cubicBezTo>
                    <a:pt x="301" y="232"/>
                    <a:pt x="317" y="223"/>
                    <a:pt x="317" y="223"/>
                  </a:cubicBezTo>
                </a:path>
              </a:pathLst>
            </a:custGeom>
            <a:noFill/>
            <a:ln w="28575" cmpd="sng">
              <a:solidFill>
                <a:srgbClr val="FF0000"/>
              </a:solidFill>
              <a:round/>
              <a:headEnd/>
              <a:tailEnd/>
            </a:ln>
            <a:effectLst/>
          </p:spPr>
          <p:txBody>
            <a:bodyPr wrap="none" anchor="ctr">
              <a:prstTxWarp prst="textNoShape">
                <a:avLst/>
              </a:prstTxWarp>
            </a:bodyPr>
            <a:lstStyle/>
            <a:p>
              <a:endParaRPr lang="en-US">
                <a:solidFill>
                  <a:prstClr val="black"/>
                </a:solidFill>
              </a:endParaRPr>
            </a:p>
          </p:txBody>
        </p:sp>
      </p:grpSp>
      <p:sp>
        <p:nvSpPr>
          <p:cNvPr id="58527" name="Line 159"/>
          <p:cNvSpPr>
            <a:spLocks noChangeShapeType="1"/>
          </p:cNvSpPr>
          <p:nvPr/>
        </p:nvSpPr>
        <p:spPr bwMode="auto">
          <a:xfrm flipH="1">
            <a:off x="1619250" y="4868863"/>
            <a:ext cx="5365750" cy="0"/>
          </a:xfrm>
          <a:prstGeom prst="line">
            <a:avLst/>
          </a:prstGeom>
          <a:noFill/>
          <a:ln w="9525">
            <a:solidFill>
              <a:schemeClr val="tx1"/>
            </a:solidFill>
            <a:round/>
            <a:headEnd type="arrow" w="med" len="med"/>
            <a:tailEnd type="arrow" w="med" len="med"/>
          </a:ln>
          <a:effectLst/>
        </p:spPr>
        <p:txBody>
          <a:bodyPr>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35993020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70" name="Rectangle 14"/>
          <p:cNvSpPr>
            <a:spLocks noChangeArrowheads="1"/>
          </p:cNvSpPr>
          <p:nvPr/>
        </p:nvSpPr>
        <p:spPr bwMode="auto">
          <a:xfrm>
            <a:off x="3057525" y="2395538"/>
            <a:ext cx="9144000" cy="0"/>
          </a:xfrm>
          <a:prstGeom prst="rect">
            <a:avLst/>
          </a:prstGeom>
          <a:noFill/>
          <a:ln w="9525">
            <a:noFill/>
            <a:miter lim="800000"/>
            <a:headEnd/>
            <a:tailEnd/>
          </a:ln>
          <a:effectLst/>
        </p:spPr>
        <p:txBody>
          <a:bodyPr>
            <a:prstTxWarp prst="textNoShape">
              <a:avLst/>
            </a:prstTxWarp>
            <a:spAutoFit/>
          </a:bodyPr>
          <a:lstStyle/>
          <a:p>
            <a:endParaRPr lang="en-US"/>
          </a:p>
        </p:txBody>
      </p:sp>
      <p:pic>
        <p:nvPicPr>
          <p:cNvPr id="45071" name="Picture 15" descr="figure2-3D-illustrator"/>
          <p:cNvPicPr>
            <a:picLocks noChangeAspect="1" noChangeArrowheads="1"/>
          </p:cNvPicPr>
          <p:nvPr/>
        </p:nvPicPr>
        <p:blipFill>
          <a:blip r:embed="rId2"/>
          <a:srcRect/>
          <a:stretch>
            <a:fillRect/>
          </a:stretch>
        </p:blipFill>
        <p:spPr bwMode="auto">
          <a:xfrm>
            <a:off x="4763" y="3594100"/>
            <a:ext cx="4783137" cy="3263900"/>
          </a:xfrm>
          <a:prstGeom prst="rect">
            <a:avLst/>
          </a:prstGeom>
          <a:noFill/>
        </p:spPr>
      </p:pic>
      <p:pic>
        <p:nvPicPr>
          <p:cNvPr id="45072" name="Picture 16" descr="im-2D"/>
          <p:cNvPicPr>
            <a:picLocks noChangeAspect="1" noChangeArrowheads="1"/>
          </p:cNvPicPr>
          <p:nvPr/>
        </p:nvPicPr>
        <p:blipFill>
          <a:blip r:embed="rId3"/>
          <a:srcRect/>
          <a:stretch>
            <a:fillRect/>
          </a:stretch>
        </p:blipFill>
        <p:spPr bwMode="auto">
          <a:xfrm>
            <a:off x="5105400" y="1341438"/>
            <a:ext cx="3735388" cy="1862137"/>
          </a:xfrm>
          <a:prstGeom prst="rect">
            <a:avLst/>
          </a:prstGeom>
          <a:noFill/>
        </p:spPr>
      </p:pic>
      <p:grpSp>
        <p:nvGrpSpPr>
          <p:cNvPr id="2" name="Group 17"/>
          <p:cNvGrpSpPr>
            <a:grpSpLocks noChangeAspect="1"/>
          </p:cNvGrpSpPr>
          <p:nvPr/>
        </p:nvGrpSpPr>
        <p:grpSpPr bwMode="auto">
          <a:xfrm>
            <a:off x="5257800" y="4073525"/>
            <a:ext cx="889000" cy="693738"/>
            <a:chOff x="3493" y="2853"/>
            <a:chExt cx="466" cy="363"/>
          </a:xfrm>
        </p:grpSpPr>
        <p:sp>
          <p:nvSpPr>
            <p:cNvPr id="45074" name="Oval 18"/>
            <p:cNvSpPr>
              <a:spLocks noChangeAspect="1" noChangeArrowheads="1"/>
            </p:cNvSpPr>
            <p:nvPr/>
          </p:nvSpPr>
          <p:spPr bwMode="auto">
            <a:xfrm>
              <a:off x="3675" y="2957"/>
              <a:ext cx="77" cy="77"/>
            </a:xfrm>
            <a:prstGeom prst="ellipse">
              <a:avLst/>
            </a:prstGeom>
            <a:solidFill>
              <a:srgbClr val="6600FF"/>
            </a:solidFill>
            <a:ln w="9525">
              <a:solidFill>
                <a:srgbClr val="000000"/>
              </a:solidFill>
              <a:round/>
              <a:headEnd/>
              <a:tailEnd/>
            </a:ln>
            <a:effectLst/>
          </p:spPr>
          <p:txBody>
            <a:bodyPr>
              <a:prstTxWarp prst="textNoShape">
                <a:avLst/>
              </a:prstTxWarp>
            </a:bodyPr>
            <a:lstStyle/>
            <a:p>
              <a:endParaRPr lang="en-US"/>
            </a:p>
          </p:txBody>
        </p:sp>
        <p:sp>
          <p:nvSpPr>
            <p:cNvPr id="45075" name="Oval 19"/>
            <p:cNvSpPr>
              <a:spLocks noChangeAspect="1" noChangeArrowheads="1"/>
            </p:cNvSpPr>
            <p:nvPr/>
          </p:nvSpPr>
          <p:spPr bwMode="auto">
            <a:xfrm>
              <a:off x="3831" y="2853"/>
              <a:ext cx="77" cy="76"/>
            </a:xfrm>
            <a:prstGeom prst="ellipse">
              <a:avLst/>
            </a:prstGeom>
            <a:solidFill>
              <a:srgbClr val="6600FF"/>
            </a:solidFill>
            <a:ln w="9525">
              <a:solidFill>
                <a:srgbClr val="000000"/>
              </a:solidFill>
              <a:round/>
              <a:headEnd/>
              <a:tailEnd/>
            </a:ln>
            <a:effectLst/>
          </p:spPr>
          <p:txBody>
            <a:bodyPr>
              <a:prstTxWarp prst="textNoShape">
                <a:avLst/>
              </a:prstTxWarp>
            </a:bodyPr>
            <a:lstStyle/>
            <a:p>
              <a:endParaRPr lang="en-US"/>
            </a:p>
          </p:txBody>
        </p:sp>
        <p:sp>
          <p:nvSpPr>
            <p:cNvPr id="45076" name="Oval 20"/>
            <p:cNvSpPr>
              <a:spLocks noChangeAspect="1" noChangeArrowheads="1"/>
            </p:cNvSpPr>
            <p:nvPr/>
          </p:nvSpPr>
          <p:spPr bwMode="auto">
            <a:xfrm>
              <a:off x="3883" y="3061"/>
              <a:ext cx="76" cy="77"/>
            </a:xfrm>
            <a:prstGeom prst="ellipse">
              <a:avLst/>
            </a:prstGeom>
            <a:solidFill>
              <a:srgbClr val="6600FF"/>
            </a:solidFill>
            <a:ln w="9525">
              <a:solidFill>
                <a:srgbClr val="000000"/>
              </a:solidFill>
              <a:round/>
              <a:headEnd/>
              <a:tailEnd/>
            </a:ln>
            <a:effectLst/>
          </p:spPr>
          <p:txBody>
            <a:bodyPr>
              <a:prstTxWarp prst="textNoShape">
                <a:avLst/>
              </a:prstTxWarp>
            </a:bodyPr>
            <a:lstStyle/>
            <a:p>
              <a:endParaRPr lang="en-US"/>
            </a:p>
          </p:txBody>
        </p:sp>
        <p:sp>
          <p:nvSpPr>
            <p:cNvPr id="45077" name="Oval 21"/>
            <p:cNvSpPr>
              <a:spLocks noChangeAspect="1" noChangeArrowheads="1"/>
            </p:cNvSpPr>
            <p:nvPr/>
          </p:nvSpPr>
          <p:spPr bwMode="auto">
            <a:xfrm>
              <a:off x="3649" y="3139"/>
              <a:ext cx="77" cy="77"/>
            </a:xfrm>
            <a:prstGeom prst="ellipse">
              <a:avLst/>
            </a:prstGeom>
            <a:solidFill>
              <a:srgbClr val="6600FF"/>
            </a:solidFill>
            <a:ln w="9525">
              <a:solidFill>
                <a:srgbClr val="000000"/>
              </a:solidFill>
              <a:round/>
              <a:headEnd/>
              <a:tailEnd/>
            </a:ln>
            <a:effectLst/>
          </p:spPr>
          <p:txBody>
            <a:bodyPr>
              <a:prstTxWarp prst="textNoShape">
                <a:avLst/>
              </a:prstTxWarp>
            </a:bodyPr>
            <a:lstStyle/>
            <a:p>
              <a:endParaRPr lang="en-US"/>
            </a:p>
          </p:txBody>
        </p:sp>
        <p:sp>
          <p:nvSpPr>
            <p:cNvPr id="45078" name="Oval 22"/>
            <p:cNvSpPr>
              <a:spLocks noChangeAspect="1" noChangeArrowheads="1"/>
            </p:cNvSpPr>
            <p:nvPr/>
          </p:nvSpPr>
          <p:spPr bwMode="auto">
            <a:xfrm>
              <a:off x="3493" y="2853"/>
              <a:ext cx="77" cy="76"/>
            </a:xfrm>
            <a:prstGeom prst="ellipse">
              <a:avLst/>
            </a:prstGeom>
            <a:solidFill>
              <a:srgbClr val="6600FF"/>
            </a:solidFill>
            <a:ln w="9525">
              <a:solidFill>
                <a:srgbClr val="000000"/>
              </a:solidFill>
              <a:round/>
              <a:headEnd/>
              <a:tailEnd/>
            </a:ln>
            <a:effectLst/>
          </p:spPr>
          <p:txBody>
            <a:bodyPr>
              <a:prstTxWarp prst="textNoShape">
                <a:avLst/>
              </a:prstTxWarp>
            </a:bodyPr>
            <a:lstStyle/>
            <a:p>
              <a:endParaRPr lang="en-US"/>
            </a:p>
          </p:txBody>
        </p:sp>
      </p:grpSp>
      <p:grpSp>
        <p:nvGrpSpPr>
          <p:cNvPr id="3" name="Group 23"/>
          <p:cNvGrpSpPr>
            <a:grpSpLocks noChangeAspect="1"/>
          </p:cNvGrpSpPr>
          <p:nvPr/>
        </p:nvGrpSpPr>
        <p:grpSpPr bwMode="auto">
          <a:xfrm>
            <a:off x="7805738" y="4005263"/>
            <a:ext cx="957262" cy="646112"/>
            <a:chOff x="4808" y="2832"/>
            <a:chExt cx="504" cy="340"/>
          </a:xfrm>
        </p:grpSpPr>
        <p:sp>
          <p:nvSpPr>
            <p:cNvPr id="45080" name="Oval 24"/>
            <p:cNvSpPr>
              <a:spLocks noChangeAspect="1" noChangeArrowheads="1"/>
            </p:cNvSpPr>
            <p:nvPr/>
          </p:nvSpPr>
          <p:spPr bwMode="auto">
            <a:xfrm>
              <a:off x="5058" y="2832"/>
              <a:ext cx="124" cy="126"/>
            </a:xfrm>
            <a:prstGeom prst="ellipse">
              <a:avLst/>
            </a:prstGeom>
            <a:solidFill>
              <a:srgbClr val="FFFF99"/>
            </a:solidFill>
            <a:ln w="9525">
              <a:solidFill>
                <a:srgbClr val="000000"/>
              </a:solidFill>
              <a:round/>
              <a:headEnd/>
              <a:tailEnd/>
            </a:ln>
            <a:effectLst/>
          </p:spPr>
          <p:txBody>
            <a:bodyPr>
              <a:prstTxWarp prst="textNoShape">
                <a:avLst/>
              </a:prstTxWarp>
            </a:bodyPr>
            <a:lstStyle/>
            <a:p>
              <a:endParaRPr lang="en-US"/>
            </a:p>
          </p:txBody>
        </p:sp>
        <p:sp>
          <p:nvSpPr>
            <p:cNvPr id="45081" name="Oval 25"/>
            <p:cNvSpPr>
              <a:spLocks noChangeAspect="1" noChangeArrowheads="1"/>
            </p:cNvSpPr>
            <p:nvPr/>
          </p:nvSpPr>
          <p:spPr bwMode="auto">
            <a:xfrm>
              <a:off x="4933" y="2832"/>
              <a:ext cx="125" cy="126"/>
            </a:xfrm>
            <a:prstGeom prst="ellipse">
              <a:avLst/>
            </a:prstGeom>
            <a:solidFill>
              <a:srgbClr val="FFFF99"/>
            </a:solidFill>
            <a:ln w="9525">
              <a:solidFill>
                <a:srgbClr val="000000"/>
              </a:solidFill>
              <a:round/>
              <a:headEnd/>
              <a:tailEnd/>
            </a:ln>
            <a:effectLst/>
          </p:spPr>
          <p:txBody>
            <a:bodyPr>
              <a:prstTxWarp prst="textNoShape">
                <a:avLst/>
              </a:prstTxWarp>
            </a:bodyPr>
            <a:lstStyle/>
            <a:p>
              <a:endParaRPr lang="en-US"/>
            </a:p>
          </p:txBody>
        </p:sp>
        <p:sp>
          <p:nvSpPr>
            <p:cNvPr id="45082" name="Oval 26"/>
            <p:cNvSpPr>
              <a:spLocks noChangeAspect="1" noChangeArrowheads="1"/>
            </p:cNvSpPr>
            <p:nvPr/>
          </p:nvSpPr>
          <p:spPr bwMode="auto">
            <a:xfrm>
              <a:off x="4808" y="2832"/>
              <a:ext cx="125" cy="126"/>
            </a:xfrm>
            <a:prstGeom prst="ellipse">
              <a:avLst/>
            </a:prstGeom>
            <a:solidFill>
              <a:srgbClr val="FFFF99"/>
            </a:solidFill>
            <a:ln w="9525">
              <a:solidFill>
                <a:srgbClr val="000000"/>
              </a:solidFill>
              <a:round/>
              <a:headEnd/>
              <a:tailEnd/>
            </a:ln>
            <a:effectLst/>
          </p:spPr>
          <p:txBody>
            <a:bodyPr>
              <a:prstTxWarp prst="textNoShape">
                <a:avLst/>
              </a:prstTxWarp>
            </a:bodyPr>
            <a:lstStyle/>
            <a:p>
              <a:endParaRPr lang="en-US"/>
            </a:p>
          </p:txBody>
        </p:sp>
        <p:sp>
          <p:nvSpPr>
            <p:cNvPr id="45083" name="Oval 27"/>
            <p:cNvSpPr>
              <a:spLocks noChangeAspect="1" noChangeArrowheads="1"/>
            </p:cNvSpPr>
            <p:nvPr/>
          </p:nvSpPr>
          <p:spPr bwMode="auto">
            <a:xfrm>
              <a:off x="5123" y="2937"/>
              <a:ext cx="124" cy="125"/>
            </a:xfrm>
            <a:prstGeom prst="ellipse">
              <a:avLst/>
            </a:prstGeom>
            <a:solidFill>
              <a:srgbClr val="FFFF99"/>
            </a:solidFill>
            <a:ln w="9525">
              <a:solidFill>
                <a:srgbClr val="000000"/>
              </a:solidFill>
              <a:round/>
              <a:headEnd/>
              <a:tailEnd/>
            </a:ln>
            <a:effectLst/>
          </p:spPr>
          <p:txBody>
            <a:bodyPr>
              <a:prstTxWarp prst="textNoShape">
                <a:avLst/>
              </a:prstTxWarp>
            </a:bodyPr>
            <a:lstStyle/>
            <a:p>
              <a:endParaRPr lang="en-US"/>
            </a:p>
          </p:txBody>
        </p:sp>
        <p:sp>
          <p:nvSpPr>
            <p:cNvPr id="45084" name="Oval 28"/>
            <p:cNvSpPr>
              <a:spLocks noChangeAspect="1" noChangeArrowheads="1"/>
            </p:cNvSpPr>
            <p:nvPr/>
          </p:nvSpPr>
          <p:spPr bwMode="auto">
            <a:xfrm>
              <a:off x="4998" y="2939"/>
              <a:ext cx="125" cy="126"/>
            </a:xfrm>
            <a:prstGeom prst="ellipse">
              <a:avLst/>
            </a:prstGeom>
            <a:solidFill>
              <a:srgbClr val="FFFF99"/>
            </a:solidFill>
            <a:ln w="9525">
              <a:solidFill>
                <a:srgbClr val="000000"/>
              </a:solidFill>
              <a:round/>
              <a:headEnd/>
              <a:tailEnd/>
            </a:ln>
            <a:effectLst/>
          </p:spPr>
          <p:txBody>
            <a:bodyPr>
              <a:prstTxWarp prst="textNoShape">
                <a:avLst/>
              </a:prstTxWarp>
            </a:bodyPr>
            <a:lstStyle/>
            <a:p>
              <a:endParaRPr lang="en-US"/>
            </a:p>
          </p:txBody>
        </p:sp>
        <p:sp>
          <p:nvSpPr>
            <p:cNvPr id="45085" name="Oval 29"/>
            <p:cNvSpPr>
              <a:spLocks noChangeAspect="1" noChangeArrowheads="1"/>
            </p:cNvSpPr>
            <p:nvPr/>
          </p:nvSpPr>
          <p:spPr bwMode="auto">
            <a:xfrm>
              <a:off x="4872" y="2939"/>
              <a:ext cx="125" cy="126"/>
            </a:xfrm>
            <a:prstGeom prst="ellipse">
              <a:avLst/>
            </a:prstGeom>
            <a:solidFill>
              <a:srgbClr val="FFFF99"/>
            </a:solidFill>
            <a:ln w="9525">
              <a:solidFill>
                <a:srgbClr val="000000"/>
              </a:solidFill>
              <a:round/>
              <a:headEnd/>
              <a:tailEnd/>
            </a:ln>
            <a:effectLst/>
          </p:spPr>
          <p:txBody>
            <a:bodyPr>
              <a:prstTxWarp prst="textNoShape">
                <a:avLst/>
              </a:prstTxWarp>
            </a:bodyPr>
            <a:lstStyle/>
            <a:p>
              <a:endParaRPr lang="en-US"/>
            </a:p>
          </p:txBody>
        </p:sp>
        <p:sp>
          <p:nvSpPr>
            <p:cNvPr id="45086" name="Oval 30"/>
            <p:cNvSpPr>
              <a:spLocks noChangeAspect="1" noChangeArrowheads="1"/>
            </p:cNvSpPr>
            <p:nvPr/>
          </p:nvSpPr>
          <p:spPr bwMode="auto">
            <a:xfrm>
              <a:off x="5187" y="3044"/>
              <a:ext cx="125" cy="125"/>
            </a:xfrm>
            <a:prstGeom prst="ellipse">
              <a:avLst/>
            </a:prstGeom>
            <a:solidFill>
              <a:srgbClr val="FFFF99"/>
            </a:solidFill>
            <a:ln w="9525">
              <a:solidFill>
                <a:srgbClr val="000000"/>
              </a:solidFill>
              <a:round/>
              <a:headEnd/>
              <a:tailEnd/>
            </a:ln>
            <a:effectLst/>
          </p:spPr>
          <p:txBody>
            <a:bodyPr>
              <a:prstTxWarp prst="textNoShape">
                <a:avLst/>
              </a:prstTxWarp>
            </a:bodyPr>
            <a:lstStyle/>
            <a:p>
              <a:endParaRPr lang="en-US"/>
            </a:p>
          </p:txBody>
        </p:sp>
        <p:sp>
          <p:nvSpPr>
            <p:cNvPr id="45087" name="Oval 31"/>
            <p:cNvSpPr>
              <a:spLocks noChangeAspect="1" noChangeArrowheads="1"/>
            </p:cNvSpPr>
            <p:nvPr/>
          </p:nvSpPr>
          <p:spPr bwMode="auto">
            <a:xfrm>
              <a:off x="5211" y="3068"/>
              <a:ext cx="77" cy="77"/>
            </a:xfrm>
            <a:prstGeom prst="ellipse">
              <a:avLst/>
            </a:prstGeom>
            <a:solidFill>
              <a:srgbClr val="6600FF"/>
            </a:solidFill>
            <a:ln w="9525">
              <a:solidFill>
                <a:srgbClr val="000000"/>
              </a:solidFill>
              <a:round/>
              <a:headEnd/>
              <a:tailEnd/>
            </a:ln>
            <a:effectLst/>
          </p:spPr>
          <p:txBody>
            <a:bodyPr>
              <a:prstTxWarp prst="textNoShape">
                <a:avLst/>
              </a:prstTxWarp>
            </a:bodyPr>
            <a:lstStyle/>
            <a:p>
              <a:endParaRPr lang="en-US"/>
            </a:p>
          </p:txBody>
        </p:sp>
        <p:sp>
          <p:nvSpPr>
            <p:cNvPr id="45088" name="Oval 32"/>
            <p:cNvSpPr>
              <a:spLocks noChangeAspect="1" noChangeArrowheads="1"/>
            </p:cNvSpPr>
            <p:nvPr/>
          </p:nvSpPr>
          <p:spPr bwMode="auto">
            <a:xfrm>
              <a:off x="5063" y="3046"/>
              <a:ext cx="124" cy="126"/>
            </a:xfrm>
            <a:prstGeom prst="ellipse">
              <a:avLst/>
            </a:prstGeom>
            <a:solidFill>
              <a:srgbClr val="FFFF99"/>
            </a:solidFill>
            <a:ln w="9525">
              <a:solidFill>
                <a:srgbClr val="000000"/>
              </a:solidFill>
              <a:round/>
              <a:headEnd/>
              <a:tailEnd/>
            </a:ln>
            <a:effectLst/>
          </p:spPr>
          <p:txBody>
            <a:bodyPr>
              <a:prstTxWarp prst="textNoShape">
                <a:avLst/>
              </a:prstTxWarp>
            </a:bodyPr>
            <a:lstStyle/>
            <a:p>
              <a:endParaRPr lang="en-US"/>
            </a:p>
          </p:txBody>
        </p:sp>
        <p:sp>
          <p:nvSpPr>
            <p:cNvPr id="45089" name="Oval 33"/>
            <p:cNvSpPr>
              <a:spLocks noChangeAspect="1" noChangeArrowheads="1"/>
            </p:cNvSpPr>
            <p:nvPr/>
          </p:nvSpPr>
          <p:spPr bwMode="auto">
            <a:xfrm>
              <a:off x="4935" y="3046"/>
              <a:ext cx="125" cy="126"/>
            </a:xfrm>
            <a:prstGeom prst="ellipse">
              <a:avLst/>
            </a:prstGeom>
            <a:solidFill>
              <a:srgbClr val="FFFF99"/>
            </a:solidFill>
            <a:ln w="9525">
              <a:solidFill>
                <a:srgbClr val="000000"/>
              </a:solidFill>
              <a:round/>
              <a:headEnd/>
              <a:tailEnd/>
            </a:ln>
            <a:effectLst/>
          </p:spPr>
          <p:txBody>
            <a:bodyPr>
              <a:prstTxWarp prst="textNoShape">
                <a:avLst/>
              </a:prstTxWarp>
            </a:bodyPr>
            <a:lstStyle/>
            <a:p>
              <a:endParaRPr lang="en-US"/>
            </a:p>
          </p:txBody>
        </p:sp>
        <p:sp>
          <p:nvSpPr>
            <p:cNvPr id="45090" name="Oval 34"/>
            <p:cNvSpPr>
              <a:spLocks noChangeAspect="1" noChangeArrowheads="1"/>
            </p:cNvSpPr>
            <p:nvPr/>
          </p:nvSpPr>
          <p:spPr bwMode="auto">
            <a:xfrm>
              <a:off x="5087" y="3071"/>
              <a:ext cx="78" cy="77"/>
            </a:xfrm>
            <a:prstGeom prst="ellipse">
              <a:avLst/>
            </a:prstGeom>
            <a:solidFill>
              <a:srgbClr val="6600FF"/>
            </a:solidFill>
            <a:ln w="9525">
              <a:solidFill>
                <a:srgbClr val="000000"/>
              </a:solidFill>
              <a:round/>
              <a:headEnd/>
              <a:tailEnd/>
            </a:ln>
            <a:effectLst/>
          </p:spPr>
          <p:txBody>
            <a:bodyPr>
              <a:prstTxWarp prst="textNoShape">
                <a:avLst/>
              </a:prstTxWarp>
            </a:bodyPr>
            <a:lstStyle/>
            <a:p>
              <a:endParaRPr lang="en-US"/>
            </a:p>
          </p:txBody>
        </p:sp>
        <p:sp>
          <p:nvSpPr>
            <p:cNvPr id="45091" name="Oval 35"/>
            <p:cNvSpPr>
              <a:spLocks noChangeAspect="1" noChangeArrowheads="1"/>
            </p:cNvSpPr>
            <p:nvPr/>
          </p:nvSpPr>
          <p:spPr bwMode="auto">
            <a:xfrm>
              <a:off x="4959" y="3070"/>
              <a:ext cx="77" cy="76"/>
            </a:xfrm>
            <a:prstGeom prst="ellipse">
              <a:avLst/>
            </a:prstGeom>
            <a:solidFill>
              <a:srgbClr val="6600FF"/>
            </a:solidFill>
            <a:ln w="9525">
              <a:solidFill>
                <a:srgbClr val="000000"/>
              </a:solidFill>
              <a:round/>
              <a:headEnd/>
              <a:tailEnd/>
            </a:ln>
            <a:effectLst/>
          </p:spPr>
          <p:txBody>
            <a:bodyPr>
              <a:prstTxWarp prst="textNoShape">
                <a:avLst/>
              </a:prstTxWarp>
            </a:bodyPr>
            <a:lstStyle/>
            <a:p>
              <a:endParaRPr lang="en-US"/>
            </a:p>
          </p:txBody>
        </p:sp>
        <p:sp>
          <p:nvSpPr>
            <p:cNvPr id="45092" name="Oval 36"/>
            <p:cNvSpPr>
              <a:spLocks noChangeAspect="1" noChangeArrowheads="1"/>
            </p:cNvSpPr>
            <p:nvPr/>
          </p:nvSpPr>
          <p:spPr bwMode="auto">
            <a:xfrm>
              <a:off x="5147" y="2959"/>
              <a:ext cx="76" cy="77"/>
            </a:xfrm>
            <a:prstGeom prst="ellipse">
              <a:avLst/>
            </a:prstGeom>
            <a:solidFill>
              <a:srgbClr val="6600FF"/>
            </a:solidFill>
            <a:ln w="9525">
              <a:solidFill>
                <a:srgbClr val="000000"/>
              </a:solidFill>
              <a:round/>
              <a:headEnd/>
              <a:tailEnd/>
            </a:ln>
            <a:effectLst/>
          </p:spPr>
          <p:txBody>
            <a:bodyPr>
              <a:prstTxWarp prst="textNoShape">
                <a:avLst/>
              </a:prstTxWarp>
            </a:bodyPr>
            <a:lstStyle/>
            <a:p>
              <a:endParaRPr lang="en-US"/>
            </a:p>
          </p:txBody>
        </p:sp>
        <p:sp>
          <p:nvSpPr>
            <p:cNvPr id="45093" name="Oval 37"/>
            <p:cNvSpPr>
              <a:spLocks noChangeAspect="1" noChangeArrowheads="1"/>
            </p:cNvSpPr>
            <p:nvPr/>
          </p:nvSpPr>
          <p:spPr bwMode="auto">
            <a:xfrm>
              <a:off x="5022" y="2962"/>
              <a:ext cx="77" cy="76"/>
            </a:xfrm>
            <a:prstGeom prst="ellipse">
              <a:avLst/>
            </a:prstGeom>
            <a:solidFill>
              <a:srgbClr val="6600FF"/>
            </a:solidFill>
            <a:ln w="9525">
              <a:solidFill>
                <a:srgbClr val="000000"/>
              </a:solidFill>
              <a:round/>
              <a:headEnd/>
              <a:tailEnd/>
            </a:ln>
            <a:effectLst/>
          </p:spPr>
          <p:txBody>
            <a:bodyPr>
              <a:prstTxWarp prst="textNoShape">
                <a:avLst/>
              </a:prstTxWarp>
            </a:bodyPr>
            <a:lstStyle/>
            <a:p>
              <a:endParaRPr lang="en-US"/>
            </a:p>
          </p:txBody>
        </p:sp>
        <p:sp>
          <p:nvSpPr>
            <p:cNvPr id="45094" name="Oval 38"/>
            <p:cNvSpPr>
              <a:spLocks noChangeAspect="1" noChangeArrowheads="1"/>
            </p:cNvSpPr>
            <p:nvPr/>
          </p:nvSpPr>
          <p:spPr bwMode="auto">
            <a:xfrm>
              <a:off x="4895" y="2962"/>
              <a:ext cx="76" cy="76"/>
            </a:xfrm>
            <a:prstGeom prst="ellipse">
              <a:avLst/>
            </a:prstGeom>
            <a:solidFill>
              <a:srgbClr val="6600FF"/>
            </a:solidFill>
            <a:ln w="9525">
              <a:solidFill>
                <a:srgbClr val="000000"/>
              </a:solidFill>
              <a:round/>
              <a:headEnd/>
              <a:tailEnd/>
            </a:ln>
            <a:effectLst/>
          </p:spPr>
          <p:txBody>
            <a:bodyPr>
              <a:prstTxWarp prst="textNoShape">
                <a:avLst/>
              </a:prstTxWarp>
            </a:bodyPr>
            <a:lstStyle/>
            <a:p>
              <a:endParaRPr lang="en-US"/>
            </a:p>
          </p:txBody>
        </p:sp>
        <p:sp>
          <p:nvSpPr>
            <p:cNvPr id="45095" name="Oval 39"/>
            <p:cNvSpPr>
              <a:spLocks noChangeAspect="1" noChangeArrowheads="1"/>
            </p:cNvSpPr>
            <p:nvPr/>
          </p:nvSpPr>
          <p:spPr bwMode="auto">
            <a:xfrm>
              <a:off x="4957" y="2855"/>
              <a:ext cx="78" cy="77"/>
            </a:xfrm>
            <a:prstGeom prst="ellipse">
              <a:avLst/>
            </a:prstGeom>
            <a:solidFill>
              <a:srgbClr val="6600FF"/>
            </a:solidFill>
            <a:ln w="9525">
              <a:solidFill>
                <a:srgbClr val="000000"/>
              </a:solidFill>
              <a:round/>
              <a:headEnd/>
              <a:tailEnd/>
            </a:ln>
            <a:effectLst/>
          </p:spPr>
          <p:txBody>
            <a:bodyPr>
              <a:prstTxWarp prst="textNoShape">
                <a:avLst/>
              </a:prstTxWarp>
            </a:bodyPr>
            <a:lstStyle/>
            <a:p>
              <a:endParaRPr lang="en-US"/>
            </a:p>
          </p:txBody>
        </p:sp>
        <p:sp>
          <p:nvSpPr>
            <p:cNvPr id="45096" name="Oval 40"/>
            <p:cNvSpPr>
              <a:spLocks noChangeAspect="1" noChangeArrowheads="1"/>
            </p:cNvSpPr>
            <p:nvPr/>
          </p:nvSpPr>
          <p:spPr bwMode="auto">
            <a:xfrm>
              <a:off x="4832" y="2856"/>
              <a:ext cx="77" cy="77"/>
            </a:xfrm>
            <a:prstGeom prst="ellipse">
              <a:avLst/>
            </a:prstGeom>
            <a:solidFill>
              <a:srgbClr val="6600FF"/>
            </a:solidFill>
            <a:ln w="9525">
              <a:solidFill>
                <a:srgbClr val="000000"/>
              </a:solidFill>
              <a:round/>
              <a:headEnd/>
              <a:tailEnd/>
            </a:ln>
            <a:effectLst/>
          </p:spPr>
          <p:txBody>
            <a:bodyPr>
              <a:prstTxWarp prst="textNoShape">
                <a:avLst/>
              </a:prstTxWarp>
            </a:bodyPr>
            <a:lstStyle/>
            <a:p>
              <a:endParaRPr lang="en-US"/>
            </a:p>
          </p:txBody>
        </p:sp>
        <p:sp>
          <p:nvSpPr>
            <p:cNvPr id="45097" name="Oval 41"/>
            <p:cNvSpPr>
              <a:spLocks noChangeAspect="1" noChangeArrowheads="1"/>
            </p:cNvSpPr>
            <p:nvPr/>
          </p:nvSpPr>
          <p:spPr bwMode="auto">
            <a:xfrm>
              <a:off x="5082" y="2855"/>
              <a:ext cx="77" cy="77"/>
            </a:xfrm>
            <a:prstGeom prst="ellipse">
              <a:avLst/>
            </a:prstGeom>
            <a:solidFill>
              <a:srgbClr val="6600FF"/>
            </a:solidFill>
            <a:ln w="9525">
              <a:solidFill>
                <a:srgbClr val="000000"/>
              </a:solidFill>
              <a:round/>
              <a:headEnd/>
              <a:tailEnd/>
            </a:ln>
            <a:effectLst/>
          </p:spPr>
          <p:txBody>
            <a:bodyPr>
              <a:prstTxWarp prst="textNoShape">
                <a:avLst/>
              </a:prstTxWarp>
            </a:bodyPr>
            <a:lstStyle/>
            <a:p>
              <a:endParaRPr lang="en-US"/>
            </a:p>
          </p:txBody>
        </p:sp>
      </p:grpSp>
      <p:grpSp>
        <p:nvGrpSpPr>
          <p:cNvPr id="4" name="Group 42"/>
          <p:cNvGrpSpPr>
            <a:grpSpLocks noChangeAspect="1"/>
          </p:cNvGrpSpPr>
          <p:nvPr/>
        </p:nvGrpSpPr>
        <p:grpSpPr bwMode="auto">
          <a:xfrm>
            <a:off x="6402388" y="4005263"/>
            <a:ext cx="1065212" cy="736600"/>
            <a:chOff x="4131" y="2819"/>
            <a:chExt cx="560" cy="387"/>
          </a:xfrm>
        </p:grpSpPr>
        <p:sp>
          <p:nvSpPr>
            <p:cNvPr id="45099" name="AutoShape 43"/>
            <p:cNvSpPr>
              <a:spLocks noChangeAspect="1" noChangeArrowheads="1"/>
            </p:cNvSpPr>
            <p:nvPr/>
          </p:nvSpPr>
          <p:spPr bwMode="auto">
            <a:xfrm>
              <a:off x="4262" y="2847"/>
              <a:ext cx="76" cy="229"/>
            </a:xfrm>
            <a:prstGeom prst="can">
              <a:avLst>
                <a:gd name="adj" fmla="val 54920"/>
              </a:avLst>
            </a:prstGeom>
            <a:solidFill>
              <a:srgbClr val="FFFF99"/>
            </a:solidFill>
            <a:ln w="9525">
              <a:solidFill>
                <a:srgbClr val="0000FF"/>
              </a:solidFill>
              <a:round/>
              <a:headEnd/>
              <a:tailEnd/>
            </a:ln>
            <a:effectLst/>
          </p:spPr>
          <p:txBody>
            <a:bodyPr>
              <a:prstTxWarp prst="textNoShape">
                <a:avLst/>
              </a:prstTxWarp>
            </a:bodyPr>
            <a:lstStyle/>
            <a:p>
              <a:endParaRPr lang="en-US"/>
            </a:p>
          </p:txBody>
        </p:sp>
        <p:sp>
          <p:nvSpPr>
            <p:cNvPr id="45100" name="Oval 44"/>
            <p:cNvSpPr>
              <a:spLocks noChangeAspect="1" noChangeArrowheads="1"/>
            </p:cNvSpPr>
            <p:nvPr/>
          </p:nvSpPr>
          <p:spPr bwMode="auto">
            <a:xfrm>
              <a:off x="4280" y="2854"/>
              <a:ext cx="43" cy="25"/>
            </a:xfrm>
            <a:prstGeom prst="ellipse">
              <a:avLst/>
            </a:prstGeom>
            <a:solidFill>
              <a:srgbClr val="6600FF"/>
            </a:solidFill>
            <a:ln w="9525">
              <a:solidFill>
                <a:srgbClr val="000000"/>
              </a:solidFill>
              <a:round/>
              <a:headEnd/>
              <a:tailEnd/>
            </a:ln>
            <a:effectLst/>
          </p:spPr>
          <p:txBody>
            <a:bodyPr>
              <a:prstTxWarp prst="textNoShape">
                <a:avLst/>
              </a:prstTxWarp>
            </a:bodyPr>
            <a:lstStyle/>
            <a:p>
              <a:endParaRPr lang="en-US"/>
            </a:p>
          </p:txBody>
        </p:sp>
        <p:sp>
          <p:nvSpPr>
            <p:cNvPr id="45101" name="AutoShape 45"/>
            <p:cNvSpPr>
              <a:spLocks noChangeAspect="1" noChangeArrowheads="1"/>
            </p:cNvSpPr>
            <p:nvPr/>
          </p:nvSpPr>
          <p:spPr bwMode="auto">
            <a:xfrm rot="575522">
              <a:off x="4417" y="2820"/>
              <a:ext cx="77" cy="230"/>
            </a:xfrm>
            <a:prstGeom prst="can">
              <a:avLst>
                <a:gd name="adj" fmla="val 54444"/>
              </a:avLst>
            </a:prstGeom>
            <a:solidFill>
              <a:srgbClr val="FFFF99"/>
            </a:solidFill>
            <a:ln w="9525">
              <a:solidFill>
                <a:srgbClr val="0000FF"/>
              </a:solidFill>
              <a:round/>
              <a:headEnd/>
              <a:tailEnd/>
            </a:ln>
            <a:effectLst/>
          </p:spPr>
          <p:txBody>
            <a:bodyPr>
              <a:prstTxWarp prst="textNoShape">
                <a:avLst/>
              </a:prstTxWarp>
            </a:bodyPr>
            <a:lstStyle/>
            <a:p>
              <a:endParaRPr lang="en-US"/>
            </a:p>
          </p:txBody>
        </p:sp>
        <p:sp>
          <p:nvSpPr>
            <p:cNvPr id="45102" name="Oval 46"/>
            <p:cNvSpPr>
              <a:spLocks noChangeAspect="1" noChangeArrowheads="1"/>
            </p:cNvSpPr>
            <p:nvPr/>
          </p:nvSpPr>
          <p:spPr bwMode="auto">
            <a:xfrm rot="575522">
              <a:off x="4451" y="2830"/>
              <a:ext cx="43" cy="24"/>
            </a:xfrm>
            <a:prstGeom prst="ellipse">
              <a:avLst/>
            </a:prstGeom>
            <a:solidFill>
              <a:srgbClr val="6600FF"/>
            </a:solidFill>
            <a:ln w="9525">
              <a:solidFill>
                <a:srgbClr val="000000"/>
              </a:solidFill>
              <a:round/>
              <a:headEnd/>
              <a:tailEnd/>
            </a:ln>
            <a:effectLst/>
          </p:spPr>
          <p:txBody>
            <a:bodyPr>
              <a:prstTxWarp prst="textNoShape">
                <a:avLst/>
              </a:prstTxWarp>
            </a:bodyPr>
            <a:lstStyle/>
            <a:p>
              <a:endParaRPr lang="en-US"/>
            </a:p>
          </p:txBody>
        </p:sp>
        <p:sp>
          <p:nvSpPr>
            <p:cNvPr id="45103" name="AutoShape 47"/>
            <p:cNvSpPr>
              <a:spLocks noChangeAspect="1" noChangeArrowheads="1"/>
            </p:cNvSpPr>
            <p:nvPr/>
          </p:nvSpPr>
          <p:spPr bwMode="auto">
            <a:xfrm rot="-285818">
              <a:off x="4547" y="2951"/>
              <a:ext cx="78" cy="229"/>
            </a:xfrm>
            <a:prstGeom prst="can">
              <a:avLst>
                <a:gd name="adj" fmla="val 53512"/>
              </a:avLst>
            </a:prstGeom>
            <a:solidFill>
              <a:srgbClr val="FFFF99"/>
            </a:solidFill>
            <a:ln w="9525">
              <a:solidFill>
                <a:srgbClr val="0000FF"/>
              </a:solidFill>
              <a:round/>
              <a:headEnd/>
              <a:tailEnd/>
            </a:ln>
            <a:effectLst/>
          </p:spPr>
          <p:txBody>
            <a:bodyPr>
              <a:prstTxWarp prst="textNoShape">
                <a:avLst/>
              </a:prstTxWarp>
            </a:bodyPr>
            <a:lstStyle/>
            <a:p>
              <a:endParaRPr lang="en-US"/>
            </a:p>
          </p:txBody>
        </p:sp>
        <p:sp>
          <p:nvSpPr>
            <p:cNvPr id="45104" name="Oval 48"/>
            <p:cNvSpPr>
              <a:spLocks noChangeAspect="1" noChangeArrowheads="1"/>
            </p:cNvSpPr>
            <p:nvPr/>
          </p:nvSpPr>
          <p:spPr bwMode="auto">
            <a:xfrm rot="-285818">
              <a:off x="4557" y="2958"/>
              <a:ext cx="44" cy="25"/>
            </a:xfrm>
            <a:prstGeom prst="ellipse">
              <a:avLst/>
            </a:prstGeom>
            <a:solidFill>
              <a:srgbClr val="6600FF"/>
            </a:solidFill>
            <a:ln w="9525">
              <a:solidFill>
                <a:srgbClr val="000000"/>
              </a:solidFill>
              <a:round/>
              <a:headEnd/>
              <a:tailEnd/>
            </a:ln>
            <a:effectLst/>
          </p:spPr>
          <p:txBody>
            <a:bodyPr>
              <a:prstTxWarp prst="textNoShape">
                <a:avLst/>
              </a:prstTxWarp>
            </a:bodyPr>
            <a:lstStyle/>
            <a:p>
              <a:endParaRPr lang="en-US"/>
            </a:p>
          </p:txBody>
        </p:sp>
        <p:sp>
          <p:nvSpPr>
            <p:cNvPr id="45105" name="AutoShape 49"/>
            <p:cNvSpPr>
              <a:spLocks noChangeAspect="1" noChangeArrowheads="1"/>
            </p:cNvSpPr>
            <p:nvPr/>
          </p:nvSpPr>
          <p:spPr bwMode="auto">
            <a:xfrm rot="275877">
              <a:off x="4131" y="2976"/>
              <a:ext cx="78" cy="230"/>
            </a:xfrm>
            <a:prstGeom prst="can">
              <a:avLst>
                <a:gd name="adj" fmla="val 53746"/>
              </a:avLst>
            </a:prstGeom>
            <a:solidFill>
              <a:srgbClr val="FFFF99"/>
            </a:solidFill>
            <a:ln w="9525">
              <a:solidFill>
                <a:srgbClr val="0000FF"/>
              </a:solidFill>
              <a:round/>
              <a:headEnd/>
              <a:tailEnd/>
            </a:ln>
            <a:effectLst/>
          </p:spPr>
          <p:txBody>
            <a:bodyPr>
              <a:prstTxWarp prst="textNoShape">
                <a:avLst/>
              </a:prstTxWarp>
            </a:bodyPr>
            <a:lstStyle/>
            <a:p>
              <a:endParaRPr lang="en-US"/>
            </a:p>
          </p:txBody>
        </p:sp>
        <p:sp>
          <p:nvSpPr>
            <p:cNvPr id="45106" name="Oval 50"/>
            <p:cNvSpPr>
              <a:spLocks noChangeAspect="1" noChangeArrowheads="1"/>
            </p:cNvSpPr>
            <p:nvPr/>
          </p:nvSpPr>
          <p:spPr bwMode="auto">
            <a:xfrm rot="275877">
              <a:off x="4156" y="2985"/>
              <a:ext cx="44" cy="24"/>
            </a:xfrm>
            <a:prstGeom prst="ellipse">
              <a:avLst/>
            </a:prstGeom>
            <a:solidFill>
              <a:srgbClr val="6600FF"/>
            </a:solidFill>
            <a:ln w="9525">
              <a:solidFill>
                <a:srgbClr val="000000"/>
              </a:solidFill>
              <a:round/>
              <a:headEnd/>
              <a:tailEnd/>
            </a:ln>
            <a:effectLst/>
          </p:spPr>
          <p:txBody>
            <a:bodyPr>
              <a:prstTxWarp prst="textNoShape">
                <a:avLst/>
              </a:prstTxWarp>
            </a:bodyPr>
            <a:lstStyle/>
            <a:p>
              <a:endParaRPr lang="en-US"/>
            </a:p>
          </p:txBody>
        </p:sp>
        <p:sp>
          <p:nvSpPr>
            <p:cNvPr id="45107" name="Line 51"/>
            <p:cNvSpPr>
              <a:spLocks noChangeAspect="1" noChangeShapeType="1"/>
            </p:cNvSpPr>
            <p:nvPr/>
          </p:nvSpPr>
          <p:spPr bwMode="auto">
            <a:xfrm>
              <a:off x="4691" y="2819"/>
              <a:ext cx="0" cy="345"/>
            </a:xfrm>
            <a:prstGeom prst="line">
              <a:avLst/>
            </a:prstGeom>
            <a:noFill/>
            <a:ln w="9525">
              <a:solidFill>
                <a:srgbClr val="000000"/>
              </a:solidFill>
              <a:round/>
              <a:headEnd type="triangle" w="med" len="med"/>
              <a:tailEnd type="triangle" w="med" len="med"/>
            </a:ln>
          </p:spPr>
          <p:txBody>
            <a:bodyPr>
              <a:prstTxWarp prst="textNoShape">
                <a:avLst/>
              </a:prstTxWarp>
            </a:bodyPr>
            <a:lstStyle/>
            <a:p>
              <a:endParaRPr lang="en-US"/>
            </a:p>
          </p:txBody>
        </p:sp>
      </p:grpSp>
      <p:pic>
        <p:nvPicPr>
          <p:cNvPr id="45109" name="Picture 53" descr="figure-1"/>
          <p:cNvPicPr>
            <a:picLocks noChangeAspect="1" noChangeArrowheads="1"/>
          </p:cNvPicPr>
          <p:nvPr/>
        </p:nvPicPr>
        <p:blipFill>
          <a:blip r:embed="rId4"/>
          <a:srcRect/>
          <a:stretch>
            <a:fillRect/>
          </a:stretch>
        </p:blipFill>
        <p:spPr bwMode="auto">
          <a:xfrm>
            <a:off x="5105400" y="4900613"/>
            <a:ext cx="3598863" cy="590550"/>
          </a:xfrm>
          <a:prstGeom prst="rect">
            <a:avLst/>
          </a:prstGeom>
          <a:noFill/>
        </p:spPr>
      </p:pic>
      <p:sp>
        <p:nvSpPr>
          <p:cNvPr id="45110" name="Rectangle 54"/>
          <p:cNvSpPr>
            <a:spLocks noChangeArrowheads="1"/>
          </p:cNvSpPr>
          <p:nvPr/>
        </p:nvSpPr>
        <p:spPr bwMode="auto">
          <a:xfrm>
            <a:off x="4643438" y="82550"/>
            <a:ext cx="4141787" cy="609600"/>
          </a:xfrm>
          <a:prstGeom prst="rect">
            <a:avLst/>
          </a:prstGeom>
          <a:noFill/>
          <a:ln w="9525">
            <a:noFill/>
            <a:miter lim="800000"/>
            <a:headEnd/>
            <a:tailEnd/>
          </a:ln>
          <a:effectLst/>
        </p:spPr>
        <p:txBody>
          <a:bodyPr anchor="ctr">
            <a:prstTxWarp prst="textNoShape">
              <a:avLst/>
            </a:prstTxWarp>
          </a:bodyPr>
          <a:lstStyle/>
          <a:p>
            <a:pPr algn="ctr"/>
            <a:r>
              <a:rPr lang="fr-FR" sz="2400" b="1" i="1" dirty="0" err="1" smtClean="0"/>
              <a:t>Micellar</a:t>
            </a:r>
            <a:r>
              <a:rPr lang="fr-FR" sz="2400" b="1" i="1" dirty="0" smtClean="0"/>
              <a:t> solution</a:t>
            </a:r>
            <a:endParaRPr lang="fr-FR" sz="2400" b="1" i="1" dirty="0"/>
          </a:p>
        </p:txBody>
      </p:sp>
      <p:sp>
        <p:nvSpPr>
          <p:cNvPr id="45111" name="Rectangle 55"/>
          <p:cNvSpPr>
            <a:spLocks noChangeArrowheads="1"/>
          </p:cNvSpPr>
          <p:nvPr/>
        </p:nvSpPr>
        <p:spPr bwMode="auto">
          <a:xfrm>
            <a:off x="5916613" y="5910263"/>
            <a:ext cx="3048000" cy="336550"/>
          </a:xfrm>
          <a:prstGeom prst="rect">
            <a:avLst/>
          </a:prstGeom>
          <a:noFill/>
          <a:ln w="9525">
            <a:noFill/>
            <a:miter lim="800000"/>
            <a:headEnd/>
            <a:tailEnd/>
          </a:ln>
          <a:effectLst/>
        </p:spPr>
        <p:txBody>
          <a:bodyPr>
            <a:prstTxWarp prst="textNoShape">
              <a:avLst/>
            </a:prstTxWarp>
            <a:spAutoFit/>
          </a:bodyPr>
          <a:lstStyle/>
          <a:p>
            <a:r>
              <a:rPr lang="en-GB" sz="1600">
                <a:ea typeface="Times New Roman" pitchFamily="-105" charset="0"/>
                <a:cs typeface="Times New Roman" pitchFamily="-105" charset="0"/>
              </a:rPr>
              <a:t>Precipitation after 22 min</a:t>
            </a:r>
            <a:endParaRPr lang="en-US" sz="1600"/>
          </a:p>
        </p:txBody>
      </p:sp>
      <p:sp>
        <p:nvSpPr>
          <p:cNvPr id="45112" name="AutoShape 56"/>
          <p:cNvSpPr>
            <a:spLocks noChangeArrowheads="1"/>
          </p:cNvSpPr>
          <p:nvPr/>
        </p:nvSpPr>
        <p:spPr bwMode="auto">
          <a:xfrm>
            <a:off x="7434263" y="5481638"/>
            <a:ext cx="152400" cy="457200"/>
          </a:xfrm>
          <a:prstGeom prst="upArrow">
            <a:avLst>
              <a:gd name="adj1" fmla="val 50000"/>
              <a:gd name="adj2" fmla="val 75000"/>
            </a:avLst>
          </a:prstGeom>
          <a:solidFill>
            <a:srgbClr val="FF0000"/>
          </a:solidFill>
          <a:ln w="9525">
            <a:solidFill>
              <a:schemeClr val="tx1"/>
            </a:solidFill>
            <a:miter lim="800000"/>
            <a:headEnd/>
            <a:tailEnd/>
          </a:ln>
          <a:effectLst/>
        </p:spPr>
        <p:txBody>
          <a:bodyPr wrap="none" anchor="ctr">
            <a:prstTxWarp prst="textNoShape">
              <a:avLst/>
            </a:prstTxWarp>
          </a:bodyPr>
          <a:lstStyle/>
          <a:p>
            <a:endParaRPr lang="en-US"/>
          </a:p>
        </p:txBody>
      </p:sp>
      <p:pic>
        <p:nvPicPr>
          <p:cNvPr id="45114" name="Picture 58"/>
          <p:cNvPicPr>
            <a:picLocks noChangeAspect="1" noChangeArrowheads="1"/>
          </p:cNvPicPr>
          <p:nvPr/>
        </p:nvPicPr>
        <p:blipFill>
          <a:blip r:embed="rId5"/>
          <a:srcRect/>
          <a:stretch>
            <a:fillRect/>
          </a:stretch>
        </p:blipFill>
        <p:spPr bwMode="auto">
          <a:xfrm>
            <a:off x="250825" y="669925"/>
            <a:ext cx="4606925" cy="2543175"/>
          </a:xfrm>
          <a:prstGeom prst="rect">
            <a:avLst/>
          </a:prstGeom>
          <a:noFill/>
        </p:spPr>
      </p:pic>
    </p:spTree>
    <p:extLst>
      <p:ext uri="{BB962C8B-B14F-4D97-AF65-F5344CB8AC3E}">
        <p14:creationId xmlns:p14="http://schemas.microsoft.com/office/powerpoint/2010/main" val="22890418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p:cNvSpPr>
            <a:spLocks noGrp="1" noChangeArrowheads="1"/>
          </p:cNvSpPr>
          <p:nvPr>
            <p:ph type="title"/>
          </p:nvPr>
        </p:nvSpPr>
        <p:spPr>
          <a:xfrm>
            <a:off x="358775" y="115888"/>
            <a:ext cx="8229600" cy="561975"/>
          </a:xfrm>
          <a:noFill/>
          <a:ln/>
        </p:spPr>
        <p:txBody>
          <a:bodyPr/>
          <a:lstStyle/>
          <a:p>
            <a:r>
              <a:rPr lang="fr-FR" sz="2400" b="1" i="1">
                <a:latin typeface="Comic Sans MS" pitchFamily="-105" charset="0"/>
              </a:rPr>
              <a:t>Evolution of the micellar shape before precipitation </a:t>
            </a:r>
          </a:p>
        </p:txBody>
      </p:sp>
      <p:sp>
        <p:nvSpPr>
          <p:cNvPr id="57349" name="Rectangle 5"/>
          <p:cNvSpPr>
            <a:spLocks noChangeArrowheads="1"/>
          </p:cNvSpPr>
          <p:nvPr/>
        </p:nvSpPr>
        <p:spPr bwMode="auto">
          <a:xfrm>
            <a:off x="3059113" y="2466975"/>
            <a:ext cx="9144000" cy="0"/>
          </a:xfrm>
          <a:prstGeom prst="rect">
            <a:avLst/>
          </a:prstGeom>
          <a:noFill/>
          <a:ln w="9525">
            <a:noFill/>
            <a:miter lim="800000"/>
            <a:headEnd/>
            <a:tailEnd/>
          </a:ln>
          <a:effectLst/>
        </p:spPr>
        <p:txBody>
          <a:bodyPr>
            <a:prstTxWarp prst="textNoShape">
              <a:avLst/>
            </a:prstTxWarp>
            <a:spAutoFit/>
          </a:bodyPr>
          <a:lstStyle/>
          <a:p>
            <a:endParaRPr lang="en-US"/>
          </a:p>
        </p:txBody>
      </p:sp>
      <p:sp>
        <p:nvSpPr>
          <p:cNvPr id="57351" name="Rectangle 7"/>
          <p:cNvSpPr>
            <a:spLocks noChangeArrowheads="1"/>
          </p:cNvSpPr>
          <p:nvPr/>
        </p:nvSpPr>
        <p:spPr bwMode="auto">
          <a:xfrm>
            <a:off x="3062288" y="2371725"/>
            <a:ext cx="9144000" cy="0"/>
          </a:xfrm>
          <a:prstGeom prst="rect">
            <a:avLst/>
          </a:prstGeom>
          <a:noFill/>
          <a:ln w="9525">
            <a:noFill/>
            <a:miter lim="800000"/>
            <a:headEnd/>
            <a:tailEnd/>
          </a:ln>
          <a:effectLst/>
        </p:spPr>
        <p:txBody>
          <a:bodyPr>
            <a:prstTxWarp prst="textNoShape">
              <a:avLst/>
            </a:prstTxWarp>
            <a:spAutoFit/>
          </a:bodyPr>
          <a:lstStyle/>
          <a:p>
            <a:endParaRPr lang="en-US"/>
          </a:p>
        </p:txBody>
      </p:sp>
      <p:sp>
        <p:nvSpPr>
          <p:cNvPr id="57354" name="Rectangle 10"/>
          <p:cNvSpPr>
            <a:spLocks noChangeArrowheads="1"/>
          </p:cNvSpPr>
          <p:nvPr/>
        </p:nvSpPr>
        <p:spPr bwMode="auto">
          <a:xfrm>
            <a:off x="4319588" y="3573463"/>
            <a:ext cx="4572000" cy="1511300"/>
          </a:xfrm>
          <a:prstGeom prst="rect">
            <a:avLst/>
          </a:prstGeom>
          <a:noFill/>
          <a:ln w="9525">
            <a:noFill/>
            <a:miter lim="800000"/>
            <a:headEnd/>
            <a:tailEnd/>
          </a:ln>
          <a:effectLst/>
        </p:spPr>
        <p:txBody>
          <a:bodyPr>
            <a:prstTxWarp prst="textNoShape">
              <a:avLst/>
            </a:prstTxWarp>
          </a:bodyPr>
          <a:lstStyle/>
          <a:p>
            <a:pPr marL="342900" indent="-342900"/>
            <a:r>
              <a:rPr lang="en-US" sz="1600"/>
              <a:t>Spherical micelles before TEOS addition</a:t>
            </a:r>
          </a:p>
          <a:p>
            <a:pPr marL="342900" indent="-342900"/>
            <a:r>
              <a:rPr lang="en-US" sz="1600"/>
              <a:t> R</a:t>
            </a:r>
            <a:r>
              <a:rPr lang="en-US" sz="1600" baseline="-25000"/>
              <a:t>2</a:t>
            </a:r>
            <a:r>
              <a:rPr lang="en-US" sz="1600"/>
              <a:t> = 4 nm, R</a:t>
            </a:r>
            <a:r>
              <a:rPr lang="en-US" sz="1600" baseline="-25000"/>
              <a:t>1</a:t>
            </a:r>
            <a:r>
              <a:rPr lang="en-US" sz="1600"/>
              <a:t> = 7.1 nm and </a:t>
            </a:r>
            <a:r>
              <a:rPr lang="en-US" sz="1600">
                <a:latin typeface="Symbol" pitchFamily="-105" charset="2"/>
              </a:rPr>
              <a:t>b</a:t>
            </a:r>
            <a:r>
              <a:rPr lang="en-US" sz="1600"/>
              <a:t> = 0.26.</a:t>
            </a:r>
            <a:endParaRPr lang="en-US" sz="1600">
              <a:ea typeface="Times New Roman" pitchFamily="-105" charset="0"/>
              <a:cs typeface="Times New Roman" pitchFamily="-105" charset="0"/>
            </a:endParaRPr>
          </a:p>
          <a:p>
            <a:pPr marL="342900" indent="-342900"/>
            <a:endParaRPr lang="en-US" sz="1600">
              <a:ea typeface="Times New Roman" pitchFamily="-105" charset="0"/>
              <a:cs typeface="Times New Roman" pitchFamily="-105" charset="0"/>
            </a:endParaRPr>
          </a:p>
          <a:p>
            <a:pPr marL="342900" indent="-342900"/>
            <a:r>
              <a:rPr lang="en-US" sz="1600">
                <a:ea typeface="Times New Roman" pitchFamily="-105" charset="0"/>
                <a:cs typeface="Times New Roman" pitchFamily="-105" charset="0"/>
              </a:rPr>
              <a:t>Cylindrical micelles after 15 minutes</a:t>
            </a:r>
          </a:p>
          <a:p>
            <a:pPr marL="342900" indent="-342900"/>
            <a:r>
              <a:rPr lang="en-US" sz="1600">
                <a:ea typeface="Times New Roman" pitchFamily="-105" charset="0"/>
                <a:cs typeface="Times New Roman" pitchFamily="-105" charset="0"/>
              </a:rPr>
              <a:t>R</a:t>
            </a:r>
            <a:r>
              <a:rPr lang="en-US" sz="1600" baseline="-30000">
                <a:ea typeface="Times New Roman" pitchFamily="-105" charset="0"/>
                <a:cs typeface="Times New Roman" pitchFamily="-105" charset="0"/>
              </a:rPr>
              <a:t>2</a:t>
            </a:r>
            <a:r>
              <a:rPr lang="en-US" sz="1600">
                <a:ea typeface="Times New Roman" pitchFamily="-105" charset="0"/>
                <a:cs typeface="Times New Roman" pitchFamily="-105" charset="0"/>
              </a:rPr>
              <a:t> = 2.9 nm, R</a:t>
            </a:r>
            <a:r>
              <a:rPr lang="en-US" sz="1600" baseline="-30000">
                <a:ea typeface="Times New Roman" pitchFamily="-105" charset="0"/>
                <a:cs typeface="Times New Roman" pitchFamily="-105" charset="0"/>
              </a:rPr>
              <a:t>1</a:t>
            </a:r>
            <a:r>
              <a:rPr lang="en-US" sz="1600">
                <a:ea typeface="Times New Roman" pitchFamily="-105" charset="0"/>
                <a:cs typeface="Times New Roman" pitchFamily="-105" charset="0"/>
              </a:rPr>
              <a:t> = 6.9 nm, L = 22 nm and </a:t>
            </a:r>
            <a:r>
              <a:rPr lang="en-US" sz="1600">
                <a:latin typeface="Symbol" pitchFamily="-105" charset="2"/>
                <a:ea typeface="Times New Roman" pitchFamily="-105" charset="0"/>
                <a:cs typeface="Times New Roman" pitchFamily="-105" charset="0"/>
              </a:rPr>
              <a:t>b</a:t>
            </a:r>
            <a:r>
              <a:rPr lang="en-US" sz="1600">
                <a:ea typeface="Times New Roman" pitchFamily="-105" charset="0"/>
                <a:cs typeface="Times New Roman" pitchFamily="-105" charset="0"/>
              </a:rPr>
              <a:t> = 0.4</a:t>
            </a:r>
            <a:endParaRPr lang="fr-FR" sz="1600">
              <a:ea typeface="Times New Roman" pitchFamily="-105" charset="0"/>
              <a:cs typeface="Times New Roman" pitchFamily="-105" charset="0"/>
            </a:endParaRPr>
          </a:p>
        </p:txBody>
      </p:sp>
      <p:pic>
        <p:nvPicPr>
          <p:cNvPr id="57355" name="Picture 11" descr="figure3-cylindre"/>
          <p:cNvPicPr>
            <a:picLocks noChangeAspect="1" noChangeArrowheads="1"/>
          </p:cNvPicPr>
          <p:nvPr/>
        </p:nvPicPr>
        <p:blipFill>
          <a:blip r:embed="rId3"/>
          <a:srcRect/>
          <a:stretch>
            <a:fillRect/>
          </a:stretch>
        </p:blipFill>
        <p:spPr bwMode="auto">
          <a:xfrm>
            <a:off x="80963" y="2795588"/>
            <a:ext cx="4095750" cy="3657600"/>
          </a:xfrm>
          <a:prstGeom prst="rect">
            <a:avLst/>
          </a:prstGeom>
          <a:noFill/>
        </p:spPr>
      </p:pic>
      <p:sp>
        <p:nvSpPr>
          <p:cNvPr id="57356" name="Rectangle 12"/>
          <p:cNvSpPr>
            <a:spLocks noChangeArrowheads="1"/>
          </p:cNvSpPr>
          <p:nvPr/>
        </p:nvSpPr>
        <p:spPr bwMode="auto">
          <a:xfrm>
            <a:off x="36513" y="692150"/>
            <a:ext cx="8496300" cy="71438"/>
          </a:xfrm>
          <a:prstGeom prst="rect">
            <a:avLst/>
          </a:prstGeom>
          <a:gradFill rotWithShape="1">
            <a:gsLst>
              <a:gs pos="0">
                <a:schemeClr val="accent2"/>
              </a:gs>
              <a:gs pos="100000">
                <a:srgbClr val="FFCC66"/>
              </a:gs>
            </a:gsLst>
            <a:lin ang="5400000" scaled="1"/>
          </a:gradFill>
          <a:ln w="9525">
            <a:noFill/>
            <a:miter lim="800000"/>
            <a:headEnd/>
            <a:tailEnd/>
          </a:ln>
          <a:effectLst/>
        </p:spPr>
        <p:txBody>
          <a:bodyPr wrap="none" anchor="ctr">
            <a:prstTxWarp prst="textNoShape">
              <a:avLst/>
            </a:prstTxWarp>
          </a:bodyPr>
          <a:lstStyle/>
          <a:p>
            <a:endParaRPr lang="en-US"/>
          </a:p>
        </p:txBody>
      </p:sp>
      <p:sp>
        <p:nvSpPr>
          <p:cNvPr id="57358" name="Text Box 14"/>
          <p:cNvSpPr txBox="1">
            <a:spLocks noChangeArrowheads="1"/>
          </p:cNvSpPr>
          <p:nvPr/>
        </p:nvSpPr>
        <p:spPr bwMode="auto">
          <a:xfrm>
            <a:off x="215900" y="981075"/>
            <a:ext cx="4632325" cy="366713"/>
          </a:xfrm>
          <a:prstGeom prst="rect">
            <a:avLst/>
          </a:prstGeom>
          <a:noFill/>
          <a:ln w="9525">
            <a:noFill/>
            <a:miter lim="800000"/>
            <a:headEnd/>
            <a:tailEnd/>
          </a:ln>
          <a:effectLst/>
        </p:spPr>
        <p:txBody>
          <a:bodyPr wrap="none">
            <a:prstTxWarp prst="textNoShape">
              <a:avLst/>
            </a:prstTxWarp>
            <a:spAutoFit/>
          </a:bodyPr>
          <a:lstStyle/>
          <a:p>
            <a:r>
              <a:rPr lang="fr-FR"/>
              <a:t>Core-shell models for sphere and cylinder</a:t>
            </a:r>
          </a:p>
        </p:txBody>
      </p:sp>
      <p:grpSp>
        <p:nvGrpSpPr>
          <p:cNvPr id="2" name="Group 30"/>
          <p:cNvGrpSpPr>
            <a:grpSpLocks noChangeAspect="1"/>
          </p:cNvGrpSpPr>
          <p:nvPr/>
        </p:nvGrpSpPr>
        <p:grpSpPr bwMode="auto">
          <a:xfrm>
            <a:off x="3419475" y="4522788"/>
            <a:ext cx="479425" cy="488950"/>
            <a:chOff x="3356" y="3067"/>
            <a:chExt cx="432" cy="440"/>
          </a:xfrm>
        </p:grpSpPr>
        <p:sp>
          <p:nvSpPr>
            <p:cNvPr id="57369" name="Oval 25"/>
            <p:cNvSpPr>
              <a:spLocks noChangeAspect="1" noChangeArrowheads="1"/>
            </p:cNvSpPr>
            <p:nvPr/>
          </p:nvSpPr>
          <p:spPr bwMode="auto">
            <a:xfrm>
              <a:off x="3356" y="3067"/>
              <a:ext cx="432" cy="440"/>
            </a:xfrm>
            <a:prstGeom prst="ellipse">
              <a:avLst/>
            </a:prstGeom>
            <a:solidFill>
              <a:srgbClr val="6600FF"/>
            </a:solidFill>
            <a:ln w="9525">
              <a:solidFill>
                <a:schemeClr val="tx1"/>
              </a:solidFill>
              <a:round/>
              <a:headEnd/>
              <a:tailEnd/>
            </a:ln>
            <a:effectLst/>
          </p:spPr>
          <p:txBody>
            <a:bodyPr wrap="none" anchor="ctr">
              <a:prstTxWarp prst="textNoShape">
                <a:avLst/>
              </a:prstTxWarp>
            </a:bodyPr>
            <a:lstStyle/>
            <a:p>
              <a:endParaRPr lang="en-US"/>
            </a:p>
          </p:txBody>
        </p:sp>
        <p:sp>
          <p:nvSpPr>
            <p:cNvPr id="57370" name="Oval 26"/>
            <p:cNvSpPr>
              <a:spLocks noChangeAspect="1" noChangeArrowheads="1"/>
            </p:cNvSpPr>
            <p:nvPr/>
          </p:nvSpPr>
          <p:spPr bwMode="auto">
            <a:xfrm>
              <a:off x="3454" y="3167"/>
              <a:ext cx="240" cy="240"/>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grpSp>
      <p:grpSp>
        <p:nvGrpSpPr>
          <p:cNvPr id="3" name="Group 34"/>
          <p:cNvGrpSpPr>
            <a:grpSpLocks/>
          </p:cNvGrpSpPr>
          <p:nvPr/>
        </p:nvGrpSpPr>
        <p:grpSpPr bwMode="auto">
          <a:xfrm rot="-3420571">
            <a:off x="2352675" y="2709863"/>
            <a:ext cx="479425" cy="1368425"/>
            <a:chOff x="4921" y="2659"/>
            <a:chExt cx="302" cy="862"/>
          </a:xfrm>
        </p:grpSpPr>
        <p:sp>
          <p:nvSpPr>
            <p:cNvPr id="57376" name="AutoShape 32"/>
            <p:cNvSpPr>
              <a:spLocks noChangeArrowheads="1"/>
            </p:cNvSpPr>
            <p:nvPr/>
          </p:nvSpPr>
          <p:spPr bwMode="auto">
            <a:xfrm>
              <a:off x="4921" y="2659"/>
              <a:ext cx="302" cy="862"/>
            </a:xfrm>
            <a:prstGeom prst="can">
              <a:avLst>
                <a:gd name="adj" fmla="val 45695"/>
              </a:avLst>
            </a:prstGeom>
            <a:solidFill>
              <a:srgbClr val="6600FF"/>
            </a:solidFill>
            <a:ln w="9525">
              <a:solidFill>
                <a:schemeClr val="tx1"/>
              </a:solidFill>
              <a:round/>
              <a:headEnd/>
              <a:tailEnd/>
            </a:ln>
            <a:effectLst/>
          </p:spPr>
          <p:txBody>
            <a:bodyPr wrap="none" anchor="ctr">
              <a:prstTxWarp prst="textNoShape">
                <a:avLst/>
              </a:prstTxWarp>
            </a:bodyPr>
            <a:lstStyle/>
            <a:p>
              <a:endParaRPr lang="en-US"/>
            </a:p>
          </p:txBody>
        </p:sp>
        <p:sp>
          <p:nvSpPr>
            <p:cNvPr id="57377" name="Oval 33"/>
            <p:cNvSpPr>
              <a:spLocks noChangeArrowheads="1"/>
            </p:cNvSpPr>
            <p:nvPr/>
          </p:nvSpPr>
          <p:spPr bwMode="auto">
            <a:xfrm>
              <a:off x="4967" y="2672"/>
              <a:ext cx="202" cy="100"/>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grpSp>
      <p:sp>
        <p:nvSpPr>
          <p:cNvPr id="57380" name="Rectangle 36"/>
          <p:cNvSpPr>
            <a:spLocks noChangeArrowheads="1"/>
          </p:cNvSpPr>
          <p:nvPr/>
        </p:nvSpPr>
        <p:spPr bwMode="auto">
          <a:xfrm>
            <a:off x="0" y="3303588"/>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graphicFrame>
        <p:nvGraphicFramePr>
          <p:cNvPr id="57379" name="Object 35"/>
          <p:cNvGraphicFramePr>
            <a:graphicFrameLocks noChangeAspect="1"/>
          </p:cNvGraphicFramePr>
          <p:nvPr/>
        </p:nvGraphicFramePr>
        <p:xfrm>
          <a:off x="395288" y="1520825"/>
          <a:ext cx="4383087" cy="381000"/>
        </p:xfrm>
        <a:graphic>
          <a:graphicData uri="http://schemas.openxmlformats.org/presentationml/2006/ole">
            <mc:AlternateContent xmlns:mc="http://schemas.openxmlformats.org/markup-compatibility/2006">
              <mc:Choice xmlns:v="urn:schemas-microsoft-com:vml" Requires="v">
                <p:oleObj spid="_x0000_s345101" name="Equation" r:id="rId4" imgW="2882900" imgH="254000" progId="Equation.3">
                  <p:embed/>
                </p:oleObj>
              </mc:Choice>
              <mc:Fallback>
                <p:oleObj name="Equation" r:id="rId4" imgW="2882900" imgH="254000" progId="Equation.3">
                  <p:embed/>
                  <p:pic>
                    <p:nvPicPr>
                      <p:cNvPr id="57379" name="Object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520825"/>
                        <a:ext cx="4383087"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7382" name="Text Box 38"/>
          <p:cNvSpPr txBox="1">
            <a:spLocks noChangeArrowheads="1"/>
          </p:cNvSpPr>
          <p:nvPr/>
        </p:nvSpPr>
        <p:spPr bwMode="auto">
          <a:xfrm>
            <a:off x="358775" y="2060575"/>
            <a:ext cx="5411788" cy="366713"/>
          </a:xfrm>
          <a:prstGeom prst="rect">
            <a:avLst/>
          </a:prstGeom>
          <a:noFill/>
          <a:ln w="9525">
            <a:noFill/>
            <a:miter lim="800000"/>
            <a:headEnd/>
            <a:tailEnd/>
          </a:ln>
          <a:effectLst/>
        </p:spPr>
        <p:txBody>
          <a:bodyPr wrap="none">
            <a:prstTxWarp prst="textNoShape">
              <a:avLst/>
            </a:prstTxWarp>
            <a:spAutoFit/>
          </a:bodyPr>
          <a:lstStyle/>
          <a:p>
            <a:r>
              <a:rPr lang="fr-FR"/>
              <a:t>F(q,R) is the form factor of a sphere or cylinder </a:t>
            </a:r>
          </a:p>
        </p:txBody>
      </p:sp>
      <p:cxnSp>
        <p:nvCxnSpPr>
          <p:cNvPr id="21" name="Straight Connector 20"/>
          <p:cNvCxnSpPr>
            <a:stCxn id="57369" idx="3"/>
          </p:cNvCxnSpPr>
          <p:nvPr/>
        </p:nvCxnSpPr>
        <p:spPr>
          <a:xfrm rot="5400000">
            <a:off x="3338610" y="4878124"/>
            <a:ext cx="89067" cy="2130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flipV="1">
            <a:off x="1524000" y="3276600"/>
            <a:ext cx="441686" cy="76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3988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754" name="Rectangle 1"/>
          <p:cNvSpPr>
            <a:spLocks noGrp="1" noChangeArrowheads="1"/>
          </p:cNvSpPr>
          <p:nvPr>
            <p:ph type="title"/>
          </p:nvPr>
        </p:nvSpPr>
        <p:spPr>
          <a:xfrm>
            <a:off x="-17859" y="2455664"/>
            <a:ext cx="9170789" cy="1937742"/>
          </a:xfrm>
        </p:spPr>
        <p:txBody>
          <a:bodyPr/>
          <a:lstStyle/>
          <a:p>
            <a:pPr eaLnBrk="1" hangingPunct="1"/>
            <a:r>
              <a:rPr lang="en-US" sz="5000" dirty="0"/>
              <a:t>1. Fundamental Scattering </a:t>
            </a:r>
            <a:r>
              <a:rPr lang="en-US" sz="5000" dirty="0" smtClean="0"/>
              <a:t>Theory</a:t>
            </a:r>
            <a:endParaRPr lang="en-US" sz="5000"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5"/>
          <p:cNvSpPr>
            <a:spLocks noChangeArrowheads="1"/>
          </p:cNvSpPr>
          <p:nvPr/>
        </p:nvSpPr>
        <p:spPr bwMode="auto">
          <a:xfrm>
            <a:off x="36513" y="692150"/>
            <a:ext cx="8496300" cy="71438"/>
          </a:xfrm>
          <a:prstGeom prst="rect">
            <a:avLst/>
          </a:prstGeom>
          <a:gradFill rotWithShape="1">
            <a:gsLst>
              <a:gs pos="0">
                <a:schemeClr val="accent2"/>
              </a:gs>
              <a:gs pos="100000">
                <a:srgbClr val="FFCC66"/>
              </a:gs>
            </a:gsLst>
            <a:lin ang="5400000" scaled="1"/>
          </a:gradFill>
          <a:ln w="9525">
            <a:noFill/>
            <a:miter lim="800000"/>
            <a:headEnd/>
            <a:tailEnd/>
          </a:ln>
          <a:effectLst/>
        </p:spPr>
        <p:txBody>
          <a:bodyPr wrap="none" anchor="ctr">
            <a:prstTxWarp prst="textNoShape">
              <a:avLst/>
            </a:prstTxWarp>
          </a:bodyPr>
          <a:lstStyle/>
          <a:p>
            <a:endParaRPr lang="en-US">
              <a:solidFill>
                <a:prstClr val="black"/>
              </a:solidFill>
            </a:endParaRPr>
          </a:p>
        </p:txBody>
      </p:sp>
      <p:sp>
        <p:nvSpPr>
          <p:cNvPr id="44052" name="Rectangle 20"/>
          <p:cNvSpPr>
            <a:spLocks noChangeArrowheads="1"/>
          </p:cNvSpPr>
          <p:nvPr/>
        </p:nvSpPr>
        <p:spPr bwMode="auto">
          <a:xfrm>
            <a:off x="179388" y="188913"/>
            <a:ext cx="8748712" cy="457200"/>
          </a:xfrm>
          <a:prstGeom prst="rect">
            <a:avLst/>
          </a:prstGeom>
          <a:noFill/>
          <a:ln w="9525">
            <a:noFill/>
            <a:miter lim="800000"/>
            <a:headEnd/>
            <a:tailEnd/>
          </a:ln>
          <a:effectLst/>
        </p:spPr>
        <p:txBody>
          <a:bodyPr anchor="ctr">
            <a:prstTxWarp prst="textNoShape">
              <a:avLst/>
            </a:prstTxWarp>
            <a:spAutoFit/>
          </a:bodyPr>
          <a:lstStyle/>
          <a:p>
            <a:pPr algn="ctr" eaLnBrk="0" hangingPunct="0"/>
            <a:r>
              <a:rPr lang="en-US" sz="2400" b="1" i="1">
                <a:solidFill>
                  <a:prstClr val="black"/>
                </a:solidFill>
              </a:rPr>
              <a:t> In-situ study of the synthesis of mesoporous materials</a:t>
            </a:r>
          </a:p>
        </p:txBody>
      </p:sp>
      <p:sp>
        <p:nvSpPr>
          <p:cNvPr id="44053" name="Text Box 21"/>
          <p:cNvSpPr txBox="1">
            <a:spLocks noChangeArrowheads="1"/>
          </p:cNvSpPr>
          <p:nvPr/>
        </p:nvSpPr>
        <p:spPr bwMode="auto">
          <a:xfrm>
            <a:off x="323850" y="893763"/>
            <a:ext cx="8569325" cy="549275"/>
          </a:xfrm>
          <a:prstGeom prst="rect">
            <a:avLst/>
          </a:prstGeom>
          <a:noFill/>
          <a:ln w="9525">
            <a:noFill/>
            <a:miter lim="800000"/>
            <a:headEnd/>
            <a:tailEnd/>
          </a:ln>
          <a:effectLst/>
        </p:spPr>
        <p:txBody>
          <a:bodyPr anchor="ctr">
            <a:prstTxWarp prst="textNoShape">
              <a:avLst/>
            </a:prstTxWarp>
            <a:spAutoFit/>
          </a:bodyPr>
          <a:lstStyle/>
          <a:p>
            <a:pPr algn="ctr" eaLnBrk="0" hangingPunct="0"/>
            <a:r>
              <a:rPr lang="fr-FR" sz="1600" b="1" baseline="30000">
                <a:solidFill>
                  <a:prstClr val="black"/>
                </a:solidFill>
              </a:rPr>
              <a:t>1</a:t>
            </a:r>
            <a:r>
              <a:rPr lang="fr-FR" sz="1600" b="1">
                <a:solidFill>
                  <a:prstClr val="black"/>
                </a:solidFill>
              </a:rPr>
              <a:t>M. Imperor-Clerc, </a:t>
            </a:r>
            <a:r>
              <a:rPr lang="fr-FR" sz="1600" b="1" baseline="30000">
                <a:solidFill>
                  <a:prstClr val="black"/>
                </a:solidFill>
              </a:rPr>
              <a:t>2</a:t>
            </a:r>
            <a:r>
              <a:rPr lang="fr-FR" sz="1600" b="1">
                <a:solidFill>
                  <a:prstClr val="black"/>
                </a:solidFill>
              </a:rPr>
              <a:t>I. Grillo, </a:t>
            </a:r>
            <a:r>
              <a:rPr lang="fr-FR" sz="1600" b="1" baseline="30000">
                <a:solidFill>
                  <a:prstClr val="black"/>
                </a:solidFill>
              </a:rPr>
              <a:t>3</a:t>
            </a:r>
            <a:r>
              <a:rPr lang="fr-FR" sz="1600" b="1">
                <a:solidFill>
                  <a:prstClr val="black"/>
                </a:solidFill>
              </a:rPr>
              <a:t>A.Y. khodakov, </a:t>
            </a:r>
            <a:r>
              <a:rPr lang="fr-FR" sz="1600" b="1" baseline="30000">
                <a:solidFill>
                  <a:prstClr val="black"/>
                </a:solidFill>
              </a:rPr>
              <a:t>4</a:t>
            </a:r>
            <a:r>
              <a:rPr lang="fr-FR" sz="1600" b="1">
                <a:solidFill>
                  <a:prstClr val="black"/>
                </a:solidFill>
              </a:rPr>
              <a:t>D. Durand, </a:t>
            </a:r>
            <a:r>
              <a:rPr lang="fr-FR" sz="1600" b="1" baseline="30000">
                <a:solidFill>
                  <a:prstClr val="black"/>
                </a:solidFill>
              </a:rPr>
              <a:t>5</a:t>
            </a:r>
            <a:r>
              <a:rPr lang="fr-FR" sz="1600" b="1">
                <a:solidFill>
                  <a:prstClr val="black"/>
                </a:solidFill>
              </a:rPr>
              <a:t>V.L. Zholobenko</a:t>
            </a:r>
          </a:p>
          <a:p>
            <a:pPr algn="ctr" eaLnBrk="0" hangingPunct="0"/>
            <a:r>
              <a:rPr lang="fr-FR" sz="1400" b="1">
                <a:solidFill>
                  <a:prstClr val="black"/>
                </a:solidFill>
              </a:rPr>
              <a:t>Chem. Commun. 2007 (8) 834-836</a:t>
            </a:r>
            <a:endParaRPr lang="en-GB" sz="1400" b="1">
              <a:solidFill>
                <a:prstClr val="black"/>
              </a:solidFill>
            </a:endParaRPr>
          </a:p>
        </p:txBody>
      </p:sp>
      <p:sp>
        <p:nvSpPr>
          <p:cNvPr id="44054" name="Text Box 22"/>
          <p:cNvSpPr txBox="1">
            <a:spLocks noChangeArrowheads="1"/>
          </p:cNvSpPr>
          <p:nvPr/>
        </p:nvSpPr>
        <p:spPr bwMode="auto">
          <a:xfrm>
            <a:off x="179388" y="1557338"/>
            <a:ext cx="8569325" cy="517525"/>
          </a:xfrm>
          <a:prstGeom prst="rect">
            <a:avLst/>
          </a:prstGeom>
          <a:noFill/>
          <a:ln w="9525">
            <a:noFill/>
            <a:miter lim="800000"/>
            <a:headEnd/>
            <a:tailEnd/>
          </a:ln>
          <a:effectLst/>
        </p:spPr>
        <p:txBody>
          <a:bodyPr anchor="ctr">
            <a:prstTxWarp prst="textNoShape">
              <a:avLst/>
            </a:prstTxWarp>
            <a:spAutoFit/>
          </a:bodyPr>
          <a:lstStyle/>
          <a:p>
            <a:pPr algn="ctr" eaLnBrk="0" hangingPunct="0"/>
            <a:r>
              <a:rPr lang="fr-FR" sz="1400" baseline="30000">
                <a:solidFill>
                  <a:prstClr val="black"/>
                </a:solidFill>
              </a:rPr>
              <a:t>1</a:t>
            </a:r>
            <a:r>
              <a:rPr lang="fr-FR" sz="1400">
                <a:solidFill>
                  <a:prstClr val="black"/>
                </a:solidFill>
              </a:rPr>
              <a:t> LPS,  Université Paris Sud, Orsay, F;</a:t>
            </a:r>
            <a:r>
              <a:rPr lang="fr-FR" sz="1400" baseline="30000">
                <a:solidFill>
                  <a:prstClr val="black"/>
                </a:solidFill>
              </a:rPr>
              <a:t>2</a:t>
            </a:r>
            <a:r>
              <a:rPr lang="fr-FR" sz="1400">
                <a:solidFill>
                  <a:prstClr val="black"/>
                </a:solidFill>
              </a:rPr>
              <a:t> I.L.L, F;  </a:t>
            </a:r>
            <a:r>
              <a:rPr lang="fr-FR" sz="1400" baseline="30000">
                <a:solidFill>
                  <a:prstClr val="black"/>
                </a:solidFill>
              </a:rPr>
              <a:t>3 </a:t>
            </a:r>
            <a:r>
              <a:rPr lang="fr-FR" sz="1400">
                <a:solidFill>
                  <a:prstClr val="black"/>
                </a:solidFill>
              </a:rPr>
              <a:t>UCCS, Université des Sciences et technologies de Lille, F; </a:t>
            </a:r>
            <a:r>
              <a:rPr lang="fr-FR" sz="1400" baseline="30000">
                <a:solidFill>
                  <a:prstClr val="black"/>
                </a:solidFill>
              </a:rPr>
              <a:t>4 </a:t>
            </a:r>
            <a:r>
              <a:rPr lang="fr-FR" sz="1400">
                <a:solidFill>
                  <a:prstClr val="black"/>
                </a:solidFill>
              </a:rPr>
              <a:t>IBBMC, Université Paris-Sud, F; </a:t>
            </a:r>
            <a:r>
              <a:rPr lang="fr-FR" sz="1400" baseline="30000">
                <a:solidFill>
                  <a:prstClr val="black"/>
                </a:solidFill>
              </a:rPr>
              <a:t>5 </a:t>
            </a:r>
            <a:r>
              <a:rPr lang="fr-FR" sz="1400">
                <a:solidFill>
                  <a:prstClr val="black"/>
                </a:solidFill>
              </a:rPr>
              <a:t>Dpt of Chemistry, Keele, UK</a:t>
            </a:r>
          </a:p>
        </p:txBody>
      </p:sp>
      <p:graphicFrame>
        <p:nvGraphicFramePr>
          <p:cNvPr id="44056" name="Object 24"/>
          <p:cNvGraphicFramePr>
            <a:graphicFrameLocks noChangeAspect="1"/>
          </p:cNvGraphicFramePr>
          <p:nvPr/>
        </p:nvGraphicFramePr>
        <p:xfrm>
          <a:off x="1187450" y="2349500"/>
          <a:ext cx="6926263" cy="1809750"/>
        </p:xfrm>
        <a:graphic>
          <a:graphicData uri="http://schemas.openxmlformats.org/presentationml/2006/ole">
            <mc:AlternateContent xmlns:mc="http://schemas.openxmlformats.org/markup-compatibility/2006">
              <mc:Choice xmlns:v="urn:schemas-microsoft-com:vml" Requires="v">
                <p:oleObj spid="_x0000_s346125" name="Image" r:id="rId3" imgW="6923810" imgH="1809524" progId="">
                  <p:embed/>
                </p:oleObj>
              </mc:Choice>
              <mc:Fallback>
                <p:oleObj name="Image" r:id="rId3" imgW="6923810" imgH="1809524" progId="">
                  <p:embed/>
                  <p:pic>
                    <p:nvPicPr>
                      <p:cNvPr id="44056" name="Object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2349500"/>
                        <a:ext cx="6926263"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4058" name="Rectangle 26"/>
          <p:cNvSpPr>
            <a:spLocks noChangeArrowheads="1"/>
          </p:cNvSpPr>
          <p:nvPr/>
        </p:nvSpPr>
        <p:spPr bwMode="auto">
          <a:xfrm>
            <a:off x="4284663" y="4221163"/>
            <a:ext cx="2362200" cy="457200"/>
          </a:xfrm>
          <a:prstGeom prst="rect">
            <a:avLst/>
          </a:prstGeom>
          <a:noFill/>
          <a:ln w="9525">
            <a:noFill/>
            <a:miter lim="800000"/>
            <a:headEnd/>
            <a:tailEnd/>
          </a:ln>
          <a:effectLst/>
        </p:spPr>
        <p:txBody>
          <a:bodyPr>
            <a:prstTxWarp prst="textNoShape">
              <a:avLst/>
            </a:prstTxWarp>
          </a:bodyPr>
          <a:lstStyle/>
          <a:p>
            <a:pPr marL="342900" indent="-342900">
              <a:spcBef>
                <a:spcPct val="20000"/>
              </a:spcBef>
            </a:pPr>
            <a:r>
              <a:rPr lang="fr-FR" sz="1600">
                <a:solidFill>
                  <a:prstClr val="black"/>
                </a:solidFill>
              </a:rPr>
              <a:t>hybrid material</a:t>
            </a:r>
          </a:p>
        </p:txBody>
      </p:sp>
      <p:sp>
        <p:nvSpPr>
          <p:cNvPr id="44059" name="Rectangle 27"/>
          <p:cNvSpPr>
            <a:spLocks noChangeArrowheads="1"/>
          </p:cNvSpPr>
          <p:nvPr/>
        </p:nvSpPr>
        <p:spPr bwMode="auto">
          <a:xfrm>
            <a:off x="1401763" y="4221163"/>
            <a:ext cx="2665412" cy="533400"/>
          </a:xfrm>
          <a:prstGeom prst="rect">
            <a:avLst/>
          </a:prstGeom>
          <a:noFill/>
          <a:ln w="9525">
            <a:noFill/>
            <a:miter lim="800000"/>
            <a:headEnd/>
            <a:tailEnd/>
          </a:ln>
          <a:effectLst/>
        </p:spPr>
        <p:txBody>
          <a:bodyPr>
            <a:prstTxWarp prst="textNoShape">
              <a:avLst/>
            </a:prstTxWarp>
          </a:bodyPr>
          <a:lstStyle/>
          <a:p>
            <a:pPr marL="342900" indent="-342900">
              <a:spcBef>
                <a:spcPct val="20000"/>
              </a:spcBef>
            </a:pPr>
            <a:r>
              <a:rPr lang="fr-FR" sz="1600">
                <a:solidFill>
                  <a:prstClr val="black"/>
                </a:solidFill>
              </a:rPr>
              <a:t>surfactant + silica </a:t>
            </a:r>
          </a:p>
          <a:p>
            <a:pPr marL="342900" indent="-342900">
              <a:spcBef>
                <a:spcPct val="20000"/>
              </a:spcBef>
            </a:pPr>
            <a:r>
              <a:rPr lang="fr-FR" sz="1600">
                <a:solidFill>
                  <a:prstClr val="black"/>
                </a:solidFill>
              </a:rPr>
              <a:t>solution        oligomers		</a:t>
            </a:r>
          </a:p>
        </p:txBody>
      </p:sp>
      <p:sp>
        <p:nvSpPr>
          <p:cNvPr id="44060" name="Rectangle 28"/>
          <p:cNvSpPr>
            <a:spLocks noChangeArrowheads="1"/>
          </p:cNvSpPr>
          <p:nvPr/>
        </p:nvSpPr>
        <p:spPr bwMode="auto">
          <a:xfrm>
            <a:off x="6443663" y="4292600"/>
            <a:ext cx="2089150" cy="457200"/>
          </a:xfrm>
          <a:prstGeom prst="rect">
            <a:avLst/>
          </a:prstGeom>
          <a:noFill/>
          <a:ln w="9525">
            <a:noFill/>
            <a:miter lim="800000"/>
            <a:headEnd/>
            <a:tailEnd/>
          </a:ln>
          <a:effectLst/>
        </p:spPr>
        <p:txBody>
          <a:bodyPr>
            <a:prstTxWarp prst="textNoShape">
              <a:avLst/>
            </a:prstTxWarp>
          </a:bodyPr>
          <a:lstStyle/>
          <a:p>
            <a:pPr marL="342900" indent="-342900">
              <a:spcBef>
                <a:spcPct val="20000"/>
              </a:spcBef>
            </a:pPr>
            <a:r>
              <a:rPr lang="fr-FR" sz="1600">
                <a:solidFill>
                  <a:prstClr val="black"/>
                </a:solidFill>
              </a:rPr>
              <a:t>calcination (400°C)</a:t>
            </a:r>
          </a:p>
        </p:txBody>
      </p:sp>
      <p:sp>
        <p:nvSpPr>
          <p:cNvPr id="44062" name="Rectangle 30"/>
          <p:cNvSpPr>
            <a:spLocks noChangeArrowheads="1"/>
          </p:cNvSpPr>
          <p:nvPr/>
        </p:nvSpPr>
        <p:spPr bwMode="auto">
          <a:xfrm>
            <a:off x="468313" y="5300663"/>
            <a:ext cx="8382000" cy="1152525"/>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en-GB" sz="1600">
                <a:solidFill>
                  <a:prstClr val="black"/>
                </a:solidFill>
              </a:rPr>
              <a:t>Catalysis supports, filtration membranes, surface treatment (glass industry), confinement of liquids …</a:t>
            </a:r>
          </a:p>
          <a:p>
            <a:pPr marL="342900" indent="-342900">
              <a:spcBef>
                <a:spcPct val="20000"/>
              </a:spcBef>
              <a:buFontTx/>
              <a:buChar char="•"/>
            </a:pPr>
            <a:r>
              <a:rPr lang="en-GB" sz="1600">
                <a:solidFill>
                  <a:prstClr val="black"/>
                </a:solidFill>
              </a:rPr>
              <a:t>Nano-particles inside the porosity :(metallic, metallic oxydes, semiconductors)</a:t>
            </a:r>
          </a:p>
          <a:p>
            <a:pPr marL="342900" indent="-342900">
              <a:spcBef>
                <a:spcPct val="20000"/>
              </a:spcBef>
              <a:buFontTx/>
              <a:buChar char="•"/>
            </a:pPr>
            <a:r>
              <a:rPr lang="en-GB" sz="1600">
                <a:solidFill>
                  <a:prstClr val="black"/>
                </a:solidFill>
              </a:rPr>
              <a:t>New material properties : optical, magnetic …</a:t>
            </a:r>
            <a:endParaRPr lang="fr-FR" sz="1600">
              <a:solidFill>
                <a:prstClr val="black"/>
              </a:solidFill>
            </a:endParaRPr>
          </a:p>
        </p:txBody>
      </p:sp>
    </p:spTree>
    <p:extLst>
      <p:ext uri="{BB962C8B-B14F-4D97-AF65-F5344CB8AC3E}">
        <p14:creationId xmlns:p14="http://schemas.microsoft.com/office/powerpoint/2010/main" val="6043093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nvSpPr>
        <p:spPr bwMode="auto">
          <a:xfrm>
            <a:off x="2916238" y="163513"/>
            <a:ext cx="2932112" cy="457200"/>
          </a:xfrm>
          <a:prstGeom prst="rect">
            <a:avLst/>
          </a:prstGeom>
          <a:noFill/>
          <a:ln w="9525">
            <a:noFill/>
            <a:miter lim="800000"/>
            <a:headEnd/>
            <a:tailEnd/>
          </a:ln>
          <a:effectLst/>
        </p:spPr>
        <p:txBody>
          <a:bodyPr wrap="none">
            <a:prstTxWarp prst="textNoShape">
              <a:avLst/>
            </a:prstTxWarp>
            <a:spAutoFit/>
          </a:bodyPr>
          <a:lstStyle/>
          <a:p>
            <a:r>
              <a:rPr lang="fr-FR" sz="2400" b="1" i="1"/>
              <a:t>Usefull references</a:t>
            </a:r>
          </a:p>
        </p:txBody>
      </p:sp>
      <p:sp>
        <p:nvSpPr>
          <p:cNvPr id="21509" name="Text Box 5"/>
          <p:cNvSpPr txBox="1">
            <a:spLocks noChangeArrowheads="1"/>
          </p:cNvSpPr>
          <p:nvPr/>
        </p:nvSpPr>
        <p:spPr bwMode="auto">
          <a:xfrm>
            <a:off x="304800" y="838200"/>
            <a:ext cx="8589962" cy="5355312"/>
          </a:xfrm>
          <a:prstGeom prst="rect">
            <a:avLst/>
          </a:prstGeom>
          <a:noFill/>
          <a:ln w="9525">
            <a:noFill/>
            <a:miter lim="800000"/>
            <a:headEnd/>
            <a:tailEnd/>
          </a:ln>
          <a:effectLst/>
        </p:spPr>
        <p:txBody>
          <a:bodyPr>
            <a:prstTxWarp prst="textNoShape">
              <a:avLst/>
            </a:prstTxWarp>
            <a:spAutoFit/>
          </a:bodyPr>
          <a:lstStyle/>
          <a:p>
            <a:pPr marL="342900" indent="-342900"/>
            <a:r>
              <a:rPr lang="en-GB" b="1" dirty="0"/>
              <a:t>Theory</a:t>
            </a:r>
          </a:p>
          <a:p>
            <a:pPr marL="342900" indent="-342900"/>
            <a:endParaRPr lang="en-GB" b="1" dirty="0"/>
          </a:p>
          <a:p>
            <a:pPr marL="342900" indent="-342900"/>
            <a:r>
              <a:rPr lang="en-GB" dirty="0"/>
              <a:t>● A. </a:t>
            </a:r>
            <a:r>
              <a:rPr lang="en-GB" dirty="0" err="1"/>
              <a:t>Guinier</a:t>
            </a:r>
            <a:r>
              <a:rPr lang="en-GB" dirty="0"/>
              <a:t>, G, </a:t>
            </a:r>
            <a:r>
              <a:rPr lang="en-GB" dirty="0" err="1"/>
              <a:t>Fournet</a:t>
            </a:r>
            <a:r>
              <a:rPr lang="en-GB" dirty="0"/>
              <a:t> (1955) Small angle scattering of </a:t>
            </a:r>
            <a:r>
              <a:rPr lang="en-GB" dirty="0" err="1"/>
              <a:t>x</a:t>
            </a:r>
            <a:r>
              <a:rPr lang="en-GB" dirty="0"/>
              <a:t>–rays. Wiley, New York</a:t>
            </a:r>
            <a:endParaRPr lang="fr-FR" dirty="0"/>
          </a:p>
          <a:p>
            <a:pPr marL="342900" indent="-342900"/>
            <a:r>
              <a:rPr lang="en-GB" dirty="0"/>
              <a:t>●</a:t>
            </a:r>
            <a:r>
              <a:rPr lang="de-DE" dirty="0"/>
              <a:t> H. B. </a:t>
            </a:r>
            <a:r>
              <a:rPr lang="de-DE" dirty="0" err="1"/>
              <a:t>Stuhrmann</a:t>
            </a:r>
            <a:r>
              <a:rPr lang="de-DE" dirty="0"/>
              <a:t>, J. </a:t>
            </a:r>
            <a:r>
              <a:rPr lang="de-DE" dirty="0" err="1"/>
              <a:t>Appl</a:t>
            </a:r>
            <a:r>
              <a:rPr lang="de-DE" dirty="0"/>
              <a:t>. </a:t>
            </a:r>
            <a:r>
              <a:rPr lang="en-GB" dirty="0" err="1"/>
              <a:t>Cryst</a:t>
            </a:r>
            <a:r>
              <a:rPr lang="en-GB" dirty="0"/>
              <a:t> (1974), 7, 173-178</a:t>
            </a:r>
          </a:p>
          <a:p>
            <a:pPr marL="342900" indent="-342900"/>
            <a:r>
              <a:rPr lang="en-GB" dirty="0"/>
              <a:t>● Neutron, X-rays and Light: Scattering Methods applied to soft condensed Matter, ed. P. Lindner and T. </a:t>
            </a:r>
            <a:r>
              <a:rPr lang="en-GB" dirty="0" err="1"/>
              <a:t>Zemb</a:t>
            </a:r>
            <a:r>
              <a:rPr lang="en-GB" dirty="0"/>
              <a:t>, Elsevier, 2002, </a:t>
            </a:r>
            <a:endParaRPr lang="fr-FR" dirty="0"/>
          </a:p>
          <a:p>
            <a:pPr marL="342900" indent="-342900"/>
            <a:r>
              <a:rPr lang="en-GB" dirty="0"/>
              <a:t>●</a:t>
            </a:r>
            <a:r>
              <a:rPr lang="fr-FR" dirty="0"/>
              <a:t> D. </a:t>
            </a:r>
            <a:r>
              <a:rPr lang="fr-FR" dirty="0" err="1"/>
              <a:t>Lairez</a:t>
            </a:r>
            <a:r>
              <a:rPr lang="fr-FR" dirty="0"/>
              <a:t>, J. </a:t>
            </a:r>
            <a:r>
              <a:rPr lang="fr-FR" dirty="0" err="1"/>
              <a:t>Peta</a:t>
            </a:r>
            <a:r>
              <a:rPr lang="fr-FR" dirty="0"/>
              <a:t> J. </a:t>
            </a:r>
            <a:r>
              <a:rPr lang="fr-FR" dirty="0" err="1"/>
              <a:t>Phys</a:t>
            </a:r>
            <a:r>
              <a:rPr lang="fr-FR" dirty="0"/>
              <a:t> IV, 130 (2005) 39-62</a:t>
            </a:r>
          </a:p>
          <a:p>
            <a:pPr marL="342900" indent="-342900"/>
            <a:endParaRPr lang="fr-FR" dirty="0"/>
          </a:p>
          <a:p>
            <a:pPr marL="342900" indent="-342900"/>
            <a:endParaRPr lang="fr-FR" b="1" dirty="0"/>
          </a:p>
          <a:p>
            <a:pPr marL="342900" indent="-342900"/>
            <a:r>
              <a:rPr lang="fr-FR" b="1" dirty="0"/>
              <a:t>Model and data </a:t>
            </a:r>
            <a:r>
              <a:rPr lang="fr-FR" b="1" dirty="0" err="1"/>
              <a:t>analysis</a:t>
            </a:r>
            <a:endParaRPr lang="fr-FR" b="1" dirty="0"/>
          </a:p>
          <a:p>
            <a:pPr marL="342900" indent="-342900"/>
            <a:endParaRPr lang="fr-FR" dirty="0"/>
          </a:p>
          <a:p>
            <a:pPr marL="342900" indent="-342900"/>
            <a:r>
              <a:rPr lang="en-GB" dirty="0"/>
              <a:t>● O. </a:t>
            </a:r>
            <a:r>
              <a:rPr lang="en-GB" dirty="0" err="1"/>
              <a:t>Glatter</a:t>
            </a:r>
            <a:r>
              <a:rPr lang="en-GB" dirty="0"/>
              <a:t>, </a:t>
            </a:r>
            <a:r>
              <a:rPr lang="en-GB" dirty="0" err="1"/>
              <a:t>Acta</a:t>
            </a:r>
            <a:r>
              <a:rPr lang="en-GB" dirty="0"/>
              <a:t> Phys. </a:t>
            </a:r>
            <a:r>
              <a:rPr lang="en-GB" dirty="0" err="1"/>
              <a:t>Austriaca</a:t>
            </a:r>
            <a:r>
              <a:rPr lang="en-GB" dirty="0"/>
              <a:t> (1977), 47, 83-102, J. Appl. </a:t>
            </a:r>
            <a:r>
              <a:rPr lang="en-GB" dirty="0" err="1"/>
              <a:t>Cryst</a:t>
            </a:r>
            <a:r>
              <a:rPr lang="en-GB" dirty="0"/>
              <a:t>. (1977),10, 415-421; J. Appl. </a:t>
            </a:r>
            <a:r>
              <a:rPr lang="en-GB" dirty="0" err="1"/>
              <a:t>Cryst</a:t>
            </a:r>
            <a:r>
              <a:rPr lang="en-GB" dirty="0"/>
              <a:t>. (1980),13, 7-11</a:t>
            </a:r>
          </a:p>
          <a:p>
            <a:pPr marL="342900" indent="-342900"/>
            <a:r>
              <a:rPr lang="en-GB" dirty="0"/>
              <a:t>●</a:t>
            </a:r>
            <a:r>
              <a:rPr lang="de-DE" dirty="0"/>
              <a:t> D. I. </a:t>
            </a:r>
            <a:r>
              <a:rPr lang="de-DE" dirty="0" err="1"/>
              <a:t>Svergun</a:t>
            </a:r>
            <a:r>
              <a:rPr lang="de-DE" dirty="0"/>
              <a:t>, M.H.J. Koch, Rep. Prog. </a:t>
            </a:r>
            <a:r>
              <a:rPr lang="en-GB" dirty="0"/>
              <a:t>Phys. (2003), 66, 1735-1782</a:t>
            </a:r>
            <a:r>
              <a:rPr lang="fr-FR" dirty="0"/>
              <a:t> </a:t>
            </a:r>
          </a:p>
          <a:p>
            <a:pPr marL="342900" indent="-342900"/>
            <a:r>
              <a:rPr lang="en-GB" dirty="0"/>
              <a:t>● J.B. </a:t>
            </a:r>
            <a:r>
              <a:rPr lang="en-GB" dirty="0" err="1"/>
              <a:t>Hayter</a:t>
            </a:r>
            <a:r>
              <a:rPr lang="en-GB" dirty="0"/>
              <a:t>, J. </a:t>
            </a:r>
            <a:r>
              <a:rPr lang="en-GB" dirty="0" err="1"/>
              <a:t>Penfold</a:t>
            </a:r>
            <a:r>
              <a:rPr lang="en-GB" dirty="0"/>
              <a:t>, Molecular Physics (1981), 42, 109-118 </a:t>
            </a:r>
            <a:endParaRPr lang="fr-FR" dirty="0"/>
          </a:p>
          <a:p>
            <a:pPr marL="342900" indent="-342900"/>
            <a:r>
              <a:rPr lang="en-GB" dirty="0"/>
              <a:t>● J. Pedersen Adv. Colloid Interface Sci. (1997), 70, 171-</a:t>
            </a:r>
            <a:r>
              <a:rPr lang="en-GB" dirty="0" smtClean="0"/>
              <a:t>210</a:t>
            </a:r>
          </a:p>
          <a:p>
            <a:pPr marL="342900" indent="-342900"/>
            <a:endParaRPr lang="en-GB" dirty="0" smtClean="0"/>
          </a:p>
          <a:p>
            <a:pPr marL="342900" indent="-342900"/>
            <a:r>
              <a:rPr lang="en-GB" dirty="0" smtClean="0"/>
              <a:t>Google NIST SANS </a:t>
            </a:r>
            <a:r>
              <a:rPr lang="en-GB" dirty="0" smtClean="0"/>
              <a:t>tutorials + SANS Toolbox (</a:t>
            </a:r>
            <a:r>
              <a:rPr lang="en-GB" dirty="0" err="1" smtClean="0"/>
              <a:t>B.Hammouda</a:t>
            </a:r>
            <a:r>
              <a:rPr lang="en-GB" dirty="0" smtClean="0"/>
              <a:t>)!!</a:t>
            </a:r>
            <a:r>
              <a:rPr lang="fr-FR" dirty="0" smtClean="0"/>
              <a:t> </a:t>
            </a:r>
            <a:endParaRPr lang="fr-FR" dirty="0"/>
          </a:p>
          <a:p>
            <a:pPr marL="342900" indent="-342900"/>
            <a:endParaRPr lang="fr-FR" dirty="0"/>
          </a:p>
        </p:txBody>
      </p:sp>
      <p:sp>
        <p:nvSpPr>
          <p:cNvPr id="21510" name="Rectangle 6"/>
          <p:cNvSpPr>
            <a:spLocks noChangeArrowheads="1"/>
          </p:cNvSpPr>
          <p:nvPr/>
        </p:nvSpPr>
        <p:spPr bwMode="auto">
          <a:xfrm>
            <a:off x="36513" y="692150"/>
            <a:ext cx="8496300" cy="71438"/>
          </a:xfrm>
          <a:prstGeom prst="rect">
            <a:avLst/>
          </a:prstGeom>
          <a:gradFill rotWithShape="1">
            <a:gsLst>
              <a:gs pos="0">
                <a:schemeClr val="accent2"/>
              </a:gs>
              <a:gs pos="100000">
                <a:srgbClr val="FFCC66"/>
              </a:gs>
            </a:gsLst>
            <a:lin ang="5400000" scaled="1"/>
          </a:gradFill>
          <a:ln w="9525">
            <a:noFill/>
            <a:miter lim="800000"/>
            <a:headEnd/>
            <a:tailEnd/>
          </a:ln>
          <a:effectLst/>
        </p:spPr>
        <p:txBody>
          <a:bodyPr wrap="none" anchor="ctr">
            <a:prstTxWarp prst="textNoShape">
              <a:avLst/>
            </a:prstTxWarp>
          </a:bodyPr>
          <a:lstStyle/>
          <a:p>
            <a:endParaRPr lang="en-US"/>
          </a:p>
        </p:txBody>
      </p:sp>
    </p:spTree>
    <p:extLst>
      <p:ext uri="{BB962C8B-B14F-4D97-AF65-F5344CB8AC3E}">
        <p14:creationId xmlns:p14="http://schemas.microsoft.com/office/powerpoint/2010/main" val="10829393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2" name="Rectangle 1"/>
          <p:cNvSpPr>
            <a:spLocks noGrp="1" noChangeArrowheads="1"/>
          </p:cNvSpPr>
          <p:nvPr>
            <p:ph type="title"/>
          </p:nvPr>
        </p:nvSpPr>
        <p:spPr>
          <a:xfrm>
            <a:off x="-26789" y="626864"/>
            <a:ext cx="9170789" cy="1937742"/>
          </a:xfrm>
        </p:spPr>
        <p:txBody>
          <a:bodyPr/>
          <a:lstStyle/>
          <a:p>
            <a:pPr eaLnBrk="1" hangingPunct="1"/>
            <a:r>
              <a:rPr lang="en-US" sz="5000" dirty="0"/>
              <a:t>3</a:t>
            </a:r>
            <a:r>
              <a:rPr lang="en-US" sz="5000" dirty="0" smtClean="0"/>
              <a:t>. </a:t>
            </a:r>
            <a:r>
              <a:rPr lang="en-US" sz="5000" dirty="0" smtClean="0"/>
              <a:t>Small Angle </a:t>
            </a:r>
            <a:r>
              <a:rPr lang="en-US" sz="5000" dirty="0" smtClean="0"/>
              <a:t>Reflectometry</a:t>
            </a:r>
            <a:endParaRPr lang="en-US" sz="5000" dirty="0"/>
          </a:p>
        </p:txBody>
      </p:sp>
      <p:pic>
        <p:nvPicPr>
          <p:cNvPr id="3" name="Reflectometry-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66916" y="2686295"/>
            <a:ext cx="2952750" cy="295275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04800" y="0"/>
            <a:ext cx="8610600" cy="1143000"/>
          </a:xfrm>
        </p:spPr>
        <p:txBody>
          <a:bodyPr>
            <a:noAutofit/>
          </a:bodyPr>
          <a:lstStyle/>
          <a:p>
            <a:r>
              <a:rPr lang="fr-FR" sz="3400" dirty="0" smtClean="0">
                <a:latin typeface="Gill Sans"/>
                <a:cs typeface="Gill Sans"/>
              </a:rPr>
              <a:t>Applications of Neutron </a:t>
            </a:r>
            <a:r>
              <a:rPr lang="fr-FR" sz="3400" dirty="0" err="1" smtClean="0">
                <a:latin typeface="Gill Sans"/>
                <a:cs typeface="Gill Sans"/>
              </a:rPr>
              <a:t>Reflectometry</a:t>
            </a:r>
            <a:endParaRPr lang="fr-FR" sz="3400" dirty="0">
              <a:latin typeface="Gill Sans"/>
              <a:cs typeface="Gill Sans"/>
            </a:endParaRPr>
          </a:p>
        </p:txBody>
      </p:sp>
      <p:pic>
        <p:nvPicPr>
          <p:cNvPr id="7" name="Picture 6"/>
          <p:cNvPicPr>
            <a:picLocks noChangeAspect="1"/>
          </p:cNvPicPr>
          <p:nvPr/>
        </p:nvPicPr>
        <p:blipFill>
          <a:blip r:embed="rId2"/>
          <a:srcRect t="1493"/>
          <a:stretch>
            <a:fillRect/>
          </a:stretch>
        </p:blipFill>
        <p:spPr>
          <a:xfrm>
            <a:off x="304800" y="1143000"/>
            <a:ext cx="8610600" cy="5029200"/>
          </a:xfrm>
          <a:prstGeom prst="rect">
            <a:avLst/>
          </a:prstGeom>
        </p:spPr>
      </p:pic>
      <p:sp>
        <p:nvSpPr>
          <p:cNvPr id="5" name="TextBox 4"/>
          <p:cNvSpPr txBox="1"/>
          <p:nvPr/>
        </p:nvSpPr>
        <p:spPr>
          <a:xfrm>
            <a:off x="627148" y="6326355"/>
            <a:ext cx="7479328" cy="373659"/>
          </a:xfrm>
          <a:prstGeom prst="rect">
            <a:avLst/>
          </a:prstGeom>
          <a:noFill/>
        </p:spPr>
        <p:txBody>
          <a:bodyPr wrap="none" lIns="91411" tIns="45706" rIns="91411" bIns="45706" rtlCol="0">
            <a:spAutoFit/>
          </a:bodyPr>
          <a:lstStyle/>
          <a:p>
            <a:pPr defTabSz="456893"/>
            <a:r>
              <a:rPr lang="en-US" dirty="0" err="1">
                <a:solidFill>
                  <a:srgbClr val="0000FF"/>
                </a:solidFill>
                <a:cs typeface="Arial"/>
              </a:rPr>
              <a:t>Magentism</a:t>
            </a:r>
            <a:r>
              <a:rPr lang="en-US" dirty="0">
                <a:solidFill>
                  <a:srgbClr val="0000FF"/>
                </a:solidFill>
                <a:cs typeface="Arial"/>
              </a:rPr>
              <a:t>: </a:t>
            </a:r>
            <a:r>
              <a:rPr lang="en-US" dirty="0" err="1">
                <a:solidFill>
                  <a:srgbClr val="000000"/>
                </a:solidFill>
                <a:cs typeface="Arial"/>
              </a:rPr>
              <a:t>Magneitc</a:t>
            </a:r>
            <a:r>
              <a:rPr lang="en-US" dirty="0">
                <a:solidFill>
                  <a:srgbClr val="000000"/>
                </a:solidFill>
                <a:cs typeface="Arial"/>
              </a:rPr>
              <a:t> </a:t>
            </a:r>
            <a:r>
              <a:rPr lang="en-US" dirty="0" err="1">
                <a:solidFill>
                  <a:srgbClr val="000000"/>
                </a:solidFill>
                <a:cs typeface="Arial"/>
              </a:rPr>
              <a:t>multilayers</a:t>
            </a:r>
            <a:r>
              <a:rPr lang="en-US" dirty="0">
                <a:solidFill>
                  <a:srgbClr val="000000"/>
                </a:solidFill>
                <a:cs typeface="Arial"/>
              </a:rPr>
              <a:t>, Thin magnetic films, Thin film </a:t>
            </a:r>
            <a:r>
              <a:rPr lang="en-US" dirty="0" err="1">
                <a:solidFill>
                  <a:srgbClr val="000000"/>
                </a:solidFill>
                <a:cs typeface="Arial"/>
              </a:rPr>
              <a:t>magnetometry</a:t>
            </a:r>
            <a:endParaRPr lang="en-US" dirty="0">
              <a:solidFill>
                <a:srgbClr val="0000FF"/>
              </a:solidFill>
              <a:cs typeface="Arial"/>
            </a:endParaRPr>
          </a:p>
        </p:txBody>
      </p:sp>
      <p:sp>
        <p:nvSpPr>
          <p:cNvPr id="6" name="TextBox 5"/>
          <p:cNvSpPr txBox="1"/>
          <p:nvPr/>
        </p:nvSpPr>
        <p:spPr>
          <a:xfrm>
            <a:off x="5791102" y="2169686"/>
            <a:ext cx="1313180" cy="276999"/>
          </a:xfrm>
          <a:prstGeom prst="rect">
            <a:avLst/>
          </a:prstGeom>
          <a:noFill/>
        </p:spPr>
        <p:txBody>
          <a:bodyPr wrap="none" rtlCol="0">
            <a:spAutoFit/>
          </a:bodyPr>
          <a:lstStyle/>
          <a:p>
            <a:r>
              <a:rPr lang="en-GB" sz="1200" dirty="0" smtClean="0">
                <a:latin typeface="Arial Rounded MT Bold"/>
                <a:cs typeface="Arial Rounded MT Bold"/>
              </a:rPr>
              <a:t>Layer-by-Layer</a:t>
            </a:r>
            <a:endParaRPr lang="en-GB" sz="1200" dirty="0">
              <a:latin typeface="Arial Rounded MT Bold"/>
              <a:cs typeface="Arial Rounded MT Bold"/>
            </a:endParaRPr>
          </a:p>
        </p:txBody>
      </p:sp>
      <p:sp>
        <p:nvSpPr>
          <p:cNvPr id="8" name="Rectangle 7"/>
          <p:cNvSpPr/>
          <p:nvPr/>
        </p:nvSpPr>
        <p:spPr bwMode="auto">
          <a:xfrm>
            <a:off x="5767797" y="2286195"/>
            <a:ext cx="82800" cy="82800"/>
          </a:xfrm>
          <a:prstGeom prst="rect">
            <a:avLst/>
          </a:prstGeom>
          <a:solidFill>
            <a:srgbClr val="0000F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858" name="Rectangle 1"/>
          <p:cNvSpPr>
            <a:spLocks noGrp="1" noChangeArrowheads="1"/>
          </p:cNvSpPr>
          <p:nvPr>
            <p:ph type="title"/>
          </p:nvPr>
        </p:nvSpPr>
        <p:spPr>
          <a:xfrm>
            <a:off x="258961" y="312539"/>
            <a:ext cx="8304609" cy="759023"/>
          </a:xfrm>
        </p:spPr>
        <p:txBody>
          <a:bodyPr/>
          <a:lstStyle/>
          <a:p>
            <a:pPr eaLnBrk="1" hangingPunct="1"/>
            <a:r>
              <a:rPr lang="en-US" sz="4000" dirty="0" smtClean="0"/>
              <a:t>Exact solution of step potential (QM)</a:t>
            </a:r>
          </a:p>
        </p:txBody>
      </p:sp>
      <p:sp>
        <p:nvSpPr>
          <p:cNvPr id="1017859" name="Rectangle 4"/>
          <p:cNvSpPr>
            <a:spLocks/>
          </p:cNvSpPr>
          <p:nvPr/>
        </p:nvSpPr>
        <p:spPr bwMode="auto">
          <a:xfrm>
            <a:off x="5392416" y="1708919"/>
            <a:ext cx="2743646" cy="400719"/>
          </a:xfrm>
          <a:prstGeom prst="rect">
            <a:avLst/>
          </a:prstGeom>
          <a:noFill/>
          <a:ln w="12700">
            <a:noFill/>
            <a:miter lim="800000"/>
            <a:headEnd/>
            <a:tailEnd/>
          </a:ln>
        </p:spPr>
        <p:txBody>
          <a:bodyPr wrap="none" lIns="0" tIns="0" rIns="0" bIns="0" anchor="ctr">
            <a:prstTxWarp prst="textNoShape">
              <a:avLst/>
            </a:prstTxWarp>
            <a:spAutoFit/>
          </a:bodyPr>
          <a:lstStyle/>
          <a:p>
            <a:r>
              <a:rPr lang="en-US" sz="2600" dirty="0">
                <a:ea typeface="Gill Sans" pitchFamily="-112" charset="0"/>
                <a:cs typeface="Gill Sans" pitchFamily="-112" charset="0"/>
              </a:rPr>
              <a:t>Helmholtz equation:</a:t>
            </a:r>
          </a:p>
        </p:txBody>
      </p:sp>
      <p:pic>
        <p:nvPicPr>
          <p:cNvPr id="1017861" name="Picture 10" descr="latex-image-1.pdf"/>
          <p:cNvPicPr>
            <a:picLocks noChangeAspect="1"/>
          </p:cNvPicPr>
          <p:nvPr/>
        </p:nvPicPr>
        <p:blipFill>
          <a:blip r:embed="rId3"/>
          <a:srcRect/>
          <a:stretch>
            <a:fillRect/>
          </a:stretch>
        </p:blipFill>
        <p:spPr bwMode="auto">
          <a:xfrm>
            <a:off x="5132338" y="2319486"/>
            <a:ext cx="2946797" cy="375047"/>
          </a:xfrm>
          <a:prstGeom prst="rect">
            <a:avLst/>
          </a:prstGeom>
          <a:noFill/>
          <a:ln w="9525">
            <a:noFill/>
            <a:miter lim="800000"/>
            <a:headEnd/>
            <a:tailEnd/>
          </a:ln>
        </p:spPr>
      </p:pic>
      <p:pic>
        <p:nvPicPr>
          <p:cNvPr id="1017862" name="Picture 11" descr="latex-image-1.pdf"/>
          <p:cNvPicPr>
            <a:picLocks noChangeAspect="1"/>
          </p:cNvPicPr>
          <p:nvPr/>
        </p:nvPicPr>
        <p:blipFill>
          <a:blip r:embed="rId4"/>
          <a:srcRect/>
          <a:stretch>
            <a:fillRect/>
          </a:stretch>
        </p:blipFill>
        <p:spPr bwMode="auto">
          <a:xfrm>
            <a:off x="5089922" y="3088556"/>
            <a:ext cx="3420070" cy="669727"/>
          </a:xfrm>
          <a:prstGeom prst="rect">
            <a:avLst/>
          </a:prstGeom>
          <a:noFill/>
          <a:ln w="9525">
            <a:noFill/>
            <a:miter lim="800000"/>
            <a:headEnd/>
            <a:tailEnd/>
          </a:ln>
        </p:spPr>
      </p:pic>
      <p:sp>
        <p:nvSpPr>
          <p:cNvPr id="1017864" name="Rectangle 6"/>
          <p:cNvSpPr>
            <a:spLocks/>
          </p:cNvSpPr>
          <p:nvPr/>
        </p:nvSpPr>
        <p:spPr bwMode="auto">
          <a:xfrm>
            <a:off x="5214937" y="4816451"/>
            <a:ext cx="2626445" cy="400719"/>
          </a:xfrm>
          <a:prstGeom prst="rect">
            <a:avLst/>
          </a:prstGeom>
          <a:noFill/>
          <a:ln w="12700">
            <a:noFill/>
            <a:miter lim="800000"/>
            <a:headEnd/>
            <a:tailEnd/>
          </a:ln>
        </p:spPr>
        <p:txBody>
          <a:bodyPr wrap="none" lIns="0" tIns="0" rIns="0" bIns="0" anchor="ctr">
            <a:prstTxWarp prst="textNoShape">
              <a:avLst/>
            </a:prstTxWarp>
            <a:spAutoFit/>
          </a:bodyPr>
          <a:lstStyle/>
          <a:p>
            <a:r>
              <a:rPr lang="en-US" sz="2600" dirty="0">
                <a:ea typeface="Gill Sans" pitchFamily="-112" charset="0"/>
                <a:cs typeface="Gill Sans" pitchFamily="-112" charset="0"/>
              </a:rPr>
              <a:t>Complete Solution:</a:t>
            </a:r>
          </a:p>
        </p:txBody>
      </p:sp>
      <p:pic>
        <p:nvPicPr>
          <p:cNvPr id="1017865" name="Picture 15" descr="latex-image-1.pdf"/>
          <p:cNvPicPr>
            <a:picLocks noChangeAspect="1"/>
          </p:cNvPicPr>
          <p:nvPr/>
        </p:nvPicPr>
        <p:blipFill>
          <a:blip r:embed="rId5"/>
          <a:srcRect/>
          <a:stretch>
            <a:fillRect/>
          </a:stretch>
        </p:blipFill>
        <p:spPr bwMode="auto">
          <a:xfrm>
            <a:off x="392906" y="5786438"/>
            <a:ext cx="1803797" cy="714375"/>
          </a:xfrm>
          <a:prstGeom prst="rect">
            <a:avLst/>
          </a:prstGeom>
          <a:noFill/>
          <a:ln w="9525">
            <a:noFill/>
            <a:miter lim="800000"/>
            <a:headEnd/>
            <a:tailEnd/>
          </a:ln>
        </p:spPr>
      </p:pic>
      <p:pic>
        <p:nvPicPr>
          <p:cNvPr id="1017866" name="Picture 16" descr="latex-image-1.pdf"/>
          <p:cNvPicPr>
            <a:picLocks noChangeAspect="1"/>
          </p:cNvPicPr>
          <p:nvPr/>
        </p:nvPicPr>
        <p:blipFill>
          <a:blip r:embed="rId6"/>
          <a:srcRect/>
          <a:stretch>
            <a:fillRect/>
          </a:stretch>
        </p:blipFill>
        <p:spPr bwMode="auto">
          <a:xfrm>
            <a:off x="3381003" y="5668119"/>
            <a:ext cx="5509617" cy="982266"/>
          </a:xfrm>
          <a:prstGeom prst="rect">
            <a:avLst/>
          </a:prstGeom>
          <a:noFill/>
          <a:ln w="9525">
            <a:noFill/>
            <a:miter lim="800000"/>
            <a:headEnd/>
            <a:tailEnd/>
          </a:ln>
        </p:spPr>
      </p:pic>
      <p:pic>
        <p:nvPicPr>
          <p:cNvPr id="1017867" name="Picture 11" descr="StepPotential.ai"/>
          <p:cNvPicPr>
            <a:picLocks noChangeAspect="1"/>
          </p:cNvPicPr>
          <p:nvPr/>
        </p:nvPicPr>
        <p:blipFill>
          <a:blip r:embed="rId7"/>
          <a:srcRect/>
          <a:stretch>
            <a:fillRect/>
          </a:stretch>
        </p:blipFill>
        <p:spPr bwMode="auto">
          <a:xfrm>
            <a:off x="446485" y="1339453"/>
            <a:ext cx="3964781" cy="1982391"/>
          </a:xfrm>
          <a:prstGeom prst="rect">
            <a:avLst/>
          </a:prstGeom>
          <a:noFill/>
          <a:ln w="9525">
            <a:noFill/>
            <a:miter lim="800000"/>
            <a:headEnd/>
            <a:tailEnd/>
          </a:ln>
        </p:spPr>
      </p:pic>
      <p:sp>
        <p:nvSpPr>
          <p:cNvPr id="12" name="Rectangle 6"/>
          <p:cNvSpPr>
            <a:spLocks/>
          </p:cNvSpPr>
          <p:nvPr/>
        </p:nvSpPr>
        <p:spPr bwMode="auto">
          <a:xfrm>
            <a:off x="822524" y="3539302"/>
            <a:ext cx="2360998" cy="400110"/>
          </a:xfrm>
          <a:prstGeom prst="rect">
            <a:avLst/>
          </a:prstGeom>
          <a:noFill/>
          <a:ln w="12700">
            <a:noFill/>
            <a:miter lim="800000"/>
            <a:headEnd/>
            <a:tailEnd/>
          </a:ln>
        </p:spPr>
        <p:txBody>
          <a:bodyPr wrap="none" lIns="0" tIns="0" rIns="0" bIns="0" anchor="ctr">
            <a:prstTxWarp prst="textNoShape">
              <a:avLst/>
            </a:prstTxWarp>
            <a:spAutoFit/>
          </a:bodyPr>
          <a:lstStyle/>
          <a:p>
            <a:r>
              <a:rPr lang="en-US" sz="2600" dirty="0">
                <a:solidFill>
                  <a:schemeClr val="tx1"/>
                </a:solidFill>
                <a:ea typeface="Gill Sans" pitchFamily="-109" charset="0"/>
                <a:cs typeface="Gill Sans" pitchFamily="-109" charset="0"/>
              </a:rPr>
              <a:t>Fresnel functions:</a:t>
            </a:r>
          </a:p>
        </p:txBody>
      </p:sp>
      <p:pic>
        <p:nvPicPr>
          <p:cNvPr id="13" name="Picture 12" descr="latex-image-1.pdf"/>
          <p:cNvPicPr>
            <a:picLocks noChangeAspect="1"/>
          </p:cNvPicPr>
          <p:nvPr/>
        </p:nvPicPr>
        <p:blipFill>
          <a:blip r:embed="rId8"/>
          <a:srcRect/>
          <a:stretch>
            <a:fillRect/>
          </a:stretch>
        </p:blipFill>
        <p:spPr bwMode="auto">
          <a:xfrm>
            <a:off x="258961" y="4224472"/>
            <a:ext cx="4152305" cy="1183957"/>
          </a:xfrm>
          <a:prstGeom prst="rect">
            <a:avLst/>
          </a:prstGeom>
          <a:noFill/>
          <a:ln w="9525">
            <a:noFill/>
            <a:miter lim="800000"/>
            <a:headEnd/>
            <a:tailEnd/>
          </a:ln>
        </p:spPr>
      </p:pic>
    </p:spTree>
    <p:extLst>
      <p:ext uri="{BB962C8B-B14F-4D97-AF65-F5344CB8AC3E}">
        <p14:creationId xmlns:p14="http://schemas.microsoft.com/office/powerpoint/2010/main" val="3376723113"/>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1"/>
          <p:cNvSpPr>
            <a:spLocks noGrp="1" noChangeArrowheads="1"/>
          </p:cNvSpPr>
          <p:nvPr>
            <p:ph type="title"/>
          </p:nvPr>
        </p:nvSpPr>
        <p:spPr>
          <a:xfrm>
            <a:off x="767954" y="312540"/>
            <a:ext cx="7358063" cy="759023"/>
          </a:xfrm>
        </p:spPr>
        <p:txBody>
          <a:bodyPr/>
          <a:lstStyle/>
          <a:p>
            <a:pPr eaLnBrk="1" hangingPunct="1"/>
            <a:r>
              <a:rPr lang="en-US" sz="4900" dirty="0" err="1" smtClean="0"/>
              <a:t>Reflectometry</a:t>
            </a:r>
            <a:r>
              <a:rPr lang="en-US" sz="4900" dirty="0" smtClean="0"/>
              <a:t> (Optics)</a:t>
            </a:r>
            <a:endParaRPr lang="en-US" sz="4900" dirty="0"/>
          </a:p>
        </p:txBody>
      </p:sp>
      <p:pic>
        <p:nvPicPr>
          <p:cNvPr id="813059" name="Picture 2"/>
          <p:cNvPicPr>
            <a:picLocks noChangeAspect="1" noChangeArrowheads="1"/>
          </p:cNvPicPr>
          <p:nvPr/>
        </p:nvPicPr>
        <p:blipFill>
          <a:blip r:embed="rId2"/>
          <a:srcRect/>
          <a:stretch>
            <a:fillRect/>
          </a:stretch>
        </p:blipFill>
        <p:spPr bwMode="auto">
          <a:xfrm>
            <a:off x="464344" y="1339454"/>
            <a:ext cx="3403328" cy="2714625"/>
          </a:xfrm>
          <a:prstGeom prst="rect">
            <a:avLst/>
          </a:prstGeom>
          <a:noFill/>
          <a:ln w="12700">
            <a:noFill/>
            <a:miter lim="800000"/>
            <a:headEnd/>
            <a:tailEnd/>
          </a:ln>
        </p:spPr>
      </p:pic>
      <p:sp>
        <p:nvSpPr>
          <p:cNvPr id="813060" name="Rectangle 3"/>
          <p:cNvSpPr>
            <a:spLocks/>
          </p:cNvSpPr>
          <p:nvPr/>
        </p:nvSpPr>
        <p:spPr bwMode="auto">
          <a:xfrm>
            <a:off x="4311924" y="3060629"/>
            <a:ext cx="749907" cy="281327"/>
          </a:xfrm>
          <a:prstGeom prst="rect">
            <a:avLst/>
          </a:prstGeom>
          <a:noFill/>
          <a:ln w="12700">
            <a:noFill/>
            <a:miter lim="800000"/>
            <a:headEnd/>
            <a:tailEnd/>
          </a:ln>
        </p:spPr>
        <p:txBody>
          <a:bodyPr wrap="none" lIns="0" tIns="0" rIns="0" bIns="0" anchor="ctr">
            <a:prstTxWarp prst="textNoShape">
              <a:avLst/>
            </a:prstTxWarp>
            <a:spAutoFit/>
          </a:bodyPr>
          <a:lstStyle/>
          <a:p>
            <a:r>
              <a:rPr lang="en-US" dirty="0" err="1">
                <a:solidFill>
                  <a:schemeClr val="tx1"/>
                </a:solidFill>
                <a:ea typeface="Gill Sans" pitchFamily="-112" charset="0"/>
                <a:cs typeface="Gill Sans" pitchFamily="-112" charset="0"/>
              </a:rPr>
              <a:t>Snellius</a:t>
            </a:r>
            <a:r>
              <a:rPr lang="en-US" dirty="0">
                <a:solidFill>
                  <a:schemeClr val="tx1"/>
                </a:solidFill>
                <a:ea typeface="Gill Sans" pitchFamily="-112" charset="0"/>
                <a:cs typeface="Gill Sans" pitchFamily="-112" charset="0"/>
              </a:rPr>
              <a:t>:</a:t>
            </a:r>
          </a:p>
        </p:txBody>
      </p:sp>
      <p:pic>
        <p:nvPicPr>
          <p:cNvPr id="813062" name="Picture 5"/>
          <p:cNvPicPr>
            <a:picLocks noChangeAspect="1" noChangeArrowheads="1"/>
          </p:cNvPicPr>
          <p:nvPr/>
        </p:nvPicPr>
        <p:blipFill>
          <a:blip r:embed="rId3"/>
          <a:srcRect/>
          <a:stretch>
            <a:fillRect/>
          </a:stretch>
        </p:blipFill>
        <p:spPr bwMode="auto">
          <a:xfrm>
            <a:off x="6659315" y="2928938"/>
            <a:ext cx="1279178" cy="553641"/>
          </a:xfrm>
          <a:prstGeom prst="rect">
            <a:avLst/>
          </a:prstGeom>
          <a:noFill/>
          <a:ln w="12700">
            <a:noFill/>
            <a:miter lim="800000"/>
            <a:headEnd/>
            <a:tailEnd/>
          </a:ln>
        </p:spPr>
      </p:pic>
      <p:sp>
        <p:nvSpPr>
          <p:cNvPr id="813064" name="Rectangle 7"/>
          <p:cNvSpPr>
            <a:spLocks/>
          </p:cNvSpPr>
          <p:nvPr/>
        </p:nvSpPr>
        <p:spPr bwMode="auto">
          <a:xfrm>
            <a:off x="4325318" y="1712247"/>
            <a:ext cx="732966" cy="281327"/>
          </a:xfrm>
          <a:prstGeom prst="rect">
            <a:avLst/>
          </a:prstGeom>
          <a:noFill/>
          <a:ln w="12700">
            <a:noFill/>
            <a:miter lim="800000"/>
            <a:headEnd/>
            <a:tailEnd/>
          </a:ln>
        </p:spPr>
        <p:txBody>
          <a:bodyPr wrap="none" lIns="0" tIns="0" rIns="0" bIns="0" anchor="ctr">
            <a:prstTxWarp prst="textNoShape">
              <a:avLst/>
            </a:prstTxWarp>
            <a:spAutoFit/>
          </a:bodyPr>
          <a:lstStyle/>
          <a:p>
            <a:r>
              <a:rPr lang="en-US">
                <a:solidFill>
                  <a:schemeClr val="tx1"/>
                </a:solidFill>
                <a:ea typeface="Gill Sans" pitchFamily="-112" charset="0"/>
                <a:cs typeface="Gill Sans" pitchFamily="-112" charset="0"/>
              </a:rPr>
              <a:t>Fresnel:</a:t>
            </a:r>
          </a:p>
        </p:txBody>
      </p:sp>
      <p:sp>
        <p:nvSpPr>
          <p:cNvPr id="813067" name="Rectangle 10"/>
          <p:cNvSpPr>
            <a:spLocks/>
          </p:cNvSpPr>
          <p:nvPr/>
        </p:nvSpPr>
        <p:spPr bwMode="auto">
          <a:xfrm>
            <a:off x="183201" y="4602406"/>
            <a:ext cx="5529815" cy="323165"/>
          </a:xfrm>
          <a:prstGeom prst="rect">
            <a:avLst/>
          </a:prstGeom>
          <a:noFill/>
          <a:ln w="12700">
            <a:noFill/>
            <a:miter lim="800000"/>
            <a:headEnd/>
            <a:tailEnd/>
          </a:ln>
        </p:spPr>
        <p:txBody>
          <a:bodyPr wrap="none" lIns="0" tIns="0" rIns="0" bIns="0" anchor="ctr">
            <a:prstTxWarp prst="textNoShape">
              <a:avLst/>
            </a:prstTxWarp>
            <a:spAutoFit/>
          </a:bodyPr>
          <a:lstStyle/>
          <a:p>
            <a:r>
              <a:rPr lang="en-US" sz="2100" dirty="0">
                <a:ea typeface="Gill Sans" pitchFamily="-112" charset="0"/>
                <a:cs typeface="Gill Sans" pitchFamily="-112" charset="0"/>
              </a:rPr>
              <a:t>For an ideal smooth </a:t>
            </a:r>
            <a:r>
              <a:rPr lang="en-US" sz="2100" dirty="0" smtClean="0">
                <a:ea typeface="Gill Sans" pitchFamily="-112" charset="0"/>
                <a:cs typeface="Gill Sans" pitchFamily="-112" charset="0"/>
              </a:rPr>
              <a:t>interface (Fresnel-reflectivity):</a:t>
            </a:r>
            <a:endParaRPr lang="en-US" sz="2100" dirty="0">
              <a:ea typeface="Gill Sans" pitchFamily="-112" charset="0"/>
              <a:cs typeface="Gill Sans" pitchFamily="-112" charset="0"/>
            </a:endParaRPr>
          </a:p>
        </p:txBody>
      </p:sp>
      <p:sp>
        <p:nvSpPr>
          <p:cNvPr id="15" name="Rectangle 13"/>
          <p:cNvSpPr>
            <a:spLocks/>
          </p:cNvSpPr>
          <p:nvPr/>
        </p:nvSpPr>
        <p:spPr bwMode="auto">
          <a:xfrm>
            <a:off x="4171138" y="3879949"/>
            <a:ext cx="1751738" cy="348258"/>
          </a:xfrm>
          <a:prstGeom prst="rect">
            <a:avLst/>
          </a:prstGeom>
          <a:noFill/>
          <a:ln w="12700">
            <a:noFill/>
            <a:miter lim="800000"/>
            <a:headEnd/>
            <a:tailEnd/>
          </a:ln>
        </p:spPr>
        <p:txBody>
          <a:bodyPr lIns="0" tIns="0" rIns="0" bIns="0" anchor="ctr">
            <a:prstTxWarp prst="textNoShape">
              <a:avLst/>
            </a:prstTxWarp>
          </a:bodyPr>
          <a:lstStyle/>
          <a:p>
            <a:r>
              <a:rPr lang="en-US" dirty="0" smtClean="0">
                <a:ea typeface="Gill Sans" pitchFamily="-112" charset="0"/>
                <a:cs typeface="Gill Sans" pitchFamily="-112" charset="0"/>
              </a:rPr>
              <a:t>Total Reflection :</a:t>
            </a:r>
            <a:endParaRPr lang="en-US" dirty="0">
              <a:ea typeface="Gill Sans" pitchFamily="-112" charset="0"/>
              <a:cs typeface="Gill Sans" pitchFamily="-112" charset="0"/>
            </a:endParaRPr>
          </a:p>
        </p:txBody>
      </p:sp>
      <p:pic>
        <p:nvPicPr>
          <p:cNvPr id="16" name="Picture 15" descr="latex-image-1.pdf"/>
          <p:cNvPicPr>
            <a:picLocks noChangeAspect="1"/>
          </p:cNvPicPr>
          <p:nvPr/>
        </p:nvPicPr>
        <p:blipFill>
          <a:blip r:embed="rId4"/>
          <a:stretch>
            <a:fillRect/>
          </a:stretch>
        </p:blipFill>
        <p:spPr>
          <a:xfrm>
            <a:off x="6107113" y="3694113"/>
            <a:ext cx="2489200" cy="698500"/>
          </a:xfrm>
          <a:prstGeom prst="rect">
            <a:avLst/>
          </a:prstGeom>
        </p:spPr>
      </p:pic>
      <p:pic>
        <p:nvPicPr>
          <p:cNvPr id="18" name="Picture 17" descr="latex-image-1.pdf"/>
          <p:cNvPicPr>
            <a:picLocks noChangeAspect="1"/>
          </p:cNvPicPr>
          <p:nvPr/>
        </p:nvPicPr>
        <p:blipFill>
          <a:blip r:embed="rId5"/>
          <a:stretch>
            <a:fillRect/>
          </a:stretch>
        </p:blipFill>
        <p:spPr>
          <a:xfrm>
            <a:off x="5713016" y="1438960"/>
            <a:ext cx="2413000" cy="1104900"/>
          </a:xfrm>
          <a:prstGeom prst="rect">
            <a:avLst/>
          </a:prstGeom>
        </p:spPr>
      </p:pic>
      <p:sp>
        <p:nvSpPr>
          <p:cNvPr id="17" name="Rectangle 10"/>
          <p:cNvSpPr>
            <a:spLocks/>
          </p:cNvSpPr>
          <p:nvPr/>
        </p:nvSpPr>
        <p:spPr bwMode="auto">
          <a:xfrm>
            <a:off x="6924518" y="5141117"/>
            <a:ext cx="1348451" cy="323165"/>
          </a:xfrm>
          <a:prstGeom prst="rect">
            <a:avLst/>
          </a:prstGeom>
          <a:noFill/>
          <a:ln w="12700">
            <a:noFill/>
            <a:miter lim="800000"/>
            <a:headEnd/>
            <a:tailEnd/>
          </a:ln>
        </p:spPr>
        <p:txBody>
          <a:bodyPr wrap="none" lIns="0" tIns="0" rIns="0" bIns="0" anchor="ctr">
            <a:prstTxWarp prst="textNoShape">
              <a:avLst/>
            </a:prstTxWarp>
            <a:spAutoFit/>
          </a:bodyPr>
          <a:lstStyle/>
          <a:p>
            <a:r>
              <a:rPr lang="en-US" sz="2100" dirty="0">
                <a:ea typeface="Gill Sans" pitchFamily="-112" charset="0"/>
                <a:cs typeface="Gill Sans" pitchFamily="-112" charset="0"/>
              </a:rPr>
              <a:t>For</a:t>
            </a:r>
            <a:r>
              <a:rPr lang="en-US" sz="2100" dirty="0" smtClean="0">
                <a:ea typeface="Gill Sans" pitchFamily="-112" charset="0"/>
                <a:cs typeface="Gill Sans" pitchFamily="-112" charset="0"/>
              </a:rPr>
              <a:t> </a:t>
            </a:r>
            <a:r>
              <a:rPr lang="en-US" sz="2100" dirty="0" err="1" smtClean="0">
                <a:ea typeface="Gill Sans" pitchFamily="-112" charset="0"/>
                <a:cs typeface="Gill Sans" pitchFamily="-112" charset="0"/>
              </a:rPr>
              <a:t>q</a:t>
            </a:r>
            <a:r>
              <a:rPr lang="en-US" sz="2100" baseline="-25000" dirty="0" smtClean="0">
                <a:ea typeface="Gill Sans" pitchFamily="-112" charset="0"/>
                <a:cs typeface="Gill Sans" pitchFamily="-112" charset="0"/>
              </a:rPr>
              <a:t>  </a:t>
            </a:r>
            <a:r>
              <a:rPr lang="en-US" sz="2100" dirty="0" smtClean="0">
                <a:ea typeface="Gill Sans" pitchFamily="-112" charset="0"/>
                <a:cs typeface="Gill Sans" pitchFamily="-112" charset="0"/>
              </a:rPr>
              <a:t>&gt;&gt; q</a:t>
            </a:r>
            <a:r>
              <a:rPr lang="en-US" sz="2100" baseline="-25000" dirty="0" smtClean="0">
                <a:ea typeface="Gill Sans" pitchFamily="-112" charset="0"/>
                <a:cs typeface="Gill Sans" pitchFamily="-112" charset="0"/>
              </a:rPr>
              <a:t>c</a:t>
            </a:r>
            <a:r>
              <a:rPr lang="en-US" sz="2100" dirty="0" smtClean="0">
                <a:ea typeface="Gill Sans" pitchFamily="-112" charset="0"/>
                <a:cs typeface="Gill Sans" pitchFamily="-112" charset="0"/>
              </a:rPr>
              <a:t>:</a:t>
            </a:r>
            <a:endParaRPr lang="en-US" sz="2100" dirty="0">
              <a:ea typeface="Gill Sans" pitchFamily="-112" charset="0"/>
              <a:cs typeface="Gill Sans" pitchFamily="-112" charset="0"/>
            </a:endParaRPr>
          </a:p>
        </p:txBody>
      </p:sp>
      <p:pic>
        <p:nvPicPr>
          <p:cNvPr id="20" name="Picture 19" descr="latex-image-1.pdf"/>
          <p:cNvPicPr>
            <a:picLocks noChangeAspect="1"/>
          </p:cNvPicPr>
          <p:nvPr/>
        </p:nvPicPr>
        <p:blipFill>
          <a:blip r:embed="rId6"/>
          <a:stretch>
            <a:fillRect/>
          </a:stretch>
        </p:blipFill>
        <p:spPr>
          <a:xfrm>
            <a:off x="6800145" y="5712487"/>
            <a:ext cx="1532764" cy="781409"/>
          </a:xfrm>
          <a:prstGeom prst="rect">
            <a:avLst/>
          </a:prstGeom>
        </p:spPr>
      </p:pic>
      <p:pic>
        <p:nvPicPr>
          <p:cNvPr id="21" name="Picture 20" descr="latex-image-1.pdf"/>
          <p:cNvPicPr>
            <a:picLocks noChangeAspect="1"/>
          </p:cNvPicPr>
          <p:nvPr/>
        </p:nvPicPr>
        <p:blipFill>
          <a:blip r:embed="rId7"/>
          <a:stretch>
            <a:fillRect/>
          </a:stretch>
        </p:blipFill>
        <p:spPr>
          <a:xfrm>
            <a:off x="183201" y="5141117"/>
            <a:ext cx="5208814" cy="1399383"/>
          </a:xfrm>
          <a:prstGeom prst="rect">
            <a:avLst/>
          </a:prstGeom>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1"/>
          <p:cNvSpPr>
            <a:spLocks noGrp="1" noChangeArrowheads="1"/>
          </p:cNvSpPr>
          <p:nvPr>
            <p:ph type="title"/>
          </p:nvPr>
        </p:nvSpPr>
        <p:spPr>
          <a:xfrm>
            <a:off x="437558" y="312543"/>
            <a:ext cx="8099227" cy="759023"/>
          </a:xfrm>
        </p:spPr>
        <p:txBody>
          <a:bodyPr/>
          <a:lstStyle/>
          <a:p>
            <a:pPr eaLnBrk="1" hangingPunct="1"/>
            <a:r>
              <a:rPr lang="en-US" sz="5000" dirty="0" smtClean="0"/>
              <a:t>Total Reflection</a:t>
            </a:r>
            <a:endParaRPr lang="en-US" sz="5000" dirty="0"/>
          </a:p>
        </p:txBody>
      </p:sp>
      <p:sp>
        <p:nvSpPr>
          <p:cNvPr id="12" name="Text Box 2"/>
          <p:cNvSpPr txBox="1">
            <a:spLocks noChangeArrowheads="1"/>
          </p:cNvSpPr>
          <p:nvPr/>
        </p:nvSpPr>
        <p:spPr bwMode="auto">
          <a:xfrm>
            <a:off x="533400" y="1577976"/>
            <a:ext cx="7924800" cy="654986"/>
          </a:xfrm>
          <a:prstGeom prst="rect">
            <a:avLst/>
          </a:prstGeom>
          <a:noFill/>
          <a:ln w="9525">
            <a:noFill/>
            <a:miter lim="800000"/>
            <a:headEnd/>
            <a:tailEnd/>
          </a:ln>
        </p:spPr>
        <p:txBody>
          <a:bodyPr lIns="91435" tIns="45718" rIns="91435" bIns="45718">
            <a:prstTxWarp prst="textNoShape">
              <a:avLst/>
            </a:prstTxWarp>
            <a:spAutoFit/>
          </a:bodyPr>
          <a:lstStyle/>
          <a:p>
            <a:pPr defTabSz="457059"/>
            <a:r>
              <a:rPr lang="en-GB" dirty="0">
                <a:solidFill>
                  <a:srgbClr val="000000"/>
                </a:solidFill>
                <a:ea typeface="Century Gothic" pitchFamily="-112" charset="0"/>
                <a:cs typeface="Century Gothic" pitchFamily="-112" charset="0"/>
              </a:rPr>
              <a:t>For both kinds of radiation the refractive index is a function of the scattering length density and wavelength.</a:t>
            </a:r>
          </a:p>
        </p:txBody>
      </p:sp>
      <p:sp>
        <p:nvSpPr>
          <p:cNvPr id="13" name="Text Box 3"/>
          <p:cNvSpPr txBox="1">
            <a:spLocks noChangeArrowheads="1"/>
          </p:cNvSpPr>
          <p:nvPr/>
        </p:nvSpPr>
        <p:spPr bwMode="auto">
          <a:xfrm>
            <a:off x="288925" y="5768976"/>
            <a:ext cx="8626475" cy="708025"/>
          </a:xfrm>
          <a:prstGeom prst="rect">
            <a:avLst/>
          </a:prstGeom>
          <a:noFill/>
          <a:ln w="9525">
            <a:noFill/>
            <a:miter lim="800000"/>
            <a:headEnd/>
            <a:tailEnd/>
          </a:ln>
        </p:spPr>
        <p:txBody>
          <a:bodyPr lIns="91435" tIns="45718" rIns="91435" bIns="45718">
            <a:prstTxWarp prst="textNoShape">
              <a:avLst/>
            </a:prstTxWarp>
            <a:spAutoFit/>
          </a:bodyPr>
          <a:lstStyle/>
          <a:p>
            <a:pPr defTabSz="457059"/>
            <a:r>
              <a:rPr lang="en-GB" sz="2000" dirty="0">
                <a:solidFill>
                  <a:srgbClr val="000000"/>
                </a:solidFill>
                <a:ea typeface="Times" pitchFamily="-112" charset="0"/>
                <a:cs typeface="Times" pitchFamily="-112" charset="0"/>
              </a:rPr>
              <a:t>As with light, total reflection may occur when neutrons pass from a medium of higher refractive index to one of lower refractive index.</a:t>
            </a:r>
            <a:endParaRPr lang="en-GB" sz="2000" b="1" i="1" dirty="0">
              <a:solidFill>
                <a:srgbClr val="000000"/>
              </a:solidFill>
              <a:ea typeface="Times" pitchFamily="-112" charset="0"/>
              <a:cs typeface="Times" pitchFamily="-112" charset="0"/>
            </a:endParaRPr>
          </a:p>
        </p:txBody>
      </p:sp>
      <p:pic>
        <p:nvPicPr>
          <p:cNvPr id="14" name="Picture 4" descr="Total_internal_reflection"/>
          <p:cNvPicPr>
            <a:picLocks noChangeAspect="1" noChangeArrowheads="1"/>
          </p:cNvPicPr>
          <p:nvPr/>
        </p:nvPicPr>
        <p:blipFill>
          <a:blip r:embed="rId2"/>
          <a:srcRect/>
          <a:stretch>
            <a:fillRect/>
          </a:stretch>
        </p:blipFill>
        <p:spPr bwMode="auto">
          <a:xfrm>
            <a:off x="748812" y="2568576"/>
            <a:ext cx="4079875" cy="3008313"/>
          </a:xfrm>
          <a:prstGeom prst="rect">
            <a:avLst/>
          </a:prstGeom>
          <a:noFill/>
          <a:ln w="9525">
            <a:noFill/>
            <a:miter lim="800000"/>
            <a:headEnd/>
            <a:tailEnd/>
          </a:ln>
        </p:spPr>
      </p:pic>
      <p:sp>
        <p:nvSpPr>
          <p:cNvPr id="6" name="Text Box 2"/>
          <p:cNvSpPr txBox="1">
            <a:spLocks noChangeArrowheads="1"/>
          </p:cNvSpPr>
          <p:nvPr/>
        </p:nvSpPr>
        <p:spPr bwMode="auto">
          <a:xfrm>
            <a:off x="4986962" y="2224089"/>
            <a:ext cx="3928439" cy="936313"/>
          </a:xfrm>
          <a:prstGeom prst="rect">
            <a:avLst/>
          </a:prstGeom>
          <a:noFill/>
          <a:ln w="9525">
            <a:noFill/>
            <a:miter lim="800000"/>
            <a:headEnd/>
            <a:tailEnd/>
          </a:ln>
        </p:spPr>
        <p:txBody>
          <a:bodyPr wrap="square" lIns="91435" tIns="45718" rIns="91435" bIns="45718">
            <a:prstTxWarp prst="textNoShape">
              <a:avLst/>
            </a:prstTxWarp>
            <a:spAutoFit/>
          </a:bodyPr>
          <a:lstStyle/>
          <a:p>
            <a:pPr defTabSz="457059"/>
            <a:r>
              <a:rPr lang="en-GB" dirty="0">
                <a:solidFill>
                  <a:srgbClr val="000000"/>
                </a:solidFill>
                <a:ea typeface="Century Gothic" pitchFamily="-112" charset="0"/>
                <a:cs typeface="Century Gothic" pitchFamily="-112" charset="0"/>
              </a:rPr>
              <a:t>Total Reflection of neutrons was first observed in </a:t>
            </a:r>
            <a:r>
              <a:rPr lang="en-GB" b="1" dirty="0">
                <a:solidFill>
                  <a:srgbClr val="000000"/>
                </a:solidFill>
                <a:ea typeface="Century Gothic" pitchFamily="-112" charset="0"/>
                <a:cs typeface="Century Gothic" pitchFamily="-112" charset="0"/>
              </a:rPr>
              <a:t>1944 </a:t>
            </a:r>
            <a:r>
              <a:rPr lang="en-GB" dirty="0">
                <a:solidFill>
                  <a:srgbClr val="000000"/>
                </a:solidFill>
                <a:ea typeface="Century Gothic" pitchFamily="-112" charset="0"/>
                <a:cs typeface="Century Gothic" pitchFamily="-112" charset="0"/>
              </a:rPr>
              <a:t>by Fermi and </a:t>
            </a:r>
            <a:r>
              <a:rPr lang="en-GB" dirty="0" err="1">
                <a:solidFill>
                  <a:srgbClr val="000000"/>
                </a:solidFill>
                <a:ea typeface="Century Gothic" pitchFamily="-112" charset="0"/>
                <a:cs typeface="Century Gothic" pitchFamily="-112" charset="0"/>
              </a:rPr>
              <a:t>Zinn</a:t>
            </a:r>
            <a:r>
              <a:rPr lang="en-GB" dirty="0">
                <a:solidFill>
                  <a:srgbClr val="000000"/>
                </a:solidFill>
                <a:ea typeface="Century Gothic" pitchFamily="-112" charset="0"/>
                <a:cs typeface="Century Gothic" pitchFamily="-112" charset="0"/>
              </a:rPr>
              <a:t> (</a:t>
            </a:r>
            <a:r>
              <a:rPr lang="en-US" dirty="0">
                <a:solidFill>
                  <a:srgbClr val="000000"/>
                </a:solidFill>
              </a:rPr>
              <a:t>Phys. Rev. 70, 103 (1946)</a:t>
            </a:r>
            <a:r>
              <a:rPr lang="en-GB" dirty="0">
                <a:solidFill>
                  <a:srgbClr val="000000"/>
                </a:solidFill>
                <a:ea typeface="Century Gothic" pitchFamily="-112" charset="0"/>
                <a:cs typeface="Century Gothic" pitchFamily="-112" charset="0"/>
              </a:rPr>
              <a:t>)</a:t>
            </a:r>
          </a:p>
        </p:txBody>
      </p:sp>
      <p:pic>
        <p:nvPicPr>
          <p:cNvPr id="7" name="Picture 7"/>
          <p:cNvPicPr>
            <a:picLocks noChangeAspect="1" noChangeArrowheads="1"/>
          </p:cNvPicPr>
          <p:nvPr/>
        </p:nvPicPr>
        <p:blipFill>
          <a:blip r:embed="rId3"/>
          <a:srcRect/>
          <a:stretch>
            <a:fillRect/>
          </a:stretch>
        </p:blipFill>
        <p:spPr bwMode="auto">
          <a:xfrm>
            <a:off x="6824664" y="3260670"/>
            <a:ext cx="2090737" cy="2438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9970" name="Rectangle 1"/>
          <p:cNvSpPr>
            <a:spLocks noGrp="1" noChangeArrowheads="1"/>
          </p:cNvSpPr>
          <p:nvPr>
            <p:ph type="title"/>
          </p:nvPr>
        </p:nvSpPr>
        <p:spPr>
          <a:xfrm>
            <a:off x="437557" y="312542"/>
            <a:ext cx="8099227" cy="759023"/>
          </a:xfrm>
        </p:spPr>
        <p:txBody>
          <a:bodyPr/>
          <a:lstStyle/>
          <a:p>
            <a:pPr eaLnBrk="1" hangingPunct="1"/>
            <a:r>
              <a:rPr lang="en-US" sz="5000" dirty="0" smtClean="0"/>
              <a:t>Roughness</a:t>
            </a:r>
            <a:endParaRPr lang="en-US" sz="5000" dirty="0"/>
          </a:p>
        </p:txBody>
      </p:sp>
      <p:graphicFrame>
        <p:nvGraphicFramePr>
          <p:cNvPr id="7" name="Object 6"/>
          <p:cNvGraphicFramePr>
            <a:graphicFrameLocks noChangeAspect="1"/>
          </p:cNvGraphicFramePr>
          <p:nvPr/>
        </p:nvGraphicFramePr>
        <p:xfrm>
          <a:off x="3200400" y="2133600"/>
          <a:ext cx="2362200" cy="1327150"/>
        </p:xfrm>
        <a:graphic>
          <a:graphicData uri="http://schemas.openxmlformats.org/presentationml/2006/ole">
            <mc:AlternateContent xmlns:mc="http://schemas.openxmlformats.org/markup-compatibility/2006">
              <mc:Choice xmlns:v="urn:schemas-microsoft-com:vml" Requires="v">
                <p:oleObj spid="_x0000_s333991" name="Canvas Drawing" r:id="rId3" imgW="1835280" imgH="1031760" progId="">
                  <p:embed/>
                </p:oleObj>
              </mc:Choice>
              <mc:Fallback>
                <p:oleObj name="Canvas Drawing" r:id="rId3" imgW="1835280" imgH="103176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133600"/>
                        <a:ext cx="2362200" cy="1327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4343400" y="3810000"/>
          <a:ext cx="3432175" cy="868363"/>
        </p:xfrm>
        <a:graphic>
          <a:graphicData uri="http://schemas.openxmlformats.org/presentationml/2006/ole">
            <mc:AlternateContent xmlns:mc="http://schemas.openxmlformats.org/markup-compatibility/2006">
              <mc:Choice xmlns:v="urn:schemas-microsoft-com:vml" Requires="v">
                <p:oleObj spid="_x0000_s333992" name="Canvas Drawing" r:id="rId5" imgW="2711520" imgH="685800" progId="">
                  <p:embed/>
                </p:oleObj>
              </mc:Choice>
              <mc:Fallback>
                <p:oleObj name="Canvas Drawing" r:id="rId5" imgW="2711520" imgH="685800"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3810000"/>
                        <a:ext cx="3432175"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 name="Object 8"/>
          <p:cNvGraphicFramePr>
            <a:graphicFrameLocks noChangeAspect="1"/>
          </p:cNvGraphicFramePr>
          <p:nvPr/>
        </p:nvGraphicFramePr>
        <p:xfrm>
          <a:off x="3928580" y="5246149"/>
          <a:ext cx="2503389" cy="1022350"/>
        </p:xfrm>
        <a:graphic>
          <a:graphicData uri="http://schemas.openxmlformats.org/presentationml/2006/ole">
            <mc:AlternateContent xmlns:mc="http://schemas.openxmlformats.org/markup-compatibility/2006">
              <mc:Choice xmlns:v="urn:schemas-microsoft-com:vml" Requires="v">
                <p:oleObj spid="_x0000_s333993" name="Canvas Drawing" r:id="rId7" imgW="2784600" imgH="1022400" progId="">
                  <p:embed/>
                </p:oleObj>
              </mc:Choice>
              <mc:Fallback>
                <p:oleObj name="Canvas Drawing" r:id="rId7" imgW="2784600" imgH="1022400" progId="">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8580" y="5246149"/>
                        <a:ext cx="2503389" cy="102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 name="Rectangle 10"/>
          <p:cNvSpPr>
            <a:spLocks noChangeArrowheads="1"/>
          </p:cNvSpPr>
          <p:nvPr/>
        </p:nvSpPr>
        <p:spPr bwMode="auto">
          <a:xfrm>
            <a:off x="5867400" y="2133600"/>
            <a:ext cx="2514600" cy="129540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pPr defTabSz="457035"/>
            <a:endParaRPr lang="en-US">
              <a:solidFill>
                <a:srgbClr val="000000"/>
              </a:solidFill>
            </a:endParaRPr>
          </a:p>
        </p:txBody>
      </p:sp>
      <p:sp>
        <p:nvSpPr>
          <p:cNvPr id="11" name="Rectangle 11"/>
          <p:cNvSpPr>
            <a:spLocks noChangeArrowheads="1"/>
          </p:cNvSpPr>
          <p:nvPr/>
        </p:nvSpPr>
        <p:spPr bwMode="auto">
          <a:xfrm>
            <a:off x="5867400" y="2971800"/>
            <a:ext cx="2514600" cy="457200"/>
          </a:xfrm>
          <a:prstGeom prst="rect">
            <a:avLst/>
          </a:prstGeom>
          <a:solidFill>
            <a:schemeClr val="hlink"/>
          </a:solidFill>
          <a:ln w="9525">
            <a:noFill/>
            <a:miter lim="800000"/>
            <a:headEnd/>
            <a:tailEnd/>
          </a:ln>
          <a:effectLst/>
        </p:spPr>
        <p:txBody>
          <a:bodyPr wrap="none" anchor="ctr">
            <a:prstTxWarp prst="textNoShape">
              <a:avLst/>
            </a:prstTxWarp>
          </a:bodyPr>
          <a:lstStyle/>
          <a:p>
            <a:pPr defTabSz="457035"/>
            <a:endParaRPr lang="en-US">
              <a:solidFill>
                <a:srgbClr val="000000"/>
              </a:solidFill>
            </a:endParaRPr>
          </a:p>
        </p:txBody>
      </p:sp>
      <p:sp>
        <p:nvSpPr>
          <p:cNvPr id="12" name="Rectangle 12"/>
          <p:cNvSpPr>
            <a:spLocks noChangeArrowheads="1"/>
          </p:cNvSpPr>
          <p:nvPr/>
        </p:nvSpPr>
        <p:spPr bwMode="auto">
          <a:xfrm>
            <a:off x="5867400" y="2514600"/>
            <a:ext cx="2514600" cy="457200"/>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prstTxWarp prst="textNoShape">
              <a:avLst/>
            </a:prstTxWarp>
          </a:bodyPr>
          <a:lstStyle/>
          <a:p>
            <a:pPr defTabSz="457035"/>
            <a:endParaRPr lang="en-US">
              <a:solidFill>
                <a:srgbClr val="000000"/>
              </a:solidFill>
            </a:endParaRPr>
          </a:p>
        </p:txBody>
      </p:sp>
      <p:sp>
        <p:nvSpPr>
          <p:cNvPr id="13" name="Rectangle 5"/>
          <p:cNvSpPr>
            <a:spLocks noChangeArrowheads="1"/>
          </p:cNvSpPr>
          <p:nvPr/>
        </p:nvSpPr>
        <p:spPr bwMode="auto">
          <a:xfrm>
            <a:off x="0" y="1676400"/>
            <a:ext cx="8610600" cy="6934200"/>
          </a:xfrm>
          <a:prstGeom prst="rect">
            <a:avLst/>
          </a:prstGeom>
          <a:noFill/>
          <a:ln w="9525">
            <a:noFill/>
            <a:miter lim="800000"/>
            <a:headEnd/>
            <a:tailEnd/>
          </a:ln>
          <a:effectLst/>
        </p:spPr>
        <p:txBody>
          <a:bodyPr>
            <a:prstTxWarp prst="textNoShape">
              <a:avLst/>
            </a:prstTxWarp>
          </a:bodyPr>
          <a:lstStyle/>
          <a:p>
            <a:pPr marL="742950" lvl="1" indent="-285750" defTabSz="457035">
              <a:lnSpc>
                <a:spcPct val="120000"/>
              </a:lnSpc>
              <a:spcBef>
                <a:spcPct val="20000"/>
              </a:spcBef>
              <a:buClr>
                <a:srgbClr val="009999"/>
              </a:buClr>
              <a:buSzPct val="55000"/>
              <a:buFont typeface="Wingdings" pitchFamily="29" charset="2"/>
              <a:buChar char="n"/>
            </a:pPr>
            <a:r>
              <a:rPr lang="fr-FR" sz="2000" b="1" i="1" dirty="0" err="1">
                <a:solidFill>
                  <a:srgbClr val="00CC00"/>
                </a:solidFill>
                <a:ea typeface="ＭＳ Ｐゴシック" pitchFamily="29" charset="-128"/>
              </a:rPr>
              <a:t>Roughness</a:t>
            </a:r>
            <a:r>
              <a:rPr lang="fr-FR" sz="2000" b="1" i="1" dirty="0">
                <a:solidFill>
                  <a:srgbClr val="00CC00"/>
                </a:solidFill>
                <a:ea typeface="ＭＳ Ｐゴシック" pitchFamily="29" charset="-128"/>
              </a:rPr>
              <a:t> at the</a:t>
            </a:r>
            <a:r>
              <a:rPr lang="fr-FR" sz="2000" b="1" i="1" dirty="0" smtClean="0">
                <a:solidFill>
                  <a:srgbClr val="00CC00"/>
                </a:solidFill>
                <a:ea typeface="ＭＳ Ｐゴシック" pitchFamily="29" charset="-128"/>
              </a:rPr>
              <a:t> </a:t>
            </a:r>
            <a:r>
              <a:rPr lang="fr-FR" sz="2000" b="1" i="1" dirty="0" err="1" smtClean="0">
                <a:solidFill>
                  <a:srgbClr val="00CC00"/>
                </a:solidFill>
                <a:ea typeface="ＭＳ Ｐゴシック" pitchFamily="29" charset="-128"/>
              </a:rPr>
              <a:t>molecular</a:t>
            </a:r>
            <a:r>
              <a:rPr lang="fr-FR" sz="2000" b="1" i="1" dirty="0" smtClean="0">
                <a:solidFill>
                  <a:srgbClr val="00CC00"/>
                </a:solidFill>
                <a:ea typeface="ＭＳ Ｐゴシック" pitchFamily="29" charset="-128"/>
              </a:rPr>
              <a:t> </a:t>
            </a:r>
            <a:r>
              <a:rPr lang="fr-FR" sz="2000" b="1" i="1" dirty="0" err="1">
                <a:solidFill>
                  <a:srgbClr val="00CC00"/>
                </a:solidFill>
                <a:ea typeface="ＭＳ Ｐゴシック" pitchFamily="29" charset="-128"/>
              </a:rPr>
              <a:t>level</a:t>
            </a:r>
            <a:r>
              <a:rPr lang="fr-FR" sz="2000" b="1" i="1" dirty="0">
                <a:solidFill>
                  <a:srgbClr val="00CC00"/>
                </a:solidFill>
                <a:ea typeface="ＭＳ Ｐゴシック" pitchFamily="29" charset="-128"/>
              </a:rPr>
              <a:t> :</a:t>
            </a:r>
            <a:r>
              <a:rPr lang="fr-FR" sz="2000" b="1" i="1" dirty="0">
                <a:solidFill>
                  <a:srgbClr val="000000"/>
                </a:solidFill>
                <a:ea typeface="ＭＳ Ｐゴシック" pitchFamily="29" charset="-128"/>
              </a:rPr>
              <a:t> </a:t>
            </a:r>
            <a:r>
              <a:rPr lang="fr-FR" dirty="0" err="1">
                <a:solidFill>
                  <a:srgbClr val="000000"/>
                </a:solidFill>
                <a:ea typeface="ＭＳ Ｐゴシック" pitchFamily="29" charset="-128"/>
              </a:rPr>
              <a:t>interdiffusion</a:t>
            </a:r>
            <a:r>
              <a:rPr lang="fr-FR" dirty="0">
                <a:solidFill>
                  <a:srgbClr val="000000"/>
                </a:solidFill>
                <a:ea typeface="ＭＳ Ｐゴシック" pitchFamily="29" charset="-128"/>
              </a:rPr>
              <a:t> </a:t>
            </a:r>
            <a:r>
              <a:rPr lang="fr-FR" dirty="0" err="1">
                <a:solidFill>
                  <a:srgbClr val="000000"/>
                </a:solidFill>
                <a:ea typeface="ＭＳ Ｐゴシック" pitchFamily="29" charset="-128"/>
              </a:rPr>
              <a:t>between</a:t>
            </a:r>
            <a:r>
              <a:rPr lang="fr-FR" dirty="0">
                <a:solidFill>
                  <a:srgbClr val="000000"/>
                </a:solidFill>
                <a:ea typeface="ＭＳ Ｐゴシック" pitchFamily="29" charset="-128"/>
              </a:rPr>
              <a:t> the </a:t>
            </a:r>
            <a:r>
              <a:rPr lang="fr-FR" dirty="0" err="1" smtClean="0">
                <a:solidFill>
                  <a:srgbClr val="000000"/>
                </a:solidFill>
                <a:ea typeface="ＭＳ Ｐゴシック" pitchFamily="29" charset="-128"/>
              </a:rPr>
              <a:t>layers</a:t>
            </a:r>
            <a:r>
              <a:rPr lang="fr-FR" dirty="0">
                <a:solidFill>
                  <a:srgbClr val="000000"/>
                </a:solidFill>
                <a:ea typeface="ＭＳ Ｐゴシック" pitchFamily="29" charset="-128"/>
              </a:rPr>
              <a:t>, x &lt; </a:t>
            </a:r>
            <a:r>
              <a:rPr lang="fr-FR" dirty="0" smtClean="0">
                <a:solidFill>
                  <a:srgbClr val="000000"/>
                </a:solidFill>
                <a:ea typeface="ＭＳ Ｐゴシック" pitchFamily="29" charset="-128"/>
              </a:rPr>
              <a:t>10 </a:t>
            </a:r>
            <a:r>
              <a:rPr lang="fr-FR" dirty="0">
                <a:solidFill>
                  <a:srgbClr val="000000"/>
                </a:solidFill>
                <a:ea typeface="ＭＳ Ｐゴシック" pitchFamily="29" charset="-128"/>
              </a:rPr>
              <a:t>nm.</a:t>
            </a:r>
          </a:p>
          <a:p>
            <a:pPr marL="742950" lvl="1" indent="-285750" defTabSz="457035">
              <a:spcBef>
                <a:spcPct val="20000"/>
              </a:spcBef>
              <a:buClr>
                <a:srgbClr val="009999"/>
              </a:buClr>
              <a:buSzPct val="55000"/>
              <a:buFont typeface="Wingdings" pitchFamily="29" charset="2"/>
              <a:buChar char="n"/>
            </a:pPr>
            <a:endParaRPr lang="fr-FR" dirty="0">
              <a:solidFill>
                <a:srgbClr val="000000"/>
              </a:solidFill>
              <a:ea typeface="ＭＳ Ｐゴシック" pitchFamily="29" charset="-128"/>
            </a:endParaRPr>
          </a:p>
          <a:p>
            <a:pPr marL="742950" lvl="1" indent="-285750" defTabSz="457035">
              <a:spcBef>
                <a:spcPct val="20000"/>
              </a:spcBef>
              <a:buClr>
                <a:srgbClr val="009999"/>
              </a:buClr>
              <a:buSzPct val="55000"/>
              <a:buFont typeface="Wingdings" pitchFamily="29" charset="2"/>
              <a:buChar char="n"/>
            </a:pPr>
            <a:endParaRPr lang="fr-FR" dirty="0">
              <a:solidFill>
                <a:srgbClr val="000000"/>
              </a:solidFill>
              <a:ea typeface="ＭＳ Ｐゴシック" pitchFamily="29" charset="-128"/>
            </a:endParaRPr>
          </a:p>
          <a:p>
            <a:pPr marL="742950" lvl="1" indent="-285750" defTabSz="457035">
              <a:spcBef>
                <a:spcPct val="20000"/>
              </a:spcBef>
              <a:buClr>
                <a:srgbClr val="009999"/>
              </a:buClr>
              <a:buSzPct val="55000"/>
              <a:buFont typeface="Wingdings" pitchFamily="29" charset="2"/>
              <a:buChar char="n"/>
            </a:pPr>
            <a:endParaRPr lang="fr-FR" dirty="0">
              <a:solidFill>
                <a:srgbClr val="000000"/>
              </a:solidFill>
              <a:ea typeface="ＭＳ Ｐゴシック" pitchFamily="29" charset="-128"/>
            </a:endParaRPr>
          </a:p>
          <a:p>
            <a:pPr marL="742950" lvl="1" indent="-285750" defTabSz="457035">
              <a:spcBef>
                <a:spcPct val="20000"/>
              </a:spcBef>
              <a:buClr>
                <a:srgbClr val="009999"/>
              </a:buClr>
              <a:buSzPct val="55000"/>
              <a:buFont typeface="Wingdings" pitchFamily="29" charset="2"/>
              <a:buChar char="n"/>
            </a:pPr>
            <a:endParaRPr lang="fr-FR" dirty="0">
              <a:solidFill>
                <a:srgbClr val="000000"/>
              </a:solidFill>
              <a:ea typeface="ＭＳ Ｐゴシック" pitchFamily="29" charset="-128"/>
            </a:endParaRPr>
          </a:p>
          <a:p>
            <a:pPr marL="742950" lvl="1" indent="-285750" defTabSz="457035">
              <a:spcBef>
                <a:spcPct val="20000"/>
              </a:spcBef>
              <a:buClr>
                <a:srgbClr val="009999"/>
              </a:buClr>
              <a:buSzPct val="55000"/>
              <a:buFont typeface="Wingdings" pitchFamily="29" charset="2"/>
              <a:buChar char="n"/>
            </a:pPr>
            <a:r>
              <a:rPr lang="fr-FR" sz="2000" b="1" i="1" dirty="0" err="1">
                <a:solidFill>
                  <a:srgbClr val="00CC00"/>
                </a:solidFill>
                <a:ea typeface="ＭＳ Ｐゴシック" pitchFamily="29" charset="-128"/>
              </a:rPr>
              <a:t>Intermediate</a:t>
            </a:r>
            <a:r>
              <a:rPr lang="fr-FR" sz="2000" b="1" i="1" dirty="0">
                <a:solidFill>
                  <a:srgbClr val="00CC00"/>
                </a:solidFill>
                <a:ea typeface="ＭＳ Ｐゴシック" pitchFamily="29" charset="-128"/>
              </a:rPr>
              <a:t> </a:t>
            </a:r>
            <a:r>
              <a:rPr lang="fr-FR" sz="2000" b="1" i="1" dirty="0" err="1">
                <a:solidFill>
                  <a:srgbClr val="00CC00"/>
                </a:solidFill>
                <a:ea typeface="ＭＳ Ｐゴシック" pitchFamily="29" charset="-128"/>
              </a:rPr>
              <a:t>roughness</a:t>
            </a:r>
            <a:r>
              <a:rPr lang="fr-FR" sz="2000" dirty="0">
                <a:solidFill>
                  <a:srgbClr val="000000"/>
                </a:solidFill>
                <a:ea typeface="ＭＳ Ｐゴシック" pitchFamily="29" charset="-128"/>
              </a:rPr>
              <a:t/>
            </a:r>
            <a:br>
              <a:rPr lang="fr-FR" sz="2000" dirty="0">
                <a:solidFill>
                  <a:srgbClr val="000000"/>
                </a:solidFill>
                <a:ea typeface="ＭＳ Ｐゴシック" pitchFamily="29" charset="-128"/>
              </a:rPr>
            </a:br>
            <a:r>
              <a:rPr lang="fr-FR" dirty="0" smtClean="0">
                <a:solidFill>
                  <a:srgbClr val="000000"/>
                </a:solidFill>
                <a:ea typeface="ＭＳ Ｐゴシック" pitchFamily="29" charset="-128"/>
              </a:rPr>
              <a:t>(0.01 </a:t>
            </a:r>
            <a:r>
              <a:rPr lang="fr-FR" dirty="0">
                <a:solidFill>
                  <a:srgbClr val="000000"/>
                </a:solidFill>
                <a:ea typeface="ＭＳ Ｐゴシック" pitchFamily="29" charset="-128"/>
              </a:rPr>
              <a:t>µm</a:t>
            </a:r>
            <a:r>
              <a:rPr lang="fr-FR" dirty="0" smtClean="0">
                <a:solidFill>
                  <a:srgbClr val="000000"/>
                </a:solidFill>
                <a:ea typeface="ＭＳ Ｐゴシック" pitchFamily="29" charset="-128"/>
              </a:rPr>
              <a:t> &lt; x &lt; </a:t>
            </a:r>
            <a:r>
              <a:rPr lang="fr-FR" dirty="0">
                <a:solidFill>
                  <a:srgbClr val="000000"/>
                </a:solidFill>
                <a:ea typeface="ＭＳ Ｐゴシック" pitchFamily="29" charset="-128"/>
              </a:rPr>
              <a:t>50 µm).</a:t>
            </a:r>
            <a:endParaRPr lang="en-GB" sz="2000" dirty="0">
              <a:solidFill>
                <a:srgbClr val="000000"/>
              </a:solidFill>
              <a:ea typeface="ＭＳ Ｐゴシック" pitchFamily="29" charset="-128"/>
            </a:endParaRPr>
          </a:p>
          <a:p>
            <a:pPr marL="742950" lvl="1" indent="-285750" defTabSz="457035">
              <a:spcBef>
                <a:spcPct val="20000"/>
              </a:spcBef>
              <a:buClr>
                <a:srgbClr val="009999"/>
              </a:buClr>
              <a:buSzPct val="55000"/>
              <a:buFont typeface="Wingdings" pitchFamily="29" charset="2"/>
              <a:buChar char="n"/>
            </a:pPr>
            <a:endParaRPr lang="en-GB" sz="2000" dirty="0">
              <a:solidFill>
                <a:srgbClr val="000000"/>
              </a:solidFill>
              <a:ea typeface="ＭＳ Ｐゴシック" pitchFamily="29" charset="-128"/>
            </a:endParaRPr>
          </a:p>
          <a:p>
            <a:pPr marL="742950" lvl="1" indent="-285750" defTabSz="457035">
              <a:spcBef>
                <a:spcPct val="20000"/>
              </a:spcBef>
              <a:buClr>
                <a:srgbClr val="009999"/>
              </a:buClr>
              <a:buSzPct val="55000"/>
              <a:buFont typeface="Wingdings" pitchFamily="29" charset="2"/>
              <a:buChar char="n"/>
            </a:pPr>
            <a:endParaRPr lang="en-GB" sz="2000" dirty="0">
              <a:solidFill>
                <a:srgbClr val="000000"/>
              </a:solidFill>
              <a:ea typeface="ＭＳ Ｐゴシック" pitchFamily="29" charset="-128"/>
            </a:endParaRPr>
          </a:p>
          <a:p>
            <a:pPr marL="742950" lvl="1" indent="-285750" defTabSz="457035">
              <a:spcBef>
                <a:spcPct val="20000"/>
              </a:spcBef>
              <a:buClr>
                <a:srgbClr val="009999"/>
              </a:buClr>
              <a:buSzPct val="55000"/>
              <a:buFont typeface="Wingdings" pitchFamily="29" charset="2"/>
              <a:buChar char="n"/>
            </a:pPr>
            <a:r>
              <a:rPr lang="fr-FR" sz="2000" b="1" i="1" dirty="0">
                <a:solidFill>
                  <a:srgbClr val="00CC00"/>
                </a:solidFill>
                <a:ea typeface="ＭＳ Ｐゴシック" pitchFamily="29" charset="-128"/>
              </a:rPr>
              <a:t>A large </a:t>
            </a:r>
            <a:r>
              <a:rPr lang="fr-FR" sz="2000" b="1" i="1" dirty="0" err="1">
                <a:solidFill>
                  <a:srgbClr val="00CC00"/>
                </a:solidFill>
                <a:ea typeface="ＭＳ Ｐゴシック" pitchFamily="29" charset="-128"/>
              </a:rPr>
              <a:t>scale</a:t>
            </a:r>
            <a:r>
              <a:rPr lang="fr-FR" sz="2000" b="1" i="1" dirty="0">
                <a:solidFill>
                  <a:srgbClr val="00CC00"/>
                </a:solidFill>
                <a:ea typeface="ＭＳ Ｐゴシック" pitchFamily="29" charset="-128"/>
              </a:rPr>
              <a:t> </a:t>
            </a:r>
            <a:r>
              <a:rPr lang="fr-FR" sz="2000" b="1" i="1" dirty="0" err="1">
                <a:solidFill>
                  <a:srgbClr val="00CC00"/>
                </a:solidFill>
                <a:ea typeface="ＭＳ Ｐゴシック" pitchFamily="29" charset="-128"/>
              </a:rPr>
              <a:t>roughness</a:t>
            </a:r>
            <a:r>
              <a:rPr lang="fr-FR" sz="2000" dirty="0">
                <a:solidFill>
                  <a:srgbClr val="000000"/>
                </a:solidFill>
                <a:ea typeface="ＭＳ Ｐゴシック" pitchFamily="29" charset="-128"/>
              </a:rPr>
              <a:t> </a:t>
            </a:r>
            <a:br>
              <a:rPr lang="fr-FR" sz="2000" dirty="0">
                <a:solidFill>
                  <a:srgbClr val="000000"/>
                </a:solidFill>
                <a:ea typeface="ＭＳ Ｐゴシック" pitchFamily="29" charset="-128"/>
              </a:rPr>
            </a:br>
            <a:r>
              <a:rPr lang="fr-FR" sz="2000" dirty="0" smtClean="0">
                <a:solidFill>
                  <a:srgbClr val="000000"/>
                </a:solidFill>
                <a:ea typeface="ＭＳ Ｐゴシック" pitchFamily="29" charset="-128"/>
              </a:rPr>
              <a:t>(</a:t>
            </a:r>
            <a:r>
              <a:rPr lang="fr-FR" sz="2000" dirty="0" err="1" smtClean="0">
                <a:solidFill>
                  <a:srgbClr val="000000"/>
                </a:solidFill>
                <a:ea typeface="ＭＳ Ｐゴシック" pitchFamily="29" charset="-128"/>
              </a:rPr>
              <a:t>beam</a:t>
            </a:r>
            <a:r>
              <a:rPr lang="fr-FR" sz="2000" dirty="0" smtClean="0">
                <a:solidFill>
                  <a:srgbClr val="000000"/>
                </a:solidFill>
                <a:ea typeface="ＭＳ Ｐゴシック" pitchFamily="29" charset="-128"/>
              </a:rPr>
              <a:t> size &gt; x </a:t>
            </a:r>
            <a:r>
              <a:rPr lang="fr-FR" sz="2000" dirty="0">
                <a:solidFill>
                  <a:srgbClr val="000000"/>
                </a:solidFill>
                <a:ea typeface="ＭＳ Ｐゴシック" pitchFamily="29" charset="-128"/>
              </a:rPr>
              <a:t>&gt; 50 µm). </a:t>
            </a:r>
            <a:endParaRPr lang="en-GB" dirty="0">
              <a:solidFill>
                <a:srgbClr val="000000"/>
              </a:solidFill>
              <a:ea typeface="ＭＳ Ｐゴシック" pitchFamily="29" charset="-128"/>
            </a:endParaRPr>
          </a:p>
        </p:txBody>
      </p:sp>
      <p:cxnSp>
        <p:nvCxnSpPr>
          <p:cNvPr id="15" name="Straight Connector 14"/>
          <p:cNvCxnSpPr/>
          <p:nvPr/>
        </p:nvCxnSpPr>
        <p:spPr bwMode="auto">
          <a:xfrm rot="10800000">
            <a:off x="6431970" y="5257800"/>
            <a:ext cx="81565" cy="1588"/>
          </a:xfrm>
          <a:prstGeom prst="line">
            <a:avLst/>
          </a:prstGeom>
          <a:blipFill dpi="0" rotWithShape="0">
            <a:blip r:embed="rId9"/>
            <a:srcRect/>
            <a:tile tx="0" ty="0" sx="100000" sy="100000" flip="none" algn="tl"/>
          </a:blipFill>
          <a:ln w="25400" cap="flat" cmpd="sng" algn="ctr">
            <a:solidFill>
              <a:srgbClr val="000000"/>
            </a:solidFill>
            <a:prstDash val="solid"/>
            <a:round/>
            <a:headEnd type="none" w="med" len="med"/>
            <a:tailEnd type="none" w="med" len="med"/>
          </a:ln>
          <a:effectLst/>
        </p:spPr>
      </p:cxnSp>
      <p:graphicFrame>
        <p:nvGraphicFramePr>
          <p:cNvPr id="83975" name="Object 7"/>
          <p:cNvGraphicFramePr>
            <a:graphicFrameLocks noChangeAspect="1"/>
          </p:cNvGraphicFramePr>
          <p:nvPr/>
        </p:nvGraphicFramePr>
        <p:xfrm>
          <a:off x="6408665" y="5247738"/>
          <a:ext cx="2430945" cy="1022350"/>
        </p:xfrm>
        <a:graphic>
          <a:graphicData uri="http://schemas.openxmlformats.org/presentationml/2006/ole">
            <mc:AlternateContent xmlns:mc="http://schemas.openxmlformats.org/markup-compatibility/2006">
              <mc:Choice xmlns:v="urn:schemas-microsoft-com:vml" Requires="v">
                <p:oleObj spid="_x0000_s333994" name="Canvas Drawing" r:id="rId10" imgW="2784600" imgH="1022400" progId="">
                  <p:embed/>
                </p:oleObj>
              </mc:Choice>
              <mc:Fallback>
                <p:oleObj name="Canvas Drawing" r:id="rId10" imgW="2784600" imgH="1022400" progId="">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8665" y="5247738"/>
                        <a:ext cx="2430945" cy="102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70" name="Rectangle 1"/>
          <p:cNvSpPr>
            <a:spLocks noGrp="1" noChangeArrowheads="1"/>
          </p:cNvSpPr>
          <p:nvPr>
            <p:ph type="title"/>
          </p:nvPr>
        </p:nvSpPr>
        <p:spPr>
          <a:xfrm>
            <a:off x="437557" y="312542"/>
            <a:ext cx="8099227" cy="759023"/>
          </a:xfrm>
        </p:spPr>
        <p:txBody>
          <a:bodyPr/>
          <a:lstStyle/>
          <a:p>
            <a:pPr eaLnBrk="1" hangingPunct="1"/>
            <a:r>
              <a:rPr lang="en-US" sz="5000" dirty="0" smtClean="0"/>
              <a:t>Roughness</a:t>
            </a:r>
            <a:endParaRPr lang="en-US" sz="5000" dirty="0"/>
          </a:p>
        </p:txBody>
      </p:sp>
      <p:sp>
        <p:nvSpPr>
          <p:cNvPr id="14" name="Rectangle 10"/>
          <p:cNvSpPr>
            <a:spLocks/>
          </p:cNvSpPr>
          <p:nvPr/>
        </p:nvSpPr>
        <p:spPr bwMode="auto">
          <a:xfrm>
            <a:off x="721275" y="1514614"/>
            <a:ext cx="5047004" cy="323165"/>
          </a:xfrm>
          <a:prstGeom prst="rect">
            <a:avLst/>
          </a:prstGeom>
          <a:noFill/>
          <a:ln w="12700">
            <a:noFill/>
            <a:miter lim="800000"/>
            <a:headEnd/>
            <a:tailEnd/>
          </a:ln>
        </p:spPr>
        <p:txBody>
          <a:bodyPr wrap="none" lIns="0" tIns="0" rIns="0" bIns="0" anchor="ctr">
            <a:prstTxWarp prst="textNoShape">
              <a:avLst/>
            </a:prstTxWarp>
            <a:spAutoFit/>
          </a:bodyPr>
          <a:lstStyle/>
          <a:p>
            <a:pPr defTabSz="457035"/>
            <a:r>
              <a:rPr lang="en-US" sz="2100" dirty="0" smtClean="0">
                <a:solidFill>
                  <a:srgbClr val="000000"/>
                </a:solidFill>
                <a:ea typeface="Gill Sans" pitchFamily="-112" charset="0"/>
                <a:cs typeface="Gill Sans" pitchFamily="-112" charset="0"/>
              </a:rPr>
              <a:t>In the Born approximation (validity: |</a:t>
            </a:r>
            <a:r>
              <a:rPr lang="en-US" sz="1900" dirty="0" err="1" smtClean="0">
                <a:solidFill>
                  <a:srgbClr val="000000"/>
                </a:solidFill>
                <a:ea typeface="Lucida Grande" pitchFamily="-112" charset="0"/>
                <a:cs typeface="Lucida Grande" pitchFamily="-112" charset="0"/>
              </a:rPr>
              <a:t>σ</a:t>
            </a:r>
            <a:r>
              <a:rPr lang="en-US" sz="2100" dirty="0" err="1" smtClean="0">
                <a:solidFill>
                  <a:srgbClr val="000000"/>
                </a:solidFill>
                <a:ea typeface="Gill Sans" pitchFamily="-112" charset="0"/>
                <a:cs typeface="Gill Sans" pitchFamily="-112" charset="0"/>
              </a:rPr>
              <a:t>q</a:t>
            </a:r>
            <a:r>
              <a:rPr lang="en-US" sz="2100" baseline="-25000" dirty="0" err="1" smtClean="0">
                <a:solidFill>
                  <a:srgbClr val="000000"/>
                </a:solidFill>
                <a:ea typeface="Gill Sans" pitchFamily="-112" charset="0"/>
                <a:cs typeface="Gill Sans" pitchFamily="-112" charset="0"/>
              </a:rPr>
              <a:t>z</a:t>
            </a:r>
            <a:r>
              <a:rPr lang="en-US" sz="2100" dirty="0" smtClean="0">
                <a:solidFill>
                  <a:srgbClr val="000000"/>
                </a:solidFill>
                <a:ea typeface="Gill Sans" pitchFamily="-112" charset="0"/>
                <a:cs typeface="Gill Sans" pitchFamily="-112" charset="0"/>
              </a:rPr>
              <a:t>|&lt;&lt;1):</a:t>
            </a:r>
            <a:endParaRPr lang="en-US" sz="2100" dirty="0">
              <a:solidFill>
                <a:srgbClr val="000000"/>
              </a:solidFill>
              <a:ea typeface="Gill Sans" pitchFamily="-112" charset="0"/>
              <a:cs typeface="Gill Sans" pitchFamily="-112" charset="0"/>
            </a:endParaRPr>
          </a:p>
        </p:txBody>
      </p:sp>
      <p:pic>
        <p:nvPicPr>
          <p:cNvPr id="15" name="Picture 14" descr="latex-image-1.pdf"/>
          <p:cNvPicPr>
            <a:picLocks noChangeAspect="1"/>
          </p:cNvPicPr>
          <p:nvPr/>
        </p:nvPicPr>
        <p:blipFill>
          <a:blip r:embed="rId3"/>
          <a:stretch>
            <a:fillRect/>
          </a:stretch>
        </p:blipFill>
        <p:spPr>
          <a:xfrm>
            <a:off x="547688" y="2239963"/>
            <a:ext cx="4521200" cy="762000"/>
          </a:xfrm>
          <a:prstGeom prst="rect">
            <a:avLst/>
          </a:prstGeom>
        </p:spPr>
      </p:pic>
      <p:pic>
        <p:nvPicPr>
          <p:cNvPr id="16" name="Picture 15" descr="latex-image-1.pdf"/>
          <p:cNvPicPr>
            <a:picLocks noChangeAspect="1"/>
          </p:cNvPicPr>
          <p:nvPr/>
        </p:nvPicPr>
        <p:blipFill>
          <a:blip r:embed="rId4"/>
          <a:stretch>
            <a:fillRect/>
          </a:stretch>
        </p:blipFill>
        <p:spPr>
          <a:xfrm>
            <a:off x="547688" y="4054503"/>
            <a:ext cx="2235200" cy="698500"/>
          </a:xfrm>
          <a:prstGeom prst="rect">
            <a:avLst/>
          </a:prstGeom>
        </p:spPr>
      </p:pic>
      <p:sp>
        <p:nvSpPr>
          <p:cNvPr id="17" name="Rectangle 10"/>
          <p:cNvSpPr>
            <a:spLocks/>
          </p:cNvSpPr>
          <p:nvPr/>
        </p:nvSpPr>
        <p:spPr bwMode="auto">
          <a:xfrm>
            <a:off x="721275" y="3382088"/>
            <a:ext cx="2202301" cy="323165"/>
          </a:xfrm>
          <a:prstGeom prst="rect">
            <a:avLst/>
          </a:prstGeom>
          <a:noFill/>
          <a:ln w="12700">
            <a:noFill/>
            <a:miter lim="800000"/>
            <a:headEnd/>
            <a:tailEnd/>
          </a:ln>
        </p:spPr>
        <p:txBody>
          <a:bodyPr wrap="none" lIns="0" tIns="0" rIns="0" bIns="0" anchor="ctr">
            <a:prstTxWarp prst="textNoShape">
              <a:avLst/>
            </a:prstTxWarp>
            <a:spAutoFit/>
          </a:bodyPr>
          <a:lstStyle/>
          <a:p>
            <a:pPr defTabSz="457035"/>
            <a:r>
              <a:rPr lang="en-US" sz="2100" dirty="0" smtClean="0">
                <a:solidFill>
                  <a:srgbClr val="000000"/>
                </a:solidFill>
                <a:ea typeface="Gill Sans" pitchFamily="-112" charset="0"/>
                <a:cs typeface="Gill Sans" pitchFamily="-112" charset="0"/>
              </a:rPr>
              <a:t>Gaussian roughness:</a:t>
            </a:r>
            <a:endParaRPr lang="en-US" sz="2100" dirty="0">
              <a:solidFill>
                <a:srgbClr val="000000"/>
              </a:solidFill>
              <a:ea typeface="Gill Sans" pitchFamily="-112" charset="0"/>
              <a:cs typeface="Gill Sans" pitchFamily="-112" charset="0"/>
            </a:endParaRPr>
          </a:p>
        </p:txBody>
      </p:sp>
      <p:pic>
        <p:nvPicPr>
          <p:cNvPr id="18" name="Picture 17" descr="latex-image-1.pdf"/>
          <p:cNvPicPr>
            <a:picLocks noChangeAspect="1"/>
          </p:cNvPicPr>
          <p:nvPr/>
        </p:nvPicPr>
        <p:blipFill>
          <a:blip r:embed="rId5"/>
          <a:stretch>
            <a:fillRect/>
          </a:stretch>
        </p:blipFill>
        <p:spPr>
          <a:xfrm>
            <a:off x="243876" y="5044309"/>
            <a:ext cx="2679700" cy="393700"/>
          </a:xfrm>
          <a:prstGeom prst="rect">
            <a:avLst/>
          </a:prstGeom>
        </p:spPr>
      </p:pic>
      <p:pic>
        <p:nvPicPr>
          <p:cNvPr id="19" name="Picture 3"/>
          <p:cNvPicPr>
            <a:picLocks noChangeAspect="1" noChangeArrowheads="1"/>
          </p:cNvPicPr>
          <p:nvPr/>
        </p:nvPicPr>
        <p:blipFill>
          <a:blip r:embed="rId6"/>
          <a:srcRect/>
          <a:stretch>
            <a:fillRect/>
          </a:stretch>
        </p:blipFill>
        <p:spPr bwMode="auto">
          <a:xfrm>
            <a:off x="3117257" y="3705253"/>
            <a:ext cx="5452167" cy="1155589"/>
          </a:xfrm>
          <a:prstGeom prst="rect">
            <a:avLst/>
          </a:prstGeom>
          <a:noFill/>
          <a:ln w="12700">
            <a:noFill/>
            <a:miter lim="800000"/>
            <a:headEnd/>
            <a:tailEnd/>
          </a:ln>
        </p:spPr>
      </p:pic>
      <p:sp>
        <p:nvSpPr>
          <p:cNvPr id="20" name="Rectangle 10"/>
          <p:cNvSpPr>
            <a:spLocks/>
          </p:cNvSpPr>
          <p:nvPr/>
        </p:nvSpPr>
        <p:spPr bwMode="auto">
          <a:xfrm>
            <a:off x="3473411" y="5114844"/>
            <a:ext cx="1518257" cy="323165"/>
          </a:xfrm>
          <a:prstGeom prst="rect">
            <a:avLst/>
          </a:prstGeom>
          <a:noFill/>
          <a:ln w="12700">
            <a:noFill/>
            <a:miter lim="800000"/>
            <a:headEnd/>
            <a:tailEnd/>
          </a:ln>
        </p:spPr>
        <p:txBody>
          <a:bodyPr wrap="none" lIns="0" tIns="0" rIns="0" bIns="0" anchor="ctr">
            <a:prstTxWarp prst="textNoShape">
              <a:avLst/>
            </a:prstTxWarp>
            <a:spAutoFit/>
          </a:bodyPr>
          <a:lstStyle/>
          <a:p>
            <a:pPr defTabSz="457035"/>
            <a:r>
              <a:rPr lang="en-US" sz="2100" dirty="0" err="1" smtClean="0">
                <a:solidFill>
                  <a:srgbClr val="000000"/>
                </a:solidFill>
                <a:ea typeface="Gill Sans" pitchFamily="-112" charset="0"/>
                <a:cs typeface="Gill Sans" pitchFamily="-112" charset="0"/>
              </a:rPr>
              <a:t>Nevot</a:t>
            </a:r>
            <a:r>
              <a:rPr lang="en-US" sz="2100" dirty="0" smtClean="0">
                <a:solidFill>
                  <a:srgbClr val="000000"/>
                </a:solidFill>
                <a:ea typeface="Gill Sans" pitchFamily="-112" charset="0"/>
                <a:cs typeface="Gill Sans" pitchFamily="-112" charset="0"/>
              </a:rPr>
              <a:t>-Croce:</a:t>
            </a:r>
          </a:p>
        </p:txBody>
      </p:sp>
      <p:pic>
        <p:nvPicPr>
          <p:cNvPr id="21" name="Picture 20" descr="latex-image-1.pdf"/>
          <p:cNvPicPr>
            <a:picLocks noChangeAspect="1"/>
          </p:cNvPicPr>
          <p:nvPr/>
        </p:nvPicPr>
        <p:blipFill>
          <a:blip r:embed="rId7"/>
          <a:stretch>
            <a:fillRect/>
          </a:stretch>
        </p:blipFill>
        <p:spPr>
          <a:xfrm>
            <a:off x="5451475" y="5096696"/>
            <a:ext cx="2971800" cy="393700"/>
          </a:xfrm>
          <a:prstGeom prst="rect">
            <a:avLst/>
          </a:prstGeom>
        </p:spPr>
      </p:pic>
      <p:cxnSp>
        <p:nvCxnSpPr>
          <p:cNvPr id="12" name="Straight Arrow Connector 11"/>
          <p:cNvCxnSpPr/>
          <p:nvPr/>
        </p:nvCxnSpPr>
        <p:spPr bwMode="auto">
          <a:xfrm rot="16200000" flipV="1">
            <a:off x="1504293" y="5688517"/>
            <a:ext cx="290478" cy="1588"/>
          </a:xfrm>
          <a:prstGeom prst="straightConnector1">
            <a:avLst/>
          </a:prstGeom>
          <a:blipFill dpi="0" rotWithShape="0">
            <a:blip r:embed="rId8"/>
            <a:srcRect/>
            <a:tile tx="0" ty="0" sx="100000" sy="100000" flip="none" algn="tl"/>
          </a:blipFill>
          <a:ln w="25400" cap="flat" cmpd="sng" algn="ctr">
            <a:solidFill>
              <a:srgbClr val="000000"/>
            </a:solidFill>
            <a:prstDash val="solid"/>
            <a:round/>
            <a:headEnd type="none" w="med" len="med"/>
            <a:tailEnd type="arrow"/>
          </a:ln>
          <a:effectLst/>
        </p:spPr>
      </p:cxnSp>
      <p:sp>
        <p:nvSpPr>
          <p:cNvPr id="22" name="Rectangle 10"/>
          <p:cNvSpPr>
            <a:spLocks/>
          </p:cNvSpPr>
          <p:nvPr/>
        </p:nvSpPr>
        <p:spPr bwMode="auto">
          <a:xfrm>
            <a:off x="519072" y="5846201"/>
            <a:ext cx="2404504" cy="323165"/>
          </a:xfrm>
          <a:prstGeom prst="rect">
            <a:avLst/>
          </a:prstGeom>
          <a:noFill/>
          <a:ln w="12700">
            <a:noFill/>
            <a:miter lim="800000"/>
            <a:headEnd/>
            <a:tailEnd/>
          </a:ln>
        </p:spPr>
        <p:txBody>
          <a:bodyPr wrap="none" lIns="0" tIns="0" rIns="0" bIns="0" anchor="ctr">
            <a:prstTxWarp prst="textNoShape">
              <a:avLst/>
            </a:prstTxWarp>
            <a:spAutoFit/>
          </a:bodyPr>
          <a:lstStyle/>
          <a:p>
            <a:pPr defTabSz="457035"/>
            <a:r>
              <a:rPr lang="en-US" sz="2100" dirty="0" smtClean="0">
                <a:solidFill>
                  <a:srgbClr val="000000"/>
                </a:solidFill>
                <a:ea typeface="Gill Sans" pitchFamily="-112" charset="0"/>
                <a:cs typeface="Gill Sans" pitchFamily="-112" charset="0"/>
              </a:rPr>
              <a:t>Born approximation:</a:t>
            </a:r>
            <a:endParaRPr lang="en-US" sz="2100" dirty="0">
              <a:solidFill>
                <a:srgbClr val="000000"/>
              </a:solidFill>
              <a:ea typeface="Gill Sans" pitchFamily="-112" charset="0"/>
              <a:cs typeface="Gill Sans" pitchFamily="-112" charset="0"/>
            </a:endParaRPr>
          </a:p>
        </p:txBody>
      </p:sp>
      <p:cxnSp>
        <p:nvCxnSpPr>
          <p:cNvPr id="23" name="Straight Arrow Connector 22"/>
          <p:cNvCxnSpPr/>
          <p:nvPr/>
        </p:nvCxnSpPr>
        <p:spPr bwMode="auto">
          <a:xfrm rot="16200000" flipV="1">
            <a:off x="6660520" y="5679349"/>
            <a:ext cx="290478" cy="1588"/>
          </a:xfrm>
          <a:prstGeom prst="straightConnector1">
            <a:avLst/>
          </a:prstGeom>
          <a:blipFill dpi="0" rotWithShape="0">
            <a:blip r:embed="rId8"/>
            <a:srcRect/>
            <a:tile tx="0" ty="0" sx="100000" sy="100000" flip="none" algn="tl"/>
          </a:blipFill>
          <a:ln w="25400" cap="flat" cmpd="sng" algn="ctr">
            <a:solidFill>
              <a:srgbClr val="000000"/>
            </a:solidFill>
            <a:prstDash val="solid"/>
            <a:round/>
            <a:headEnd type="none" w="med" len="med"/>
            <a:tailEnd type="arrow"/>
          </a:ln>
          <a:effectLst/>
        </p:spPr>
      </p:cxnSp>
      <p:sp>
        <p:nvSpPr>
          <p:cNvPr id="24" name="Rectangle 10"/>
          <p:cNvSpPr>
            <a:spLocks/>
          </p:cNvSpPr>
          <p:nvPr/>
        </p:nvSpPr>
        <p:spPr bwMode="auto">
          <a:xfrm>
            <a:off x="5374406" y="5846201"/>
            <a:ext cx="2911053" cy="646331"/>
          </a:xfrm>
          <a:prstGeom prst="rect">
            <a:avLst/>
          </a:prstGeom>
          <a:noFill/>
          <a:ln w="12700">
            <a:noFill/>
            <a:miter lim="800000"/>
            <a:headEnd/>
            <a:tailEnd/>
          </a:ln>
        </p:spPr>
        <p:txBody>
          <a:bodyPr wrap="none" lIns="0" tIns="0" rIns="0" bIns="0" anchor="ctr">
            <a:prstTxWarp prst="textNoShape">
              <a:avLst/>
            </a:prstTxWarp>
            <a:spAutoFit/>
          </a:bodyPr>
          <a:lstStyle/>
          <a:p>
            <a:pPr defTabSz="457035"/>
            <a:r>
              <a:rPr lang="en-US" sz="2100" dirty="0" smtClean="0">
                <a:solidFill>
                  <a:srgbClr val="000000"/>
                </a:solidFill>
                <a:ea typeface="Gill Sans" pitchFamily="-112" charset="0"/>
                <a:cs typeface="Gill Sans" pitchFamily="-112" charset="0"/>
              </a:rPr>
              <a:t>Exact optical solution</a:t>
            </a:r>
          </a:p>
          <a:p>
            <a:pPr defTabSz="457035"/>
            <a:r>
              <a:rPr lang="en-US" sz="2100" dirty="0" smtClean="0">
                <a:solidFill>
                  <a:srgbClr val="000000"/>
                </a:solidFill>
                <a:ea typeface="Gill Sans" pitchFamily="-112" charset="0"/>
                <a:cs typeface="Gill Sans" pitchFamily="-112" charset="0"/>
              </a:rPr>
              <a:t>(no in-plane correlation):</a:t>
            </a:r>
            <a:endParaRPr lang="en-US" sz="2100" dirty="0">
              <a:solidFill>
                <a:srgbClr val="000000"/>
              </a:solidFill>
              <a:ea typeface="Gill Sans" pitchFamily="-112" charset="0"/>
              <a:cs typeface="Gill Sans" pitchFamily="-112" charset="0"/>
            </a:endParaRPr>
          </a:p>
        </p:txBody>
      </p:sp>
      <p:sp>
        <p:nvSpPr>
          <p:cNvPr id="25" name="TextBox 24"/>
          <p:cNvSpPr txBox="1"/>
          <p:nvPr/>
        </p:nvSpPr>
        <p:spPr>
          <a:xfrm>
            <a:off x="396658" y="6499444"/>
            <a:ext cx="2585178" cy="276995"/>
          </a:xfrm>
          <a:prstGeom prst="rect">
            <a:avLst/>
          </a:prstGeom>
          <a:noFill/>
        </p:spPr>
        <p:txBody>
          <a:bodyPr wrap="none" lIns="91435" tIns="45718" rIns="91435" bIns="45718" rtlCol="0">
            <a:spAutoFit/>
          </a:bodyPr>
          <a:lstStyle/>
          <a:p>
            <a:r>
              <a:rPr lang="en-GB" sz="1200" dirty="0" smtClean="0"/>
              <a:t>L.G.  </a:t>
            </a:r>
            <a:r>
              <a:rPr lang="en-GB" sz="1200" dirty="0" err="1" smtClean="0"/>
              <a:t>Parratt</a:t>
            </a:r>
            <a:r>
              <a:rPr lang="en-GB" sz="1200" dirty="0" smtClean="0"/>
              <a:t>, </a:t>
            </a:r>
            <a:r>
              <a:rPr lang="en-GB" sz="1200" i="1" dirty="0" smtClean="0"/>
              <a:t>Phys. Rev</a:t>
            </a:r>
            <a:r>
              <a:rPr lang="en-GB" sz="1200" dirty="0" smtClean="0"/>
              <a:t>. </a:t>
            </a:r>
            <a:r>
              <a:rPr lang="en-GB" sz="1200" b="1" dirty="0" smtClean="0"/>
              <a:t>95</a:t>
            </a:r>
            <a:r>
              <a:rPr lang="en-GB" sz="1200" dirty="0" smtClean="0"/>
              <a:t>, 359 (1954).</a:t>
            </a:r>
            <a:endParaRPr lang="en-GB" sz="1200" dirty="0"/>
          </a:p>
        </p:txBody>
      </p:sp>
      <p:sp>
        <p:nvSpPr>
          <p:cNvPr id="26" name="TextBox 25"/>
          <p:cNvSpPr txBox="1"/>
          <p:nvPr/>
        </p:nvSpPr>
        <p:spPr>
          <a:xfrm>
            <a:off x="5232728" y="6499444"/>
            <a:ext cx="3306229" cy="276995"/>
          </a:xfrm>
          <a:prstGeom prst="rect">
            <a:avLst/>
          </a:prstGeom>
          <a:noFill/>
        </p:spPr>
        <p:txBody>
          <a:bodyPr wrap="none" lIns="91435" tIns="45718" rIns="91435" bIns="45718" rtlCol="0">
            <a:spAutoFit/>
          </a:bodyPr>
          <a:lstStyle/>
          <a:p>
            <a:r>
              <a:rPr lang="en-GB" sz="1200" dirty="0" err="1" smtClean="0"/>
              <a:t>Névot</a:t>
            </a:r>
            <a:r>
              <a:rPr lang="en-GB" sz="1200" dirty="0" smtClean="0"/>
              <a:t> and Croce, </a:t>
            </a:r>
            <a:r>
              <a:rPr lang="en-GB" sz="1200" i="1" dirty="0" smtClean="0"/>
              <a:t>Revue Phys. Appl. </a:t>
            </a:r>
            <a:r>
              <a:rPr lang="en-GB" sz="1200" b="1" dirty="0" smtClean="0"/>
              <a:t>15</a:t>
            </a:r>
            <a:r>
              <a:rPr lang="en-GB" sz="1200" dirty="0" smtClean="0"/>
              <a:t>, 761 (1980).</a:t>
            </a:r>
            <a:endParaRPr lang="en-GB" sz="1200" dirty="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7" name="Rectangle 2"/>
          <p:cNvSpPr>
            <a:spLocks/>
          </p:cNvSpPr>
          <p:nvPr/>
        </p:nvSpPr>
        <p:spPr bwMode="auto">
          <a:xfrm>
            <a:off x="2273259" y="5919323"/>
            <a:ext cx="1852257" cy="323165"/>
          </a:xfrm>
          <a:prstGeom prst="rect">
            <a:avLst/>
          </a:prstGeom>
          <a:noFill/>
          <a:ln w="12700">
            <a:noFill/>
            <a:miter lim="800000"/>
            <a:headEnd/>
            <a:tailEnd/>
          </a:ln>
        </p:spPr>
        <p:txBody>
          <a:bodyPr wrap="none" lIns="0" tIns="0" rIns="0" bIns="0" anchor="ctr">
            <a:prstTxWarp prst="textNoShape">
              <a:avLst/>
            </a:prstTxWarp>
            <a:spAutoFit/>
          </a:bodyPr>
          <a:lstStyle/>
          <a:p>
            <a:pPr defTabSz="457035"/>
            <a:r>
              <a:rPr lang="en-US" sz="2100" dirty="0">
                <a:solidFill>
                  <a:srgbClr val="000000"/>
                </a:solidFill>
                <a:ea typeface="Gill Sans" pitchFamily="-112" charset="0"/>
                <a:cs typeface="Gill Sans" pitchFamily="-112" charset="0"/>
              </a:rPr>
              <a:t>For</a:t>
            </a:r>
            <a:r>
              <a:rPr lang="en-US" sz="2100" dirty="0" smtClean="0">
                <a:solidFill>
                  <a:srgbClr val="000000"/>
                </a:solidFill>
                <a:ea typeface="Gill Sans" pitchFamily="-112" charset="0"/>
                <a:cs typeface="Gill Sans" pitchFamily="-112" charset="0"/>
              </a:rPr>
              <a:t> roughness </a:t>
            </a:r>
            <a:r>
              <a:rPr lang="en-US" sz="2100" dirty="0" err="1" smtClean="0">
                <a:solidFill>
                  <a:srgbClr val="000000"/>
                </a:solidFill>
                <a:ea typeface="Gill Sans" pitchFamily="-112" charset="0"/>
                <a:cs typeface="Gill Sans" pitchFamily="-112" charset="0"/>
              </a:rPr>
              <a:t>σ</a:t>
            </a:r>
            <a:r>
              <a:rPr lang="en-US" sz="2100" dirty="0" smtClean="0">
                <a:solidFill>
                  <a:srgbClr val="000000"/>
                </a:solidFill>
                <a:ea typeface="Gill Sans" pitchFamily="-112" charset="0"/>
                <a:cs typeface="Gill Sans" pitchFamily="-112" charset="0"/>
              </a:rPr>
              <a:t>:</a:t>
            </a:r>
            <a:endParaRPr lang="en-US" sz="2100" dirty="0">
              <a:solidFill>
                <a:srgbClr val="000000"/>
              </a:solidFill>
              <a:ea typeface="Gill Sans" pitchFamily="-112" charset="0"/>
              <a:cs typeface="Gill Sans" pitchFamily="-112" charset="0"/>
            </a:endParaRPr>
          </a:p>
        </p:txBody>
      </p:sp>
      <p:pic>
        <p:nvPicPr>
          <p:cNvPr id="1019909" name="Picture 5"/>
          <p:cNvPicPr>
            <a:picLocks noChangeAspect="1" noChangeArrowheads="1"/>
          </p:cNvPicPr>
          <p:nvPr/>
        </p:nvPicPr>
        <p:blipFill>
          <a:blip r:embed="rId3"/>
          <a:srcRect/>
          <a:stretch>
            <a:fillRect/>
          </a:stretch>
        </p:blipFill>
        <p:spPr bwMode="auto">
          <a:xfrm>
            <a:off x="4491633" y="1009055"/>
            <a:ext cx="4339828" cy="2940100"/>
          </a:xfrm>
          <a:prstGeom prst="rect">
            <a:avLst/>
          </a:prstGeom>
          <a:noFill/>
          <a:ln w="12700">
            <a:noFill/>
            <a:miter lim="800000"/>
            <a:headEnd/>
            <a:tailEnd/>
          </a:ln>
        </p:spPr>
      </p:pic>
      <p:pic>
        <p:nvPicPr>
          <p:cNvPr id="1019910" name="Picture 6"/>
          <p:cNvPicPr>
            <a:picLocks noChangeAspect="1" noChangeArrowheads="1"/>
          </p:cNvPicPr>
          <p:nvPr/>
        </p:nvPicPr>
        <p:blipFill>
          <a:blip r:embed="rId4"/>
          <a:srcRect/>
          <a:stretch>
            <a:fillRect/>
          </a:stretch>
        </p:blipFill>
        <p:spPr bwMode="auto">
          <a:xfrm>
            <a:off x="116086" y="973336"/>
            <a:ext cx="4465960" cy="3009305"/>
          </a:xfrm>
          <a:prstGeom prst="rect">
            <a:avLst/>
          </a:prstGeom>
          <a:noFill/>
          <a:ln w="12700">
            <a:noFill/>
            <a:miter lim="800000"/>
            <a:headEnd/>
            <a:tailEnd/>
          </a:ln>
        </p:spPr>
      </p:pic>
      <p:pic>
        <p:nvPicPr>
          <p:cNvPr id="1019911" name="Picture 3"/>
          <p:cNvPicPr>
            <a:picLocks noChangeAspect="1" noChangeArrowheads="1"/>
          </p:cNvPicPr>
          <p:nvPr/>
        </p:nvPicPr>
        <p:blipFill>
          <a:blip r:embed="rId5"/>
          <a:srcRect/>
          <a:stretch>
            <a:fillRect/>
          </a:stretch>
        </p:blipFill>
        <p:spPr bwMode="auto">
          <a:xfrm>
            <a:off x="4786313" y="4196953"/>
            <a:ext cx="3161109" cy="1268016"/>
          </a:xfrm>
          <a:prstGeom prst="rect">
            <a:avLst/>
          </a:prstGeom>
          <a:noFill/>
          <a:ln w="12700">
            <a:noFill/>
            <a:miter lim="800000"/>
            <a:headEnd/>
            <a:tailEnd/>
          </a:ln>
        </p:spPr>
      </p:pic>
      <p:sp>
        <p:nvSpPr>
          <p:cNvPr id="1019912" name="Rectangle 4"/>
          <p:cNvSpPr>
            <a:spLocks/>
          </p:cNvSpPr>
          <p:nvPr/>
        </p:nvSpPr>
        <p:spPr bwMode="auto">
          <a:xfrm>
            <a:off x="846088" y="4637857"/>
            <a:ext cx="3279428" cy="323701"/>
          </a:xfrm>
          <a:prstGeom prst="rect">
            <a:avLst/>
          </a:prstGeom>
          <a:noFill/>
          <a:ln w="12700">
            <a:noFill/>
            <a:miter lim="800000"/>
            <a:headEnd/>
            <a:tailEnd/>
          </a:ln>
        </p:spPr>
        <p:txBody>
          <a:bodyPr wrap="none" lIns="0" tIns="0" rIns="0" bIns="0" anchor="ctr">
            <a:prstTxWarp prst="textNoShape">
              <a:avLst/>
            </a:prstTxWarp>
            <a:spAutoFit/>
          </a:bodyPr>
          <a:lstStyle/>
          <a:p>
            <a:pPr defTabSz="457035"/>
            <a:r>
              <a:rPr lang="en-US" sz="2100" dirty="0">
                <a:solidFill>
                  <a:srgbClr val="000000"/>
                </a:solidFill>
                <a:ea typeface="Gill Sans" pitchFamily="-112" charset="0"/>
                <a:cs typeface="Gill Sans" pitchFamily="-112" charset="0"/>
              </a:rPr>
              <a:t>For an ideal smooth interface:</a:t>
            </a:r>
          </a:p>
        </p:txBody>
      </p:sp>
      <p:pic>
        <p:nvPicPr>
          <p:cNvPr id="9" name="Picture 8" descr="latex-image-1.pdf"/>
          <p:cNvPicPr>
            <a:picLocks noChangeAspect="1"/>
          </p:cNvPicPr>
          <p:nvPr/>
        </p:nvPicPr>
        <p:blipFill>
          <a:blip r:embed="rId6"/>
          <a:stretch>
            <a:fillRect/>
          </a:stretch>
        </p:blipFill>
        <p:spPr>
          <a:xfrm>
            <a:off x="4582046" y="5803943"/>
            <a:ext cx="3750042" cy="496800"/>
          </a:xfrm>
          <a:prstGeom prst="rect">
            <a:avLst/>
          </a:prstGeom>
        </p:spPr>
      </p:pic>
      <p:sp>
        <p:nvSpPr>
          <p:cNvPr id="10" name="Rectangle 1"/>
          <p:cNvSpPr>
            <a:spLocks noGrp="1" noChangeArrowheads="1"/>
          </p:cNvSpPr>
          <p:nvPr>
            <p:ph type="title"/>
          </p:nvPr>
        </p:nvSpPr>
        <p:spPr>
          <a:xfrm>
            <a:off x="258970" y="176151"/>
            <a:ext cx="8304609" cy="759023"/>
          </a:xfrm>
        </p:spPr>
        <p:txBody>
          <a:bodyPr/>
          <a:lstStyle/>
          <a:p>
            <a:pPr eaLnBrk="1" hangingPunct="1"/>
            <a:r>
              <a:rPr lang="en-US" sz="3400" dirty="0" smtClean="0"/>
              <a:t>The Fresnel reflectivity + Roughness</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6" name="Rectangle 1"/>
          <p:cNvSpPr>
            <a:spLocks noGrp="1" noChangeArrowheads="1"/>
          </p:cNvSpPr>
          <p:nvPr>
            <p:ph type="title"/>
          </p:nvPr>
        </p:nvSpPr>
        <p:spPr>
          <a:xfrm>
            <a:off x="258970" y="312548"/>
            <a:ext cx="8304609" cy="759023"/>
          </a:xfrm>
        </p:spPr>
        <p:txBody>
          <a:bodyPr/>
          <a:lstStyle/>
          <a:p>
            <a:pPr eaLnBrk="1" hangingPunct="1"/>
            <a:r>
              <a:rPr lang="en-US" sz="5000" dirty="0"/>
              <a:t>Elastic differential cross section</a:t>
            </a:r>
          </a:p>
        </p:txBody>
      </p:sp>
      <p:sp>
        <p:nvSpPr>
          <p:cNvPr id="973827" name="Rectangle 2"/>
          <p:cNvSpPr>
            <a:spLocks/>
          </p:cNvSpPr>
          <p:nvPr/>
        </p:nvSpPr>
        <p:spPr bwMode="auto">
          <a:xfrm>
            <a:off x="2238003" y="3564062"/>
            <a:ext cx="4666878" cy="399604"/>
          </a:xfrm>
          <a:prstGeom prst="rect">
            <a:avLst/>
          </a:prstGeom>
          <a:noFill/>
          <a:ln w="12700">
            <a:noFill/>
            <a:miter lim="800000"/>
            <a:headEnd/>
            <a:tailEnd/>
          </a:ln>
        </p:spPr>
        <p:txBody>
          <a:bodyPr wrap="none" lIns="0" tIns="0" rIns="0" bIns="0" anchor="ctr">
            <a:prstTxWarp prst="textNoShape">
              <a:avLst/>
            </a:prstTxWarp>
            <a:spAutoFit/>
          </a:bodyPr>
          <a:lstStyle/>
          <a:p>
            <a:pPr algn="ctr" defTabSz="642717" fontAlgn="base">
              <a:spcBef>
                <a:spcPct val="0"/>
              </a:spcBef>
              <a:spcAft>
                <a:spcPct val="0"/>
              </a:spcAft>
            </a:pPr>
            <a:r>
              <a:rPr lang="en-US" sz="2600" dirty="0">
                <a:solidFill>
                  <a:srgbClr val="000000"/>
                </a:solidFill>
                <a:ea typeface="Gill Sans" pitchFamily="-112" charset="0"/>
                <a:cs typeface="Gill Sans" pitchFamily="-112" charset="0"/>
                <a:sym typeface="Gill Sans" pitchFamily="-112" charset="0"/>
              </a:rPr>
              <a:t>No inelastic scattering considered:</a:t>
            </a:r>
          </a:p>
        </p:txBody>
      </p:sp>
      <p:pic>
        <p:nvPicPr>
          <p:cNvPr id="973828" name="Picture 3"/>
          <p:cNvPicPr>
            <a:picLocks noChangeAspect="1" noChangeArrowheads="1"/>
          </p:cNvPicPr>
          <p:nvPr/>
        </p:nvPicPr>
        <p:blipFill>
          <a:blip r:embed="rId3"/>
          <a:srcRect/>
          <a:stretch>
            <a:fillRect/>
          </a:stretch>
        </p:blipFill>
        <p:spPr bwMode="auto">
          <a:xfrm>
            <a:off x="5009564" y="4404025"/>
            <a:ext cx="3411141" cy="375047"/>
          </a:xfrm>
          <a:prstGeom prst="rect">
            <a:avLst/>
          </a:prstGeom>
          <a:noFill/>
          <a:ln w="12700">
            <a:noFill/>
            <a:miter lim="800000"/>
            <a:headEnd/>
            <a:tailEnd/>
          </a:ln>
        </p:spPr>
      </p:pic>
      <p:pic>
        <p:nvPicPr>
          <p:cNvPr id="973829" name="Picture 4"/>
          <p:cNvPicPr>
            <a:picLocks noChangeAspect="1" noChangeArrowheads="1"/>
          </p:cNvPicPr>
          <p:nvPr/>
        </p:nvPicPr>
        <p:blipFill>
          <a:blip r:embed="rId4"/>
          <a:srcRect/>
          <a:stretch>
            <a:fillRect/>
          </a:stretch>
        </p:blipFill>
        <p:spPr bwMode="auto">
          <a:xfrm>
            <a:off x="1686595" y="1268015"/>
            <a:ext cx="8626078" cy="2071688"/>
          </a:xfrm>
          <a:prstGeom prst="rect">
            <a:avLst/>
          </a:prstGeom>
          <a:noFill/>
          <a:ln w="12700">
            <a:noFill/>
            <a:miter lim="800000"/>
            <a:headEnd/>
            <a:tailEnd/>
          </a:ln>
        </p:spPr>
      </p:pic>
      <p:sp>
        <p:nvSpPr>
          <p:cNvPr id="973830" name="AutoShape 5"/>
          <p:cNvSpPr>
            <a:spLocks/>
          </p:cNvSpPr>
          <p:nvPr/>
        </p:nvSpPr>
        <p:spPr bwMode="auto">
          <a:xfrm>
            <a:off x="7902783" y="1143001"/>
            <a:ext cx="2875359" cy="2321719"/>
          </a:xfrm>
          <a:prstGeom prst="roundRect">
            <a:avLst>
              <a:gd name="adj" fmla="val 5769"/>
            </a:avLst>
          </a:prstGeom>
          <a:solidFill>
            <a:schemeClr val="accent1"/>
          </a:solidFill>
          <a:ln w="25400">
            <a:noFill/>
            <a:miter lim="800000"/>
            <a:headEnd/>
            <a:tailEnd/>
          </a:ln>
        </p:spPr>
        <p:txBody>
          <a:bodyPr lIns="0" tIns="0" rIns="0" bIns="0">
            <a:prstTxWarp prst="textNoShape">
              <a:avLst/>
            </a:prstTxWarp>
          </a:bodyPr>
          <a:lstStyle/>
          <a:p>
            <a:pPr algn="ctr" defTabSz="642717" fontAlgn="base">
              <a:spcBef>
                <a:spcPct val="0"/>
              </a:spcBef>
              <a:spcAft>
                <a:spcPct val="0"/>
              </a:spcAft>
            </a:pPr>
            <a:endParaRPr lang="en-US" sz="3000" dirty="0">
              <a:solidFill>
                <a:srgbClr val="000000"/>
              </a:solidFill>
              <a:sym typeface="Gill Sans" pitchFamily="-112" charset="0"/>
            </a:endParaRPr>
          </a:p>
        </p:txBody>
      </p:sp>
      <p:pic>
        <p:nvPicPr>
          <p:cNvPr id="973831" name="Picture 6"/>
          <p:cNvPicPr>
            <a:picLocks noChangeAspect="1" noChangeArrowheads="1"/>
          </p:cNvPicPr>
          <p:nvPr/>
        </p:nvPicPr>
        <p:blipFill>
          <a:blip r:embed="rId5"/>
          <a:srcRect/>
          <a:stretch>
            <a:fillRect/>
          </a:stretch>
        </p:blipFill>
        <p:spPr bwMode="auto">
          <a:xfrm>
            <a:off x="857251" y="4171862"/>
            <a:ext cx="2893219" cy="839391"/>
          </a:xfrm>
          <a:prstGeom prst="rect">
            <a:avLst/>
          </a:prstGeom>
          <a:noFill/>
          <a:ln w="12700">
            <a:noFill/>
            <a:miter lim="800000"/>
            <a:headEnd/>
            <a:tailEnd/>
          </a:ln>
        </p:spPr>
      </p:pic>
      <p:pic>
        <p:nvPicPr>
          <p:cNvPr id="973832" name="Picture 7"/>
          <p:cNvPicPr>
            <a:picLocks noChangeAspect="1" noChangeArrowheads="1"/>
          </p:cNvPicPr>
          <p:nvPr/>
        </p:nvPicPr>
        <p:blipFill>
          <a:blip r:embed="rId6"/>
          <a:srcRect/>
          <a:stretch>
            <a:fillRect/>
          </a:stretch>
        </p:blipFill>
        <p:spPr bwMode="auto">
          <a:xfrm>
            <a:off x="5009558" y="5156262"/>
            <a:ext cx="2125266" cy="375047"/>
          </a:xfrm>
          <a:prstGeom prst="rect">
            <a:avLst/>
          </a:prstGeom>
          <a:noFill/>
          <a:ln w="12700">
            <a:noFill/>
            <a:miter lim="800000"/>
            <a:headEnd/>
            <a:tailEnd/>
          </a:ln>
        </p:spPr>
      </p:pic>
      <p:sp>
        <p:nvSpPr>
          <p:cNvPr id="973833" name="Rectangle 8"/>
          <p:cNvSpPr>
            <a:spLocks/>
          </p:cNvSpPr>
          <p:nvPr/>
        </p:nvSpPr>
        <p:spPr bwMode="auto">
          <a:xfrm>
            <a:off x="258964" y="5131705"/>
            <a:ext cx="3214688" cy="399604"/>
          </a:xfrm>
          <a:prstGeom prst="rect">
            <a:avLst/>
          </a:prstGeom>
          <a:noFill/>
          <a:ln w="12700">
            <a:noFill/>
            <a:miter lim="800000"/>
            <a:headEnd/>
            <a:tailEnd/>
          </a:ln>
        </p:spPr>
        <p:txBody>
          <a:bodyPr wrap="none" lIns="0" tIns="0" rIns="0" bIns="0" anchor="ctr">
            <a:prstTxWarp prst="textNoShape">
              <a:avLst/>
            </a:prstTxWarp>
            <a:spAutoFit/>
          </a:bodyPr>
          <a:lstStyle/>
          <a:p>
            <a:pPr algn="ctr" defTabSz="642717" fontAlgn="base">
              <a:spcBef>
                <a:spcPct val="0"/>
              </a:spcBef>
              <a:spcAft>
                <a:spcPct val="0"/>
              </a:spcAft>
            </a:pPr>
            <a:r>
              <a:rPr lang="en-US" sz="2600" dirty="0">
                <a:solidFill>
                  <a:srgbClr val="000000"/>
                </a:solidFill>
                <a:ea typeface="Gill Sans" pitchFamily="-112" charset="0"/>
                <a:cs typeface="Gill Sans" pitchFamily="-112" charset="0"/>
                <a:sym typeface="Gill Sans" pitchFamily="-112" charset="0"/>
              </a:rPr>
              <a:t>Out of the direct beam:</a:t>
            </a:r>
          </a:p>
        </p:txBody>
      </p:sp>
      <p:sp>
        <p:nvSpPr>
          <p:cNvPr id="10" name="Rectangle 8"/>
          <p:cNvSpPr>
            <a:spLocks/>
          </p:cNvSpPr>
          <p:nvPr/>
        </p:nvSpPr>
        <p:spPr bwMode="auto">
          <a:xfrm>
            <a:off x="258970" y="5801747"/>
            <a:ext cx="2808005" cy="800219"/>
          </a:xfrm>
          <a:prstGeom prst="rect">
            <a:avLst/>
          </a:prstGeom>
          <a:noFill/>
          <a:ln w="12700">
            <a:noFill/>
            <a:miter lim="800000"/>
            <a:headEnd/>
            <a:tailEnd/>
          </a:ln>
        </p:spPr>
        <p:txBody>
          <a:bodyPr wrap="square" lIns="0" tIns="0" rIns="0" bIns="0" anchor="ctr">
            <a:prstTxWarp prst="textNoShape">
              <a:avLst/>
            </a:prstTxWarp>
            <a:spAutoFit/>
          </a:bodyPr>
          <a:lstStyle/>
          <a:p>
            <a:pPr algn="ctr" defTabSz="642717" fontAlgn="base">
              <a:spcBef>
                <a:spcPct val="0"/>
              </a:spcBef>
              <a:spcAft>
                <a:spcPct val="0"/>
              </a:spcAft>
            </a:pPr>
            <a:r>
              <a:rPr lang="en-US" sz="2600" dirty="0">
                <a:solidFill>
                  <a:srgbClr val="000000"/>
                </a:solidFill>
                <a:ea typeface="Gill Sans" pitchFamily="-112" charset="0"/>
                <a:cs typeface="Gill Sans" pitchFamily="-112" charset="0"/>
                <a:sym typeface="Gill Sans" pitchFamily="-112" charset="0"/>
              </a:rPr>
              <a:t>Alternative:</a:t>
            </a:r>
          </a:p>
          <a:p>
            <a:pPr algn="ctr" defTabSz="642717" fontAlgn="base">
              <a:spcBef>
                <a:spcPct val="0"/>
              </a:spcBef>
              <a:spcAft>
                <a:spcPct val="0"/>
              </a:spcAft>
            </a:pPr>
            <a:r>
              <a:rPr lang="en-US" sz="2600" dirty="0">
                <a:solidFill>
                  <a:srgbClr val="000000"/>
                </a:solidFill>
                <a:ea typeface="Gill Sans" pitchFamily="-112" charset="0"/>
                <a:cs typeface="Gill Sans" pitchFamily="-112" charset="0"/>
                <a:sym typeface="Gill Sans" pitchFamily="-112" charset="0"/>
              </a:rPr>
              <a:t>Fermi’s golden rule:</a:t>
            </a:r>
          </a:p>
        </p:txBody>
      </p:sp>
      <p:pic>
        <p:nvPicPr>
          <p:cNvPr id="11" name="Picture 10" descr="latex-image-1.pdf"/>
          <p:cNvPicPr>
            <a:picLocks noChangeAspect="1"/>
          </p:cNvPicPr>
          <p:nvPr/>
        </p:nvPicPr>
        <p:blipFill>
          <a:blip r:embed="rId7"/>
          <a:stretch>
            <a:fillRect/>
          </a:stretch>
        </p:blipFill>
        <p:spPr>
          <a:xfrm>
            <a:off x="3293073" y="5928858"/>
            <a:ext cx="5270500" cy="673100"/>
          </a:xfrm>
          <a:prstGeom prst="rect">
            <a:avLst/>
          </a:prstGeom>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7683" name="Rectangle 1"/>
          <p:cNvSpPr>
            <a:spLocks noGrp="1" noChangeArrowheads="1"/>
          </p:cNvSpPr>
          <p:nvPr>
            <p:ph type="title"/>
          </p:nvPr>
        </p:nvSpPr>
        <p:spPr>
          <a:xfrm>
            <a:off x="258970" y="176151"/>
            <a:ext cx="8304609" cy="759023"/>
          </a:xfrm>
        </p:spPr>
        <p:txBody>
          <a:bodyPr/>
          <a:lstStyle/>
          <a:p>
            <a:pPr eaLnBrk="1" hangingPunct="1"/>
            <a:r>
              <a:rPr lang="en-US" sz="3400" dirty="0" smtClean="0"/>
              <a:t>The Fresnel reflectivity + Roughness</a:t>
            </a:r>
          </a:p>
        </p:txBody>
      </p:sp>
      <p:pic>
        <p:nvPicPr>
          <p:cNvPr id="9" name="Picture 2"/>
          <p:cNvPicPr>
            <a:picLocks noChangeAspect="1" noChangeArrowheads="1"/>
          </p:cNvPicPr>
          <p:nvPr/>
        </p:nvPicPr>
        <p:blipFill>
          <a:blip r:embed="rId2"/>
          <a:srcRect t="3391"/>
          <a:stretch>
            <a:fillRect/>
          </a:stretch>
        </p:blipFill>
        <p:spPr bwMode="auto">
          <a:xfrm>
            <a:off x="-10993" y="1127126"/>
            <a:ext cx="5072063" cy="5578475"/>
          </a:xfrm>
          <a:prstGeom prst="rect">
            <a:avLst/>
          </a:prstGeom>
          <a:noFill/>
          <a:ln w="9525">
            <a:noFill/>
            <a:miter lim="800000"/>
            <a:headEnd/>
            <a:tailEnd/>
          </a:ln>
        </p:spPr>
      </p:pic>
      <p:sp>
        <p:nvSpPr>
          <p:cNvPr id="4" name="Rectangle 2"/>
          <p:cNvSpPr>
            <a:spLocks/>
          </p:cNvSpPr>
          <p:nvPr/>
        </p:nvSpPr>
        <p:spPr bwMode="auto">
          <a:xfrm>
            <a:off x="5947715" y="3448663"/>
            <a:ext cx="1290680" cy="323165"/>
          </a:xfrm>
          <a:prstGeom prst="rect">
            <a:avLst/>
          </a:prstGeom>
          <a:noFill/>
          <a:ln w="12700">
            <a:noFill/>
            <a:miter lim="800000"/>
            <a:headEnd/>
            <a:tailEnd/>
          </a:ln>
        </p:spPr>
        <p:txBody>
          <a:bodyPr wrap="none" lIns="0" tIns="0" rIns="0" bIns="0" anchor="ctr">
            <a:prstTxWarp prst="textNoShape">
              <a:avLst/>
            </a:prstTxWarp>
            <a:spAutoFit/>
          </a:bodyPr>
          <a:lstStyle/>
          <a:p>
            <a:r>
              <a:rPr lang="en-US" sz="2100" dirty="0">
                <a:ea typeface="Gill Sans" pitchFamily="-112" charset="0"/>
                <a:cs typeface="Gill Sans" pitchFamily="-112" charset="0"/>
              </a:rPr>
              <a:t>For </a:t>
            </a:r>
            <a:r>
              <a:rPr lang="en-US" sz="2100" dirty="0" err="1">
                <a:ea typeface="Gill Sans" pitchFamily="-112" charset="0"/>
                <a:cs typeface="Gill Sans" pitchFamily="-112" charset="0"/>
              </a:rPr>
              <a:t>q</a:t>
            </a:r>
            <a:r>
              <a:rPr lang="en-US" sz="2100" baseline="-6000" dirty="0" err="1">
                <a:ea typeface="Gill Sans" pitchFamily="-112" charset="0"/>
                <a:cs typeface="Gill Sans" pitchFamily="-112" charset="0"/>
              </a:rPr>
              <a:t>z</a:t>
            </a:r>
            <a:r>
              <a:rPr lang="en-US" sz="2100" dirty="0">
                <a:ea typeface="Gill Sans" pitchFamily="-112" charset="0"/>
                <a:cs typeface="Gill Sans" pitchFamily="-112" charset="0"/>
              </a:rPr>
              <a:t> » q</a:t>
            </a:r>
            <a:r>
              <a:rPr lang="en-US" sz="2100" baseline="-6000" dirty="0">
                <a:ea typeface="Gill Sans" pitchFamily="-112" charset="0"/>
                <a:cs typeface="Gill Sans" pitchFamily="-112" charset="0"/>
              </a:rPr>
              <a:t>c</a:t>
            </a:r>
            <a:r>
              <a:rPr lang="en-US" sz="2100" dirty="0">
                <a:ea typeface="Gill Sans" pitchFamily="-112" charset="0"/>
                <a:cs typeface="Gill Sans" pitchFamily="-112" charset="0"/>
              </a:rPr>
              <a:t> :</a:t>
            </a:r>
          </a:p>
        </p:txBody>
      </p:sp>
      <p:pic>
        <p:nvPicPr>
          <p:cNvPr id="5" name="Picture 3"/>
          <p:cNvPicPr>
            <a:picLocks noChangeAspect="1" noChangeArrowheads="1"/>
          </p:cNvPicPr>
          <p:nvPr/>
        </p:nvPicPr>
        <p:blipFill>
          <a:blip r:embed="rId3"/>
          <a:srcRect/>
          <a:stretch>
            <a:fillRect/>
          </a:stretch>
        </p:blipFill>
        <p:spPr bwMode="auto">
          <a:xfrm>
            <a:off x="5947715" y="4078904"/>
            <a:ext cx="1553766" cy="803672"/>
          </a:xfrm>
          <a:prstGeom prst="rect">
            <a:avLst/>
          </a:prstGeom>
          <a:noFill/>
          <a:ln w="12700">
            <a:noFill/>
            <a:miter lim="800000"/>
            <a:headEnd/>
            <a:tailEnd/>
          </a:ln>
        </p:spPr>
      </p:pic>
      <p:pic>
        <p:nvPicPr>
          <p:cNvPr id="6" name="Picture 3"/>
          <p:cNvPicPr>
            <a:picLocks noChangeAspect="1" noChangeArrowheads="1"/>
          </p:cNvPicPr>
          <p:nvPr/>
        </p:nvPicPr>
        <p:blipFill>
          <a:blip r:embed="rId4"/>
          <a:srcRect/>
          <a:stretch>
            <a:fillRect/>
          </a:stretch>
        </p:blipFill>
        <p:spPr bwMode="auto">
          <a:xfrm>
            <a:off x="5144044" y="1808942"/>
            <a:ext cx="3161109" cy="1268016"/>
          </a:xfrm>
          <a:prstGeom prst="rect">
            <a:avLst/>
          </a:prstGeom>
          <a:noFill/>
          <a:ln w="12700">
            <a:noFill/>
            <a:miter lim="800000"/>
            <a:headEnd/>
            <a:tailEnd/>
          </a:ln>
        </p:spPr>
      </p:pic>
      <p:sp>
        <p:nvSpPr>
          <p:cNvPr id="7" name="Rectangle 4"/>
          <p:cNvSpPr>
            <a:spLocks/>
          </p:cNvSpPr>
          <p:nvPr/>
        </p:nvSpPr>
        <p:spPr bwMode="auto">
          <a:xfrm>
            <a:off x="5170832" y="1173730"/>
            <a:ext cx="3279428" cy="323701"/>
          </a:xfrm>
          <a:prstGeom prst="rect">
            <a:avLst/>
          </a:prstGeom>
          <a:noFill/>
          <a:ln w="12700">
            <a:noFill/>
            <a:miter lim="800000"/>
            <a:headEnd/>
            <a:tailEnd/>
          </a:ln>
        </p:spPr>
        <p:txBody>
          <a:bodyPr wrap="none" lIns="0" tIns="0" rIns="0" bIns="0" anchor="ctr">
            <a:prstTxWarp prst="textNoShape">
              <a:avLst/>
            </a:prstTxWarp>
            <a:spAutoFit/>
          </a:bodyPr>
          <a:lstStyle/>
          <a:p>
            <a:r>
              <a:rPr lang="en-US" sz="2100" dirty="0">
                <a:ea typeface="Gill Sans" pitchFamily="-112" charset="0"/>
                <a:cs typeface="Gill Sans" pitchFamily="-112" charset="0"/>
              </a:rPr>
              <a:t>For an ideal smooth interface:</a:t>
            </a:r>
          </a:p>
        </p:txBody>
      </p:sp>
      <p:sp>
        <p:nvSpPr>
          <p:cNvPr id="8" name="Rectangle 4"/>
          <p:cNvSpPr>
            <a:spLocks/>
          </p:cNvSpPr>
          <p:nvPr/>
        </p:nvSpPr>
        <p:spPr bwMode="auto">
          <a:xfrm>
            <a:off x="2412266" y="2753792"/>
            <a:ext cx="2323409" cy="646331"/>
          </a:xfrm>
          <a:prstGeom prst="rect">
            <a:avLst/>
          </a:prstGeom>
          <a:noFill/>
          <a:ln w="12700">
            <a:noFill/>
            <a:miter lim="800000"/>
            <a:headEnd/>
            <a:tailEnd/>
          </a:ln>
        </p:spPr>
        <p:txBody>
          <a:bodyPr wrap="none" lIns="0" tIns="0" rIns="0" bIns="0" anchor="ctr">
            <a:prstTxWarp prst="textNoShape">
              <a:avLst/>
            </a:prstTxWarp>
            <a:spAutoFit/>
          </a:bodyPr>
          <a:lstStyle/>
          <a:p>
            <a:r>
              <a:rPr lang="en-US" sz="2100" dirty="0" smtClean="0">
                <a:ea typeface="Gill Sans" pitchFamily="-112" charset="0"/>
                <a:cs typeface="Gill Sans" pitchFamily="-112" charset="0"/>
              </a:rPr>
              <a:t>X-ray reflection from</a:t>
            </a:r>
          </a:p>
          <a:p>
            <a:r>
              <a:rPr lang="en-US" sz="2100" dirty="0" smtClean="0">
                <a:ea typeface="Gill Sans" pitchFamily="-112" charset="0"/>
                <a:cs typeface="Gill Sans" pitchFamily="-112" charset="0"/>
              </a:rPr>
              <a:t>free water surface</a:t>
            </a:r>
            <a:endParaRPr lang="en-US" sz="2100" dirty="0">
              <a:ea typeface="Gill Sans" pitchFamily="-112" charset="0"/>
              <a:cs typeface="Gill Sans" pitchFamily="-112" charset="0"/>
            </a:endParaRPr>
          </a:p>
        </p:txBody>
      </p:sp>
      <p:sp>
        <p:nvSpPr>
          <p:cNvPr id="10" name="Rectangle 4"/>
          <p:cNvSpPr>
            <a:spLocks/>
          </p:cNvSpPr>
          <p:nvPr/>
        </p:nvSpPr>
        <p:spPr bwMode="auto">
          <a:xfrm>
            <a:off x="5144044" y="5430657"/>
            <a:ext cx="3596162" cy="323165"/>
          </a:xfrm>
          <a:prstGeom prst="rect">
            <a:avLst/>
          </a:prstGeom>
          <a:noFill/>
          <a:ln w="12700">
            <a:noFill/>
            <a:miter lim="800000"/>
            <a:headEnd/>
            <a:tailEnd/>
          </a:ln>
        </p:spPr>
        <p:txBody>
          <a:bodyPr wrap="none" lIns="0" tIns="0" rIns="0" bIns="0" anchor="ctr">
            <a:prstTxWarp prst="textNoShape">
              <a:avLst/>
            </a:prstTxWarp>
            <a:spAutoFit/>
          </a:bodyPr>
          <a:lstStyle/>
          <a:p>
            <a:r>
              <a:rPr lang="en-US" sz="2100" dirty="0" smtClean="0">
                <a:ea typeface="Gill Sans" pitchFamily="-112" charset="0"/>
                <a:cs typeface="Gill Sans" pitchFamily="-112" charset="0"/>
              </a:rPr>
              <a:t>Deviation due to capillary waves!</a:t>
            </a:r>
            <a:endParaRPr lang="en-US" sz="2100" dirty="0">
              <a:ea typeface="Gill Sans" pitchFamily="-112" charset="0"/>
              <a:cs typeface="Gill Sans" pitchFamily="-112"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858" name="Rectangle 1"/>
          <p:cNvSpPr>
            <a:spLocks noGrp="1" noChangeArrowheads="1"/>
          </p:cNvSpPr>
          <p:nvPr>
            <p:ph type="title"/>
          </p:nvPr>
        </p:nvSpPr>
        <p:spPr>
          <a:xfrm>
            <a:off x="258962" y="312540"/>
            <a:ext cx="8304609" cy="759023"/>
          </a:xfrm>
        </p:spPr>
        <p:txBody>
          <a:bodyPr/>
          <a:lstStyle/>
          <a:p>
            <a:pPr eaLnBrk="1" hangingPunct="1"/>
            <a:r>
              <a:rPr lang="en-US" sz="4000" dirty="0" smtClean="0"/>
              <a:t>Stratified Medium (Matrix method)</a:t>
            </a:r>
          </a:p>
        </p:txBody>
      </p:sp>
      <p:sp>
        <p:nvSpPr>
          <p:cNvPr id="1017860" name="Rectangle 6"/>
          <p:cNvSpPr>
            <a:spLocks/>
          </p:cNvSpPr>
          <p:nvPr/>
        </p:nvSpPr>
        <p:spPr bwMode="auto">
          <a:xfrm>
            <a:off x="649288" y="1289270"/>
            <a:ext cx="2693120" cy="1200329"/>
          </a:xfrm>
          <a:prstGeom prst="rect">
            <a:avLst/>
          </a:prstGeom>
          <a:noFill/>
          <a:ln w="12700">
            <a:noFill/>
            <a:miter lim="800000"/>
            <a:headEnd/>
            <a:tailEnd/>
          </a:ln>
        </p:spPr>
        <p:txBody>
          <a:bodyPr wrap="none" lIns="0" tIns="0" rIns="0" bIns="0" anchor="ctr">
            <a:prstTxWarp prst="textNoShape">
              <a:avLst/>
            </a:prstTxWarp>
            <a:spAutoFit/>
          </a:bodyPr>
          <a:lstStyle/>
          <a:p>
            <a:r>
              <a:rPr lang="en-US" sz="2600" dirty="0" smtClean="0">
                <a:ea typeface="Gill Sans" pitchFamily="-112" charset="0"/>
                <a:cs typeface="Gill Sans" pitchFamily="-112" charset="0"/>
              </a:rPr>
              <a:t>Refraction matrix</a:t>
            </a:r>
          </a:p>
          <a:p>
            <a:r>
              <a:rPr lang="en-US" sz="2600" dirty="0" smtClean="0">
                <a:ea typeface="Gill Sans" pitchFamily="-112" charset="0"/>
                <a:cs typeface="Gill Sans" pitchFamily="-112" charset="0"/>
              </a:rPr>
              <a:t>(Through continuity</a:t>
            </a:r>
          </a:p>
          <a:p>
            <a:r>
              <a:rPr lang="en-US" sz="2600" dirty="0" smtClean="0">
                <a:ea typeface="Gill Sans" pitchFamily="-112" charset="0"/>
                <a:cs typeface="Gill Sans" pitchFamily="-112" charset="0"/>
              </a:rPr>
              <a:t>at interfaces):</a:t>
            </a:r>
            <a:endParaRPr lang="en-US" sz="2600" dirty="0">
              <a:ea typeface="Gill Sans" pitchFamily="-112" charset="0"/>
              <a:cs typeface="Gill Sans" pitchFamily="-112" charset="0"/>
            </a:endParaRPr>
          </a:p>
        </p:txBody>
      </p:sp>
      <p:pic>
        <p:nvPicPr>
          <p:cNvPr id="12" name="Picture 11" descr="StratifiedMedium.pdf"/>
          <p:cNvPicPr>
            <a:picLocks noChangeAspect="1"/>
          </p:cNvPicPr>
          <p:nvPr/>
        </p:nvPicPr>
        <p:blipFill>
          <a:blip r:embed="rId3"/>
          <a:stretch>
            <a:fillRect/>
          </a:stretch>
        </p:blipFill>
        <p:spPr>
          <a:xfrm>
            <a:off x="3963170" y="889654"/>
            <a:ext cx="5180830" cy="4327517"/>
          </a:xfrm>
          <a:prstGeom prst="rect">
            <a:avLst/>
          </a:prstGeom>
        </p:spPr>
      </p:pic>
      <p:pic>
        <p:nvPicPr>
          <p:cNvPr id="15" name="Picture 14" descr="latex-image-1.pdf"/>
          <p:cNvPicPr>
            <a:picLocks noChangeAspect="1"/>
          </p:cNvPicPr>
          <p:nvPr/>
        </p:nvPicPr>
        <p:blipFill>
          <a:blip r:embed="rId4"/>
          <a:stretch>
            <a:fillRect/>
          </a:stretch>
        </p:blipFill>
        <p:spPr>
          <a:xfrm>
            <a:off x="565150" y="3173414"/>
            <a:ext cx="2413000" cy="876300"/>
          </a:xfrm>
          <a:prstGeom prst="rect">
            <a:avLst/>
          </a:prstGeom>
        </p:spPr>
      </p:pic>
      <p:pic>
        <p:nvPicPr>
          <p:cNvPr id="16" name="Picture 15" descr="latex-image-1.pdf"/>
          <p:cNvPicPr>
            <a:picLocks noChangeAspect="1"/>
          </p:cNvPicPr>
          <p:nvPr/>
        </p:nvPicPr>
        <p:blipFill>
          <a:blip r:embed="rId5"/>
          <a:stretch>
            <a:fillRect/>
          </a:stretch>
        </p:blipFill>
        <p:spPr>
          <a:xfrm>
            <a:off x="388938" y="5527675"/>
            <a:ext cx="7239000" cy="736600"/>
          </a:xfrm>
          <a:prstGeom prst="rect">
            <a:avLst/>
          </a:prstGeom>
        </p:spPr>
      </p:pic>
      <p:sp>
        <p:nvSpPr>
          <p:cNvPr id="7" name="TextBox 6"/>
          <p:cNvSpPr txBox="1"/>
          <p:nvPr/>
        </p:nvSpPr>
        <p:spPr>
          <a:xfrm>
            <a:off x="464623" y="2646499"/>
            <a:ext cx="3465602" cy="276995"/>
          </a:xfrm>
          <a:prstGeom prst="rect">
            <a:avLst/>
          </a:prstGeom>
          <a:noFill/>
        </p:spPr>
        <p:txBody>
          <a:bodyPr wrap="none" lIns="91435" tIns="45718" rIns="91435" bIns="45718" rtlCol="0">
            <a:spAutoFit/>
          </a:bodyPr>
          <a:lstStyle/>
          <a:p>
            <a:r>
              <a:rPr lang="en-GB" sz="1200" dirty="0" smtClean="0"/>
              <a:t>F.  </a:t>
            </a:r>
            <a:r>
              <a:rPr lang="en-GB" sz="1200" dirty="0" err="1" smtClean="0"/>
              <a:t>Abelès</a:t>
            </a:r>
            <a:r>
              <a:rPr lang="en-GB" sz="1200" dirty="0" smtClean="0"/>
              <a:t>, J. de Physique et le Radium </a:t>
            </a:r>
            <a:r>
              <a:rPr lang="en-GB" sz="1200" b="1" dirty="0" smtClean="0"/>
              <a:t>11</a:t>
            </a:r>
            <a:r>
              <a:rPr lang="en-GB" sz="1200" dirty="0" smtClean="0"/>
              <a:t>, 307 (1950).</a:t>
            </a:r>
            <a:endParaRPr lang="en-GB" sz="1200"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858" name="Rectangle 1"/>
          <p:cNvSpPr>
            <a:spLocks noGrp="1" noChangeArrowheads="1"/>
          </p:cNvSpPr>
          <p:nvPr>
            <p:ph type="title"/>
          </p:nvPr>
        </p:nvSpPr>
        <p:spPr>
          <a:xfrm>
            <a:off x="258962" y="312540"/>
            <a:ext cx="8304609" cy="759023"/>
          </a:xfrm>
        </p:spPr>
        <p:txBody>
          <a:bodyPr/>
          <a:lstStyle/>
          <a:p>
            <a:pPr eaLnBrk="1" hangingPunct="1"/>
            <a:r>
              <a:rPr lang="en-US" sz="4000" dirty="0" smtClean="0"/>
              <a:t>Stratified Medium (Matrix method)</a:t>
            </a:r>
          </a:p>
        </p:txBody>
      </p:sp>
      <p:sp>
        <p:nvSpPr>
          <p:cNvPr id="1017860" name="Rectangle 6"/>
          <p:cNvSpPr>
            <a:spLocks/>
          </p:cNvSpPr>
          <p:nvPr/>
        </p:nvSpPr>
        <p:spPr bwMode="auto">
          <a:xfrm>
            <a:off x="649288" y="1689378"/>
            <a:ext cx="2384930" cy="400110"/>
          </a:xfrm>
          <a:prstGeom prst="rect">
            <a:avLst/>
          </a:prstGeom>
          <a:noFill/>
          <a:ln w="12700">
            <a:noFill/>
            <a:miter lim="800000"/>
            <a:headEnd/>
            <a:tailEnd/>
          </a:ln>
        </p:spPr>
        <p:txBody>
          <a:bodyPr wrap="none" lIns="0" tIns="0" rIns="0" bIns="0" anchor="ctr">
            <a:prstTxWarp prst="textNoShape">
              <a:avLst/>
            </a:prstTxWarp>
            <a:spAutoFit/>
          </a:bodyPr>
          <a:lstStyle/>
          <a:p>
            <a:r>
              <a:rPr lang="en-US" sz="2600" dirty="0" smtClean="0">
                <a:ea typeface="Gill Sans" pitchFamily="-112" charset="0"/>
                <a:cs typeface="Gill Sans" pitchFamily="-112" charset="0"/>
              </a:rPr>
              <a:t>Transition matrix:</a:t>
            </a:r>
            <a:endParaRPr lang="en-US" sz="2600" dirty="0">
              <a:ea typeface="Gill Sans" pitchFamily="-112" charset="0"/>
              <a:cs typeface="Gill Sans" pitchFamily="-112" charset="0"/>
            </a:endParaRPr>
          </a:p>
        </p:txBody>
      </p:sp>
      <p:pic>
        <p:nvPicPr>
          <p:cNvPr id="7" name="Picture 6" descr="latex-image-1.pdf"/>
          <p:cNvPicPr>
            <a:picLocks noChangeAspect="1"/>
          </p:cNvPicPr>
          <p:nvPr/>
        </p:nvPicPr>
        <p:blipFill>
          <a:blip r:embed="rId3"/>
          <a:stretch>
            <a:fillRect/>
          </a:stretch>
        </p:blipFill>
        <p:spPr>
          <a:xfrm>
            <a:off x="506413" y="2474913"/>
            <a:ext cx="6769100" cy="736600"/>
          </a:xfrm>
          <a:prstGeom prst="rect">
            <a:avLst/>
          </a:prstGeom>
        </p:spPr>
      </p:pic>
      <p:pic>
        <p:nvPicPr>
          <p:cNvPr id="8" name="Picture 7" descr="latex-image-1.pdf"/>
          <p:cNvPicPr>
            <a:picLocks noChangeAspect="1"/>
          </p:cNvPicPr>
          <p:nvPr/>
        </p:nvPicPr>
        <p:blipFill>
          <a:blip r:embed="rId4"/>
          <a:stretch>
            <a:fillRect/>
          </a:stretch>
        </p:blipFill>
        <p:spPr>
          <a:xfrm>
            <a:off x="649288" y="4509167"/>
            <a:ext cx="6019800" cy="698500"/>
          </a:xfrm>
          <a:prstGeom prst="rect">
            <a:avLst/>
          </a:prstGeom>
        </p:spPr>
      </p:pic>
      <p:sp>
        <p:nvSpPr>
          <p:cNvPr id="9" name="Rectangle 6"/>
          <p:cNvSpPr>
            <a:spLocks/>
          </p:cNvSpPr>
          <p:nvPr/>
        </p:nvSpPr>
        <p:spPr bwMode="auto">
          <a:xfrm>
            <a:off x="649289" y="3809838"/>
            <a:ext cx="2148863" cy="400110"/>
          </a:xfrm>
          <a:prstGeom prst="rect">
            <a:avLst/>
          </a:prstGeom>
          <a:noFill/>
          <a:ln w="12700">
            <a:noFill/>
            <a:miter lim="800000"/>
            <a:headEnd/>
            <a:tailEnd/>
          </a:ln>
        </p:spPr>
        <p:txBody>
          <a:bodyPr wrap="none" lIns="0" tIns="0" rIns="0" bIns="0" anchor="ctr">
            <a:prstTxWarp prst="textNoShape">
              <a:avLst/>
            </a:prstTxWarp>
            <a:spAutoFit/>
          </a:bodyPr>
          <a:lstStyle/>
          <a:p>
            <a:r>
              <a:rPr lang="en-US" sz="2600" dirty="0" smtClean="0">
                <a:ea typeface="Gill Sans" pitchFamily="-112" charset="0"/>
                <a:cs typeface="Gill Sans" pitchFamily="-112" charset="0"/>
              </a:rPr>
              <a:t>Transfer matrix:</a:t>
            </a:r>
            <a:endParaRPr lang="en-US" sz="2600" dirty="0">
              <a:ea typeface="Gill Sans" pitchFamily="-112" charset="0"/>
              <a:cs typeface="Gill Sans" pitchFamily="-112" charset="0"/>
            </a:endParaRPr>
          </a:p>
        </p:txBody>
      </p:sp>
      <p:pic>
        <p:nvPicPr>
          <p:cNvPr id="10" name="Picture 9" descr="latex-image-1.pdf"/>
          <p:cNvPicPr>
            <a:picLocks noChangeAspect="1"/>
          </p:cNvPicPr>
          <p:nvPr/>
        </p:nvPicPr>
        <p:blipFill>
          <a:blip r:embed="rId5"/>
          <a:stretch>
            <a:fillRect/>
          </a:stretch>
        </p:blipFill>
        <p:spPr>
          <a:xfrm>
            <a:off x="649288" y="5732463"/>
            <a:ext cx="5740400" cy="698500"/>
          </a:xfrm>
          <a:prstGeom prst="rect">
            <a:avLst/>
          </a:prstGeom>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858" name="Rectangle 1"/>
          <p:cNvSpPr>
            <a:spLocks noGrp="1" noChangeArrowheads="1"/>
          </p:cNvSpPr>
          <p:nvPr>
            <p:ph type="title"/>
          </p:nvPr>
        </p:nvSpPr>
        <p:spPr>
          <a:xfrm>
            <a:off x="258962" y="312540"/>
            <a:ext cx="8304609" cy="759023"/>
          </a:xfrm>
        </p:spPr>
        <p:txBody>
          <a:bodyPr/>
          <a:lstStyle/>
          <a:p>
            <a:pPr eaLnBrk="1" hangingPunct="1"/>
            <a:r>
              <a:rPr lang="en-US" sz="4000" dirty="0" smtClean="0"/>
              <a:t>Stratified Medium (Matrix method)</a:t>
            </a:r>
          </a:p>
        </p:txBody>
      </p:sp>
      <p:sp>
        <p:nvSpPr>
          <p:cNvPr id="1017860" name="Rectangle 6"/>
          <p:cNvSpPr>
            <a:spLocks/>
          </p:cNvSpPr>
          <p:nvPr/>
        </p:nvSpPr>
        <p:spPr bwMode="auto">
          <a:xfrm>
            <a:off x="649288" y="1689378"/>
            <a:ext cx="2854460" cy="400110"/>
          </a:xfrm>
          <a:prstGeom prst="rect">
            <a:avLst/>
          </a:prstGeom>
          <a:noFill/>
          <a:ln w="12700">
            <a:noFill/>
            <a:miter lim="800000"/>
            <a:headEnd/>
            <a:tailEnd/>
          </a:ln>
        </p:spPr>
        <p:txBody>
          <a:bodyPr wrap="none" lIns="0" tIns="0" rIns="0" bIns="0" anchor="ctr">
            <a:prstTxWarp prst="textNoShape">
              <a:avLst/>
            </a:prstTxWarp>
            <a:spAutoFit/>
          </a:bodyPr>
          <a:lstStyle/>
          <a:p>
            <a:r>
              <a:rPr lang="en-US" sz="2600" dirty="0" smtClean="0">
                <a:ea typeface="Gill Sans" pitchFamily="-112" charset="0"/>
                <a:cs typeface="Gill Sans" pitchFamily="-112" charset="0"/>
              </a:rPr>
              <a:t>reflection coefficient:</a:t>
            </a:r>
            <a:endParaRPr lang="en-US" sz="2600" dirty="0">
              <a:ea typeface="Gill Sans" pitchFamily="-112" charset="0"/>
              <a:cs typeface="Gill Sans" pitchFamily="-112" charset="0"/>
            </a:endParaRPr>
          </a:p>
        </p:txBody>
      </p:sp>
      <p:sp>
        <p:nvSpPr>
          <p:cNvPr id="9" name="Rectangle 6"/>
          <p:cNvSpPr>
            <a:spLocks/>
          </p:cNvSpPr>
          <p:nvPr/>
        </p:nvSpPr>
        <p:spPr bwMode="auto">
          <a:xfrm>
            <a:off x="649288" y="3809838"/>
            <a:ext cx="5627517" cy="400110"/>
          </a:xfrm>
          <a:prstGeom prst="rect">
            <a:avLst/>
          </a:prstGeom>
          <a:noFill/>
          <a:ln w="12700">
            <a:noFill/>
            <a:miter lim="800000"/>
            <a:headEnd/>
            <a:tailEnd/>
          </a:ln>
        </p:spPr>
        <p:txBody>
          <a:bodyPr wrap="none" lIns="0" tIns="0" rIns="0" bIns="0" anchor="ctr">
            <a:prstTxWarp prst="textNoShape">
              <a:avLst/>
            </a:prstTxWarp>
            <a:spAutoFit/>
          </a:bodyPr>
          <a:lstStyle/>
          <a:p>
            <a:r>
              <a:rPr lang="en-US" sz="2600" dirty="0" smtClean="0">
                <a:ea typeface="Gill Sans" pitchFamily="-112" charset="0"/>
                <a:cs typeface="Gill Sans" pitchFamily="-112" charset="0"/>
              </a:rPr>
              <a:t>If </a:t>
            </a:r>
            <a:r>
              <a:rPr lang="en-US" sz="2600" dirty="0" err="1" smtClean="0">
                <a:ea typeface="Gill Sans" pitchFamily="-112" charset="0"/>
                <a:cs typeface="Gill Sans" pitchFamily="-112" charset="0"/>
              </a:rPr>
              <a:t>subphase</a:t>
            </a:r>
            <a:r>
              <a:rPr lang="en-US" sz="2600" dirty="0" smtClean="0">
                <a:ea typeface="Gill Sans" pitchFamily="-112" charset="0"/>
                <a:cs typeface="Gill Sans" pitchFamily="-112" charset="0"/>
              </a:rPr>
              <a:t> is sufficiently thick (&gt;0.1 mm):</a:t>
            </a:r>
            <a:endParaRPr lang="en-US" sz="2600" dirty="0">
              <a:ea typeface="Gill Sans" pitchFamily="-112" charset="0"/>
              <a:cs typeface="Gill Sans" pitchFamily="-112" charset="0"/>
            </a:endParaRPr>
          </a:p>
        </p:txBody>
      </p:sp>
      <p:pic>
        <p:nvPicPr>
          <p:cNvPr id="11" name="Picture 10" descr="latex-image-1.pdf"/>
          <p:cNvPicPr>
            <a:picLocks noChangeAspect="1"/>
          </p:cNvPicPr>
          <p:nvPr/>
        </p:nvPicPr>
        <p:blipFill>
          <a:blip r:embed="rId3"/>
          <a:stretch>
            <a:fillRect/>
          </a:stretch>
        </p:blipFill>
        <p:spPr>
          <a:xfrm>
            <a:off x="444500" y="2533650"/>
            <a:ext cx="6172200" cy="736600"/>
          </a:xfrm>
          <a:prstGeom prst="rect">
            <a:avLst/>
          </a:prstGeom>
        </p:spPr>
      </p:pic>
      <p:pic>
        <p:nvPicPr>
          <p:cNvPr id="12" name="Picture 11" descr="latex-image-1.pdf"/>
          <p:cNvPicPr>
            <a:picLocks noChangeAspect="1"/>
          </p:cNvPicPr>
          <p:nvPr/>
        </p:nvPicPr>
        <p:blipFill>
          <a:blip r:embed="rId4"/>
          <a:stretch>
            <a:fillRect/>
          </a:stretch>
        </p:blipFill>
        <p:spPr>
          <a:xfrm>
            <a:off x="6816725" y="3836988"/>
            <a:ext cx="1676400" cy="342900"/>
          </a:xfrm>
          <a:prstGeom prst="rect">
            <a:avLst/>
          </a:prstGeom>
        </p:spPr>
      </p:pic>
      <p:pic>
        <p:nvPicPr>
          <p:cNvPr id="13" name="Picture 12" descr="latex-image-1.pdf"/>
          <p:cNvPicPr>
            <a:picLocks noChangeAspect="1"/>
          </p:cNvPicPr>
          <p:nvPr/>
        </p:nvPicPr>
        <p:blipFill>
          <a:blip r:embed="rId5"/>
          <a:stretch>
            <a:fillRect/>
          </a:stretch>
        </p:blipFill>
        <p:spPr>
          <a:xfrm>
            <a:off x="366714" y="4919663"/>
            <a:ext cx="2247900" cy="762000"/>
          </a:xfrm>
          <a:prstGeom prst="rect">
            <a:avLst/>
          </a:prstGeom>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21551" y="1302519"/>
            <a:ext cx="7695855" cy="411171"/>
          </a:xfrm>
          <a:prstGeom prst="rect">
            <a:avLst/>
          </a:prstGeom>
          <a:noFill/>
        </p:spPr>
        <p:txBody>
          <a:bodyPr wrap="square" lIns="64274" tIns="32137" rIns="64274" bIns="32137" rtlCol="0">
            <a:spAutoFit/>
          </a:bodyPr>
          <a:lstStyle/>
          <a:p>
            <a:pPr defTabSz="457011"/>
            <a:r>
              <a:rPr lang="en-US" sz="2200" dirty="0">
                <a:solidFill>
                  <a:srgbClr val="000000"/>
                </a:solidFill>
              </a:rPr>
              <a:t>The neutrons are partially reflected and transmitted:</a:t>
            </a:r>
          </a:p>
        </p:txBody>
      </p:sp>
      <p:grpSp>
        <p:nvGrpSpPr>
          <p:cNvPr id="2" name="Group 1"/>
          <p:cNvGrpSpPr>
            <a:grpSpLocks/>
          </p:cNvGrpSpPr>
          <p:nvPr/>
        </p:nvGrpSpPr>
        <p:grpSpPr bwMode="auto">
          <a:xfrm>
            <a:off x="673443" y="1555672"/>
            <a:ext cx="5923783" cy="2480901"/>
            <a:chOff x="1755" y="5732"/>
            <a:chExt cx="9795" cy="3615"/>
          </a:xfrm>
        </p:grpSpPr>
        <p:sp>
          <p:nvSpPr>
            <p:cNvPr id="4" name="Rectangle 2"/>
            <p:cNvSpPr>
              <a:spLocks noChangeArrowheads="1"/>
            </p:cNvSpPr>
            <p:nvPr/>
          </p:nvSpPr>
          <p:spPr bwMode="auto">
            <a:xfrm>
              <a:off x="2400" y="6587"/>
              <a:ext cx="7815" cy="1170"/>
            </a:xfrm>
            <a:prstGeom prst="rect">
              <a:avLst/>
            </a:prstGeom>
            <a:gradFill rotWithShape="0">
              <a:gsLst>
                <a:gs pos="0">
                  <a:srgbClr val="CCECFF">
                    <a:gamma/>
                    <a:tint val="35294"/>
                    <a:invGamma/>
                  </a:srgbClr>
                </a:gs>
                <a:gs pos="100000">
                  <a:srgbClr val="CCECFF"/>
                </a:gs>
              </a:gsLst>
              <a:lin ang="5400000" scaled="1"/>
            </a:grad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011"/>
              <a:endParaRPr lang="en-US" sz="4200" dirty="0">
                <a:solidFill>
                  <a:srgbClr val="000000"/>
                </a:solidFill>
              </a:endParaRPr>
            </a:p>
          </p:txBody>
        </p:sp>
        <p:sp>
          <p:nvSpPr>
            <p:cNvPr id="5" name="Line 3"/>
            <p:cNvSpPr>
              <a:spLocks noChangeShapeType="1"/>
            </p:cNvSpPr>
            <p:nvPr/>
          </p:nvSpPr>
          <p:spPr bwMode="auto">
            <a:xfrm>
              <a:off x="5040" y="5882"/>
              <a:ext cx="0" cy="1875"/>
            </a:xfrm>
            <a:prstGeom prst="line">
              <a:avLst/>
            </a:prstGeom>
            <a:noFill/>
            <a:ln w="9525">
              <a:solidFill>
                <a:srgbClr val="000000"/>
              </a:solidFill>
              <a:prstDash val="sysDot"/>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011"/>
              <a:endParaRPr lang="en-US" sz="4200" dirty="0">
                <a:solidFill>
                  <a:srgbClr val="000000"/>
                </a:solidFill>
              </a:endParaRPr>
            </a:p>
          </p:txBody>
        </p:sp>
        <p:sp>
          <p:nvSpPr>
            <p:cNvPr id="7" name="Line 4"/>
            <p:cNvSpPr>
              <a:spLocks noChangeShapeType="1"/>
            </p:cNvSpPr>
            <p:nvPr/>
          </p:nvSpPr>
          <p:spPr bwMode="auto">
            <a:xfrm>
              <a:off x="2055" y="6167"/>
              <a:ext cx="3000" cy="1605"/>
            </a:xfrm>
            <a:prstGeom prst="line">
              <a:avLst/>
            </a:prstGeom>
            <a:noFill/>
            <a:ln w="9525">
              <a:solidFill>
                <a:srgbClr val="00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011"/>
              <a:endParaRPr lang="en-US" sz="4200" dirty="0">
                <a:solidFill>
                  <a:srgbClr val="000000"/>
                </a:solidFill>
              </a:endParaRPr>
            </a:p>
          </p:txBody>
        </p:sp>
        <p:sp>
          <p:nvSpPr>
            <p:cNvPr id="9" name="Text Box 5"/>
            <p:cNvSpPr txBox="1">
              <a:spLocks noChangeArrowheads="1"/>
            </p:cNvSpPr>
            <p:nvPr/>
          </p:nvSpPr>
          <p:spPr bwMode="auto">
            <a:xfrm>
              <a:off x="3945" y="6152"/>
              <a:ext cx="660" cy="40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2400">
                  <a:solidFill>
                    <a:schemeClr val="tx1"/>
                  </a:solidFill>
                  <a:latin typeface="Arial" charset="0"/>
                  <a:ea typeface="ＭＳ Ｐゴシック" charset="0"/>
                </a:defRPr>
              </a:lvl1pPr>
              <a:lvl2pPr algn="l">
                <a:defRPr sz="2400">
                  <a:solidFill>
                    <a:schemeClr val="tx1"/>
                  </a:solidFill>
                  <a:latin typeface="Arial" charset="0"/>
                  <a:ea typeface="ＭＳ Ｐゴシック" charset="0"/>
                </a:defRPr>
              </a:lvl2pPr>
              <a:lvl3pPr algn="l">
                <a:defRPr sz="2400">
                  <a:solidFill>
                    <a:schemeClr val="tx1"/>
                  </a:solidFill>
                  <a:latin typeface="Arial" charset="0"/>
                  <a:ea typeface="ＭＳ Ｐゴシック" charset="0"/>
                </a:defRPr>
              </a:lvl3pPr>
              <a:lvl4pPr algn="l">
                <a:defRPr sz="2400">
                  <a:solidFill>
                    <a:schemeClr val="tx1"/>
                  </a:solidFill>
                  <a:latin typeface="Arial" charset="0"/>
                  <a:ea typeface="ＭＳ Ｐゴシック" charset="0"/>
                </a:defRPr>
              </a:lvl4pPr>
              <a:lvl5pPr algn="l">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642750"/>
              <a:r>
                <a:rPr lang="en-US" sz="1400" b="1" dirty="0" err="1">
                  <a:solidFill>
                    <a:srgbClr val="000000"/>
                  </a:solidFill>
                  <a:latin typeface="Cambria" charset="0"/>
                  <a:ea typeface="ÇlÇr ñæí©" charset="0"/>
                </a:rPr>
                <a:t>k</a:t>
              </a:r>
              <a:r>
                <a:rPr lang="en-US" sz="1400" b="1" baseline="-25000" dirty="0" err="1">
                  <a:solidFill>
                    <a:srgbClr val="000000"/>
                  </a:solidFill>
                  <a:latin typeface="Cambria" charset="0"/>
                  <a:ea typeface="ÇlÇr ñæí©" charset="0"/>
                </a:rPr>
                <a:t>i</a:t>
              </a:r>
              <a:endParaRPr lang="en-US" sz="2800" dirty="0">
                <a:solidFill>
                  <a:srgbClr val="000000"/>
                </a:solidFill>
              </a:endParaRPr>
            </a:p>
          </p:txBody>
        </p:sp>
        <p:sp>
          <p:nvSpPr>
            <p:cNvPr id="12" name="Text Box 6"/>
            <p:cNvSpPr txBox="1">
              <a:spLocks noChangeArrowheads="1"/>
            </p:cNvSpPr>
            <p:nvPr/>
          </p:nvSpPr>
          <p:spPr bwMode="auto">
            <a:xfrm>
              <a:off x="9195" y="8522"/>
              <a:ext cx="660" cy="40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2400">
                  <a:solidFill>
                    <a:schemeClr val="tx1"/>
                  </a:solidFill>
                  <a:latin typeface="Arial" charset="0"/>
                  <a:ea typeface="ＭＳ Ｐゴシック" charset="0"/>
                </a:defRPr>
              </a:lvl1pPr>
              <a:lvl2pPr algn="l">
                <a:defRPr sz="2400">
                  <a:solidFill>
                    <a:schemeClr val="tx1"/>
                  </a:solidFill>
                  <a:latin typeface="Arial" charset="0"/>
                  <a:ea typeface="ＭＳ Ｐゴシック" charset="0"/>
                </a:defRPr>
              </a:lvl2pPr>
              <a:lvl3pPr algn="l">
                <a:defRPr sz="2400">
                  <a:solidFill>
                    <a:schemeClr val="tx1"/>
                  </a:solidFill>
                  <a:latin typeface="Arial" charset="0"/>
                  <a:ea typeface="ＭＳ Ｐゴシック" charset="0"/>
                </a:defRPr>
              </a:lvl3pPr>
              <a:lvl4pPr algn="l">
                <a:defRPr sz="2400">
                  <a:solidFill>
                    <a:schemeClr val="tx1"/>
                  </a:solidFill>
                  <a:latin typeface="Arial" charset="0"/>
                  <a:ea typeface="ＭＳ Ｐゴシック" charset="0"/>
                </a:defRPr>
              </a:lvl4pPr>
              <a:lvl5pPr algn="l">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642750"/>
              <a:r>
                <a:rPr lang="en-US" sz="1400" b="1" dirty="0">
                  <a:solidFill>
                    <a:srgbClr val="000000"/>
                  </a:solidFill>
                  <a:latin typeface="Cambria" charset="0"/>
                  <a:ea typeface="ÇlÇr ñæí©" charset="0"/>
                </a:rPr>
                <a:t>k</a:t>
              </a:r>
              <a:r>
                <a:rPr lang="en-US" sz="1400" b="1" baseline="-25000" dirty="0">
                  <a:solidFill>
                    <a:srgbClr val="000000"/>
                  </a:solidFill>
                  <a:latin typeface="Cambria" charset="0"/>
                  <a:ea typeface="ÇlÇr ñæí©" charset="0"/>
                </a:rPr>
                <a:t>2</a:t>
              </a:r>
              <a:endParaRPr lang="en-US" sz="2800" dirty="0">
                <a:solidFill>
                  <a:srgbClr val="000000"/>
                </a:solidFill>
              </a:endParaRPr>
            </a:p>
          </p:txBody>
        </p:sp>
        <p:sp>
          <p:nvSpPr>
            <p:cNvPr id="14" name="Text Box 7"/>
            <p:cNvSpPr txBox="1">
              <a:spLocks noChangeArrowheads="1"/>
            </p:cNvSpPr>
            <p:nvPr/>
          </p:nvSpPr>
          <p:spPr bwMode="auto">
            <a:xfrm>
              <a:off x="3390" y="7277"/>
              <a:ext cx="660" cy="40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2400">
                  <a:solidFill>
                    <a:schemeClr val="tx1"/>
                  </a:solidFill>
                  <a:latin typeface="Arial" charset="0"/>
                  <a:ea typeface="ＭＳ Ｐゴシック" charset="0"/>
                </a:defRPr>
              </a:lvl1pPr>
              <a:lvl2pPr algn="l">
                <a:defRPr sz="2400">
                  <a:solidFill>
                    <a:schemeClr val="tx1"/>
                  </a:solidFill>
                  <a:latin typeface="Arial" charset="0"/>
                  <a:ea typeface="ＭＳ Ｐゴシック" charset="0"/>
                </a:defRPr>
              </a:lvl2pPr>
              <a:lvl3pPr algn="l">
                <a:defRPr sz="2400">
                  <a:solidFill>
                    <a:schemeClr val="tx1"/>
                  </a:solidFill>
                  <a:latin typeface="Arial" charset="0"/>
                  <a:ea typeface="ＭＳ Ｐゴシック" charset="0"/>
                </a:defRPr>
              </a:lvl3pPr>
              <a:lvl4pPr algn="l">
                <a:defRPr sz="2400">
                  <a:solidFill>
                    <a:schemeClr val="tx1"/>
                  </a:solidFill>
                  <a:latin typeface="Arial" charset="0"/>
                  <a:ea typeface="ＭＳ Ｐゴシック" charset="0"/>
                </a:defRPr>
              </a:lvl4pPr>
              <a:lvl5pPr algn="l">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642750"/>
              <a:r>
                <a:rPr lang="en-US" sz="1400" b="1" dirty="0">
                  <a:solidFill>
                    <a:srgbClr val="000000"/>
                  </a:solidFill>
                  <a:latin typeface="Times New Roman" charset="0"/>
                  <a:ea typeface="ÇlÇr ñæí©" charset="0"/>
                  <a:sym typeface="Symbol" charset="0"/>
                </a:rPr>
                <a:t></a:t>
              </a:r>
              <a:r>
                <a:rPr lang="en-US" sz="1400" b="1" baseline="-25000" dirty="0">
                  <a:solidFill>
                    <a:srgbClr val="000000"/>
                  </a:solidFill>
                  <a:latin typeface="Times New Roman" charset="0"/>
                  <a:ea typeface="ÇlÇr ñæí©" charset="0"/>
                </a:rPr>
                <a:t>0</a:t>
              </a:r>
              <a:endParaRPr lang="en-US" sz="2800" dirty="0">
                <a:solidFill>
                  <a:srgbClr val="000000"/>
                </a:solidFill>
              </a:endParaRPr>
            </a:p>
          </p:txBody>
        </p:sp>
        <p:sp>
          <p:nvSpPr>
            <p:cNvPr id="16" name="Arc 8"/>
            <p:cNvSpPr>
              <a:spLocks/>
            </p:cNvSpPr>
            <p:nvPr/>
          </p:nvSpPr>
          <p:spPr bwMode="auto">
            <a:xfrm flipH="1">
              <a:off x="4087" y="7367"/>
              <a:ext cx="143" cy="40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457011"/>
              <a:endParaRPr lang="en-US" sz="4200" dirty="0">
                <a:solidFill>
                  <a:srgbClr val="000000"/>
                </a:solidFill>
              </a:endParaRPr>
            </a:p>
          </p:txBody>
        </p:sp>
        <p:grpSp>
          <p:nvGrpSpPr>
            <p:cNvPr id="3" name="Group 9"/>
            <p:cNvGrpSpPr>
              <a:grpSpLocks/>
            </p:cNvGrpSpPr>
            <p:nvPr/>
          </p:nvGrpSpPr>
          <p:grpSpPr bwMode="auto">
            <a:xfrm>
              <a:off x="5055" y="5732"/>
              <a:ext cx="3630" cy="2010"/>
              <a:chOff x="5670" y="2340"/>
              <a:chExt cx="3630" cy="2010"/>
            </a:xfrm>
          </p:grpSpPr>
          <p:sp>
            <p:nvSpPr>
              <p:cNvPr id="68" name="Line 10"/>
              <p:cNvSpPr>
                <a:spLocks noChangeShapeType="1"/>
              </p:cNvSpPr>
              <p:nvPr/>
            </p:nvSpPr>
            <p:spPr bwMode="auto">
              <a:xfrm flipH="1">
                <a:off x="5670" y="2745"/>
                <a:ext cx="3000" cy="1605"/>
              </a:xfrm>
              <a:prstGeom prst="line">
                <a:avLst/>
              </a:prstGeom>
              <a:noFill/>
              <a:ln w="9525">
                <a:solidFill>
                  <a:srgbClr val="000000"/>
                </a:solidFill>
                <a:round/>
                <a:headEnd type="triangle" w="med" len="me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011"/>
                <a:endParaRPr lang="en-US" sz="4200" dirty="0">
                  <a:solidFill>
                    <a:srgbClr val="000000"/>
                  </a:solidFill>
                </a:endParaRPr>
              </a:p>
            </p:txBody>
          </p:sp>
          <p:sp>
            <p:nvSpPr>
              <p:cNvPr id="69" name="Text Box 11"/>
              <p:cNvSpPr txBox="1">
                <a:spLocks noChangeArrowheads="1"/>
              </p:cNvSpPr>
              <p:nvPr/>
            </p:nvSpPr>
            <p:spPr bwMode="auto">
              <a:xfrm>
                <a:off x="8640" y="2340"/>
                <a:ext cx="660" cy="40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2400">
                    <a:solidFill>
                      <a:schemeClr val="tx1"/>
                    </a:solidFill>
                    <a:latin typeface="Arial" charset="0"/>
                    <a:ea typeface="ＭＳ Ｐゴシック" charset="0"/>
                  </a:defRPr>
                </a:lvl1pPr>
                <a:lvl2pPr algn="l">
                  <a:defRPr sz="2400">
                    <a:solidFill>
                      <a:schemeClr val="tx1"/>
                    </a:solidFill>
                    <a:latin typeface="Arial" charset="0"/>
                    <a:ea typeface="ＭＳ Ｐゴシック" charset="0"/>
                  </a:defRPr>
                </a:lvl2pPr>
                <a:lvl3pPr algn="l">
                  <a:defRPr sz="2400">
                    <a:solidFill>
                      <a:schemeClr val="tx1"/>
                    </a:solidFill>
                    <a:latin typeface="Arial" charset="0"/>
                    <a:ea typeface="ＭＳ Ｐゴシック" charset="0"/>
                  </a:defRPr>
                </a:lvl3pPr>
                <a:lvl4pPr algn="l">
                  <a:defRPr sz="2400">
                    <a:solidFill>
                      <a:schemeClr val="tx1"/>
                    </a:solidFill>
                    <a:latin typeface="Arial" charset="0"/>
                    <a:ea typeface="ＭＳ Ｐゴシック" charset="0"/>
                  </a:defRPr>
                </a:lvl4pPr>
                <a:lvl5pPr algn="l">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642750"/>
                <a:r>
                  <a:rPr lang="en-US" sz="1400" b="1" dirty="0">
                    <a:solidFill>
                      <a:srgbClr val="000000"/>
                    </a:solidFill>
                    <a:latin typeface="Cambria" charset="0"/>
                    <a:ea typeface="ÇlÇr ñæí©" charset="0"/>
                  </a:rPr>
                  <a:t>k</a:t>
                </a:r>
                <a:r>
                  <a:rPr lang="en-US" sz="1400" b="1" baseline="-25000" dirty="0">
                    <a:solidFill>
                      <a:srgbClr val="000000"/>
                    </a:solidFill>
                    <a:latin typeface="Cambria" charset="0"/>
                    <a:ea typeface="ÇlÇr ñæí©" charset="0"/>
                  </a:rPr>
                  <a:t>1</a:t>
                </a:r>
                <a:endParaRPr lang="en-US" sz="2800" dirty="0">
                  <a:solidFill>
                    <a:srgbClr val="000000"/>
                  </a:solidFill>
                </a:endParaRPr>
              </a:p>
            </p:txBody>
          </p:sp>
          <p:sp>
            <p:nvSpPr>
              <p:cNvPr id="70" name="Text Box 12"/>
              <p:cNvSpPr txBox="1">
                <a:spLocks noChangeArrowheads="1"/>
              </p:cNvSpPr>
              <p:nvPr/>
            </p:nvSpPr>
            <p:spPr bwMode="auto">
              <a:xfrm>
                <a:off x="6615" y="3945"/>
                <a:ext cx="660" cy="40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2400">
                    <a:solidFill>
                      <a:schemeClr val="tx1"/>
                    </a:solidFill>
                    <a:latin typeface="Arial" charset="0"/>
                    <a:ea typeface="ＭＳ Ｐゴシック" charset="0"/>
                  </a:defRPr>
                </a:lvl1pPr>
                <a:lvl2pPr algn="l">
                  <a:defRPr sz="2400">
                    <a:solidFill>
                      <a:schemeClr val="tx1"/>
                    </a:solidFill>
                    <a:latin typeface="Arial" charset="0"/>
                    <a:ea typeface="ＭＳ Ｐゴシック" charset="0"/>
                  </a:defRPr>
                </a:lvl2pPr>
                <a:lvl3pPr algn="l">
                  <a:defRPr sz="2400">
                    <a:solidFill>
                      <a:schemeClr val="tx1"/>
                    </a:solidFill>
                    <a:latin typeface="Arial" charset="0"/>
                    <a:ea typeface="ＭＳ Ｐゴシック" charset="0"/>
                  </a:defRPr>
                </a:lvl3pPr>
                <a:lvl4pPr algn="l">
                  <a:defRPr sz="2400">
                    <a:solidFill>
                      <a:schemeClr val="tx1"/>
                    </a:solidFill>
                    <a:latin typeface="Arial" charset="0"/>
                    <a:ea typeface="ＭＳ Ｐゴシック" charset="0"/>
                  </a:defRPr>
                </a:lvl4pPr>
                <a:lvl5pPr algn="l">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642750"/>
                <a:r>
                  <a:rPr lang="en-US" sz="1400" b="1" dirty="0">
                    <a:solidFill>
                      <a:srgbClr val="000000"/>
                    </a:solidFill>
                    <a:latin typeface="Times New Roman" charset="0"/>
                    <a:ea typeface="ÇlÇr ñæí©" charset="0"/>
                    <a:sym typeface="Symbol" charset="0"/>
                  </a:rPr>
                  <a:t></a:t>
                </a:r>
                <a:r>
                  <a:rPr lang="en-US" sz="1400" b="1" baseline="-25000" dirty="0">
                    <a:solidFill>
                      <a:srgbClr val="000000"/>
                    </a:solidFill>
                    <a:latin typeface="Times New Roman" charset="0"/>
                    <a:ea typeface="ÇlÇr ñæí©" charset="0"/>
                  </a:rPr>
                  <a:t>0</a:t>
                </a:r>
                <a:endParaRPr lang="en-US" sz="2800" dirty="0">
                  <a:solidFill>
                    <a:srgbClr val="000000"/>
                  </a:solidFill>
                </a:endParaRPr>
              </a:p>
            </p:txBody>
          </p:sp>
          <p:sp>
            <p:nvSpPr>
              <p:cNvPr id="71" name="Arc 13"/>
              <p:cNvSpPr>
                <a:spLocks/>
              </p:cNvSpPr>
              <p:nvPr/>
            </p:nvSpPr>
            <p:spPr bwMode="auto">
              <a:xfrm>
                <a:off x="6412" y="3945"/>
                <a:ext cx="143" cy="40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457011"/>
                <a:endParaRPr lang="en-US" sz="4200" dirty="0">
                  <a:solidFill>
                    <a:srgbClr val="000000"/>
                  </a:solidFill>
                </a:endParaRPr>
              </a:p>
            </p:txBody>
          </p:sp>
        </p:grpSp>
        <p:sp>
          <p:nvSpPr>
            <p:cNvPr id="19" name="Rectangle 14"/>
            <p:cNvSpPr>
              <a:spLocks noChangeArrowheads="1"/>
            </p:cNvSpPr>
            <p:nvPr/>
          </p:nvSpPr>
          <p:spPr bwMode="auto">
            <a:xfrm>
              <a:off x="2400" y="8177"/>
              <a:ext cx="7815" cy="1170"/>
            </a:xfrm>
            <a:prstGeom prst="rect">
              <a:avLst/>
            </a:prstGeom>
            <a:gradFill rotWithShape="0">
              <a:gsLst>
                <a:gs pos="0">
                  <a:srgbClr val="99FF99"/>
                </a:gs>
                <a:gs pos="100000">
                  <a:srgbClr val="99FF99">
                    <a:gamma/>
                    <a:tint val="40000"/>
                    <a:invGamma/>
                  </a:srgbClr>
                </a:gs>
              </a:gsLst>
              <a:lin ang="5400000" scaled="1"/>
            </a:grad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011"/>
              <a:endParaRPr lang="en-US" sz="4200" dirty="0">
                <a:solidFill>
                  <a:srgbClr val="000000"/>
                </a:solidFill>
              </a:endParaRPr>
            </a:p>
          </p:txBody>
        </p:sp>
        <p:grpSp>
          <p:nvGrpSpPr>
            <p:cNvPr id="8" name="Group 15"/>
            <p:cNvGrpSpPr>
              <a:grpSpLocks/>
            </p:cNvGrpSpPr>
            <p:nvPr/>
          </p:nvGrpSpPr>
          <p:grpSpPr bwMode="auto">
            <a:xfrm>
              <a:off x="6465" y="8177"/>
              <a:ext cx="2985" cy="975"/>
              <a:chOff x="5655" y="4770"/>
              <a:chExt cx="2985" cy="975"/>
            </a:xfrm>
          </p:grpSpPr>
          <p:sp>
            <p:nvSpPr>
              <p:cNvPr id="65" name="Line 16"/>
              <p:cNvSpPr>
                <a:spLocks noChangeShapeType="1"/>
              </p:cNvSpPr>
              <p:nvPr/>
            </p:nvSpPr>
            <p:spPr bwMode="auto">
              <a:xfrm>
                <a:off x="5655" y="4785"/>
                <a:ext cx="2985" cy="960"/>
              </a:xfrm>
              <a:prstGeom prst="line">
                <a:avLst/>
              </a:prstGeom>
              <a:noFill/>
              <a:ln w="9525">
                <a:solidFill>
                  <a:srgbClr val="00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011"/>
                <a:endParaRPr lang="en-US" sz="4200" dirty="0">
                  <a:solidFill>
                    <a:srgbClr val="000000"/>
                  </a:solidFill>
                </a:endParaRPr>
              </a:p>
            </p:txBody>
          </p:sp>
          <p:sp>
            <p:nvSpPr>
              <p:cNvPr id="66" name="Text Box 17"/>
              <p:cNvSpPr txBox="1">
                <a:spLocks noChangeArrowheads="1"/>
              </p:cNvSpPr>
              <p:nvPr/>
            </p:nvSpPr>
            <p:spPr bwMode="auto">
              <a:xfrm>
                <a:off x="7125" y="4815"/>
                <a:ext cx="660" cy="40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2400">
                    <a:solidFill>
                      <a:schemeClr val="tx1"/>
                    </a:solidFill>
                    <a:latin typeface="Arial" charset="0"/>
                    <a:ea typeface="ＭＳ Ｐゴシック" charset="0"/>
                  </a:defRPr>
                </a:lvl1pPr>
                <a:lvl2pPr algn="l">
                  <a:defRPr sz="2400">
                    <a:solidFill>
                      <a:schemeClr val="tx1"/>
                    </a:solidFill>
                    <a:latin typeface="Arial" charset="0"/>
                    <a:ea typeface="ＭＳ Ｐゴシック" charset="0"/>
                  </a:defRPr>
                </a:lvl2pPr>
                <a:lvl3pPr algn="l">
                  <a:defRPr sz="2400">
                    <a:solidFill>
                      <a:schemeClr val="tx1"/>
                    </a:solidFill>
                    <a:latin typeface="Arial" charset="0"/>
                    <a:ea typeface="ＭＳ Ｐゴシック" charset="0"/>
                  </a:defRPr>
                </a:lvl3pPr>
                <a:lvl4pPr algn="l">
                  <a:defRPr sz="2400">
                    <a:solidFill>
                      <a:schemeClr val="tx1"/>
                    </a:solidFill>
                    <a:latin typeface="Arial" charset="0"/>
                    <a:ea typeface="ＭＳ Ｐゴシック" charset="0"/>
                  </a:defRPr>
                </a:lvl4pPr>
                <a:lvl5pPr algn="l">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642750"/>
                <a:r>
                  <a:rPr lang="en-US" sz="1400" b="1" dirty="0">
                    <a:solidFill>
                      <a:srgbClr val="000000"/>
                    </a:solidFill>
                    <a:latin typeface="Times New Roman" charset="0"/>
                    <a:ea typeface="ÇlÇr ñæí©" charset="0"/>
                    <a:sym typeface="Symbol" charset="0"/>
                  </a:rPr>
                  <a:t></a:t>
                </a:r>
                <a:r>
                  <a:rPr lang="en-US" sz="1400" b="1" baseline="-25000" dirty="0">
                    <a:solidFill>
                      <a:srgbClr val="000000"/>
                    </a:solidFill>
                    <a:latin typeface="Cambria" charset="0"/>
                    <a:ea typeface="ÇlÇr ñæí©" charset="0"/>
                  </a:rPr>
                  <a:t>2</a:t>
                </a:r>
                <a:endParaRPr lang="en-US" sz="2800" dirty="0">
                  <a:solidFill>
                    <a:srgbClr val="000000"/>
                  </a:solidFill>
                </a:endParaRPr>
              </a:p>
            </p:txBody>
          </p:sp>
          <p:sp>
            <p:nvSpPr>
              <p:cNvPr id="67" name="Arc 18"/>
              <p:cNvSpPr>
                <a:spLocks/>
              </p:cNvSpPr>
              <p:nvPr/>
            </p:nvSpPr>
            <p:spPr bwMode="auto">
              <a:xfrm>
                <a:off x="6727" y="4770"/>
                <a:ext cx="71" cy="40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457011"/>
                <a:endParaRPr lang="en-US" sz="4200" dirty="0">
                  <a:solidFill>
                    <a:srgbClr val="000000"/>
                  </a:solidFill>
                </a:endParaRPr>
              </a:p>
            </p:txBody>
          </p:sp>
        </p:grpSp>
        <p:grpSp>
          <p:nvGrpSpPr>
            <p:cNvPr id="10" name="Group 19"/>
            <p:cNvGrpSpPr>
              <a:grpSpLocks/>
            </p:cNvGrpSpPr>
            <p:nvPr/>
          </p:nvGrpSpPr>
          <p:grpSpPr bwMode="auto">
            <a:xfrm>
              <a:off x="1755" y="7352"/>
              <a:ext cx="720" cy="1230"/>
              <a:chOff x="945" y="3720"/>
              <a:chExt cx="720" cy="1230"/>
            </a:xfrm>
          </p:grpSpPr>
          <p:sp>
            <p:nvSpPr>
              <p:cNvPr id="62" name="Text Box 20"/>
              <p:cNvSpPr txBox="1">
                <a:spLocks noChangeArrowheads="1"/>
              </p:cNvSpPr>
              <p:nvPr/>
            </p:nvSpPr>
            <p:spPr bwMode="auto">
              <a:xfrm>
                <a:off x="945" y="3720"/>
                <a:ext cx="720" cy="43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2400">
                    <a:solidFill>
                      <a:schemeClr val="tx1"/>
                    </a:solidFill>
                    <a:latin typeface="Arial" charset="0"/>
                    <a:ea typeface="ＭＳ Ｐゴシック" charset="0"/>
                  </a:defRPr>
                </a:lvl1pPr>
                <a:lvl2pPr algn="l">
                  <a:defRPr sz="2400">
                    <a:solidFill>
                      <a:schemeClr val="tx1"/>
                    </a:solidFill>
                    <a:latin typeface="Arial" charset="0"/>
                    <a:ea typeface="ＭＳ Ｐゴシック" charset="0"/>
                  </a:defRPr>
                </a:lvl2pPr>
                <a:lvl3pPr algn="l">
                  <a:defRPr sz="2400">
                    <a:solidFill>
                      <a:schemeClr val="tx1"/>
                    </a:solidFill>
                    <a:latin typeface="Arial" charset="0"/>
                    <a:ea typeface="ＭＳ Ｐゴシック" charset="0"/>
                  </a:defRPr>
                </a:lvl3pPr>
                <a:lvl4pPr algn="l">
                  <a:defRPr sz="2400">
                    <a:solidFill>
                      <a:schemeClr val="tx1"/>
                    </a:solidFill>
                    <a:latin typeface="Arial" charset="0"/>
                    <a:ea typeface="ＭＳ Ｐゴシック" charset="0"/>
                  </a:defRPr>
                </a:lvl4pPr>
                <a:lvl5pPr algn="l">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642750"/>
                <a:r>
                  <a:rPr lang="en-US" sz="1400" b="1" dirty="0">
                    <a:solidFill>
                      <a:srgbClr val="000000"/>
                    </a:solidFill>
                    <a:latin typeface="Times New Roman" charset="0"/>
                    <a:ea typeface="ÇlÇr ñæí©" charset="0"/>
                    <a:sym typeface="Symbol" charset="0"/>
                  </a:rPr>
                  <a:t></a:t>
                </a:r>
                <a:r>
                  <a:rPr lang="en-US" sz="1400" b="1" baseline="-25000" dirty="0">
                    <a:solidFill>
                      <a:srgbClr val="000000"/>
                    </a:solidFill>
                    <a:latin typeface="Times New Roman" charset="0"/>
                    <a:ea typeface="ÇlÇr ñæí©" charset="0"/>
                  </a:rPr>
                  <a:t>0</a:t>
                </a:r>
              </a:p>
              <a:p>
                <a:pPr defTabSz="642750"/>
                <a:endParaRPr lang="en-US" sz="1400" b="1" baseline="-25000" dirty="0">
                  <a:solidFill>
                    <a:srgbClr val="000000"/>
                  </a:solidFill>
                  <a:latin typeface="Times New Roman" charset="0"/>
                  <a:ea typeface="ÇlÇr ñæí©" charset="0"/>
                </a:endParaRPr>
              </a:p>
              <a:p>
                <a:pPr defTabSz="642750"/>
                <a:endParaRPr lang="en-US" sz="2800" dirty="0">
                  <a:solidFill>
                    <a:srgbClr val="000000"/>
                  </a:solidFill>
                </a:endParaRPr>
              </a:p>
            </p:txBody>
          </p:sp>
          <p:sp>
            <p:nvSpPr>
              <p:cNvPr id="63" name="Text Box 21"/>
              <p:cNvSpPr txBox="1">
                <a:spLocks noChangeArrowheads="1"/>
              </p:cNvSpPr>
              <p:nvPr/>
            </p:nvSpPr>
            <p:spPr bwMode="auto">
              <a:xfrm>
                <a:off x="945" y="4515"/>
                <a:ext cx="525" cy="43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2400">
                    <a:solidFill>
                      <a:schemeClr val="tx1"/>
                    </a:solidFill>
                    <a:latin typeface="Arial" charset="0"/>
                    <a:ea typeface="ＭＳ Ｐゴシック" charset="0"/>
                  </a:defRPr>
                </a:lvl1pPr>
                <a:lvl2pPr algn="l">
                  <a:defRPr sz="2400">
                    <a:solidFill>
                      <a:schemeClr val="tx1"/>
                    </a:solidFill>
                    <a:latin typeface="Arial" charset="0"/>
                    <a:ea typeface="ＭＳ Ｐゴシック" charset="0"/>
                  </a:defRPr>
                </a:lvl2pPr>
                <a:lvl3pPr algn="l">
                  <a:defRPr sz="2400">
                    <a:solidFill>
                      <a:schemeClr val="tx1"/>
                    </a:solidFill>
                    <a:latin typeface="Arial" charset="0"/>
                    <a:ea typeface="ＭＳ Ｐゴシック" charset="0"/>
                  </a:defRPr>
                </a:lvl3pPr>
                <a:lvl4pPr algn="l">
                  <a:defRPr sz="2400">
                    <a:solidFill>
                      <a:schemeClr val="tx1"/>
                    </a:solidFill>
                    <a:latin typeface="Arial" charset="0"/>
                    <a:ea typeface="ＭＳ Ｐゴシック" charset="0"/>
                  </a:defRPr>
                </a:lvl4pPr>
                <a:lvl5pPr algn="l">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642750"/>
                <a:r>
                  <a:rPr lang="en-US" sz="1400" b="1" dirty="0">
                    <a:solidFill>
                      <a:srgbClr val="000000"/>
                    </a:solidFill>
                    <a:latin typeface="Times New Roman" charset="0"/>
                    <a:ea typeface="ÇlÇr ñæí©" charset="0"/>
                    <a:sym typeface="Symbol" charset="0"/>
                  </a:rPr>
                  <a:t></a:t>
                </a:r>
                <a:r>
                  <a:rPr lang="en-US" sz="1400" b="1" baseline="-25000" dirty="0">
                    <a:solidFill>
                      <a:srgbClr val="000000"/>
                    </a:solidFill>
                    <a:latin typeface="Cambria" charset="0"/>
                    <a:ea typeface="ÇlÇr ñæí©" charset="0"/>
                  </a:rPr>
                  <a:t>2</a:t>
                </a:r>
                <a:endParaRPr lang="en-US" sz="2800" dirty="0">
                  <a:solidFill>
                    <a:srgbClr val="000000"/>
                  </a:solidFill>
                </a:endParaRPr>
              </a:p>
            </p:txBody>
          </p:sp>
          <p:sp>
            <p:nvSpPr>
              <p:cNvPr id="64" name="Text Box 22"/>
              <p:cNvSpPr txBox="1">
                <a:spLocks noChangeArrowheads="1"/>
              </p:cNvSpPr>
              <p:nvPr/>
            </p:nvSpPr>
            <p:spPr bwMode="auto">
              <a:xfrm>
                <a:off x="945" y="4095"/>
                <a:ext cx="720" cy="43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2400">
                    <a:solidFill>
                      <a:schemeClr val="tx1"/>
                    </a:solidFill>
                    <a:latin typeface="Arial" charset="0"/>
                    <a:ea typeface="ＭＳ Ｐゴシック" charset="0"/>
                  </a:defRPr>
                </a:lvl1pPr>
                <a:lvl2pPr algn="l">
                  <a:defRPr sz="2400">
                    <a:solidFill>
                      <a:schemeClr val="tx1"/>
                    </a:solidFill>
                    <a:latin typeface="Arial" charset="0"/>
                    <a:ea typeface="ＭＳ Ｐゴシック" charset="0"/>
                  </a:defRPr>
                </a:lvl2pPr>
                <a:lvl3pPr algn="l">
                  <a:defRPr sz="2400">
                    <a:solidFill>
                      <a:schemeClr val="tx1"/>
                    </a:solidFill>
                    <a:latin typeface="Arial" charset="0"/>
                    <a:ea typeface="ＭＳ Ｐゴシック" charset="0"/>
                  </a:defRPr>
                </a:lvl3pPr>
                <a:lvl4pPr algn="l">
                  <a:defRPr sz="2400">
                    <a:solidFill>
                      <a:schemeClr val="tx1"/>
                    </a:solidFill>
                    <a:latin typeface="Arial" charset="0"/>
                    <a:ea typeface="ＭＳ Ｐゴシック" charset="0"/>
                  </a:defRPr>
                </a:lvl4pPr>
                <a:lvl5pPr algn="l">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642750"/>
                <a:r>
                  <a:rPr lang="en-US" sz="1400" b="1" dirty="0">
                    <a:solidFill>
                      <a:srgbClr val="000000"/>
                    </a:solidFill>
                    <a:latin typeface="Times New Roman" charset="0"/>
                    <a:ea typeface="ÇlÇr ñæí©" charset="0"/>
                    <a:sym typeface="Symbol" charset="0"/>
                  </a:rPr>
                  <a:t></a:t>
                </a:r>
                <a:r>
                  <a:rPr lang="en-US" sz="1400" b="1" baseline="-25000" dirty="0">
                    <a:solidFill>
                      <a:srgbClr val="000000"/>
                    </a:solidFill>
                    <a:latin typeface="Cambria" charset="0"/>
                    <a:ea typeface="ÇlÇr ñæí©" charset="0"/>
                  </a:rPr>
                  <a:t>1</a:t>
                </a:r>
              </a:p>
              <a:p>
                <a:pPr defTabSz="642750"/>
                <a:endParaRPr lang="en-US" sz="1400" b="1" baseline="-25000" dirty="0">
                  <a:solidFill>
                    <a:srgbClr val="000000"/>
                  </a:solidFill>
                  <a:latin typeface="Cambria" charset="0"/>
                  <a:ea typeface="ÇlÇr ñæí©" charset="0"/>
                </a:endParaRPr>
              </a:p>
              <a:p>
                <a:pPr defTabSz="642750"/>
                <a:endParaRPr lang="en-US" sz="2800" dirty="0">
                  <a:solidFill>
                    <a:srgbClr val="000000"/>
                  </a:solidFill>
                </a:endParaRPr>
              </a:p>
            </p:txBody>
          </p:sp>
        </p:grpSp>
        <p:sp>
          <p:nvSpPr>
            <p:cNvPr id="52" name="Rectangle 23"/>
            <p:cNvSpPr>
              <a:spLocks noChangeArrowheads="1"/>
            </p:cNvSpPr>
            <p:nvPr/>
          </p:nvSpPr>
          <p:spPr bwMode="auto">
            <a:xfrm>
              <a:off x="2400" y="7757"/>
              <a:ext cx="7815" cy="420"/>
            </a:xfrm>
            <a:prstGeom prst="rect">
              <a:avLst/>
            </a:prstGeom>
            <a:solidFill>
              <a:srgbClr val="FFFF00">
                <a:alpha val="50000"/>
              </a:srgbClr>
            </a:solid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011"/>
              <a:endParaRPr lang="en-US" sz="4200" dirty="0">
                <a:solidFill>
                  <a:srgbClr val="000000"/>
                </a:solidFill>
              </a:endParaRPr>
            </a:p>
          </p:txBody>
        </p:sp>
        <p:sp>
          <p:nvSpPr>
            <p:cNvPr id="53" name="Line 24"/>
            <p:cNvSpPr>
              <a:spLocks noChangeShapeType="1"/>
            </p:cNvSpPr>
            <p:nvPr/>
          </p:nvSpPr>
          <p:spPr bwMode="auto">
            <a:xfrm>
              <a:off x="5025" y="7757"/>
              <a:ext cx="1440" cy="420"/>
            </a:xfrm>
            <a:prstGeom prst="line">
              <a:avLst/>
            </a:prstGeom>
            <a:noFill/>
            <a:ln w="9525">
              <a:solidFill>
                <a:srgbClr val="00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011"/>
              <a:endParaRPr lang="en-US" sz="4200" dirty="0">
                <a:solidFill>
                  <a:srgbClr val="000000"/>
                </a:solidFill>
              </a:endParaRPr>
            </a:p>
          </p:txBody>
        </p:sp>
        <p:sp>
          <p:nvSpPr>
            <p:cNvPr id="54" name="Text Box 25"/>
            <p:cNvSpPr txBox="1">
              <a:spLocks noChangeArrowheads="1"/>
            </p:cNvSpPr>
            <p:nvPr/>
          </p:nvSpPr>
          <p:spPr bwMode="auto">
            <a:xfrm>
              <a:off x="6075" y="7742"/>
              <a:ext cx="660" cy="40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2400">
                  <a:solidFill>
                    <a:schemeClr val="tx1"/>
                  </a:solidFill>
                  <a:latin typeface="Arial" charset="0"/>
                  <a:ea typeface="ＭＳ Ｐゴシック" charset="0"/>
                </a:defRPr>
              </a:lvl1pPr>
              <a:lvl2pPr algn="l">
                <a:defRPr sz="2400">
                  <a:solidFill>
                    <a:schemeClr val="tx1"/>
                  </a:solidFill>
                  <a:latin typeface="Arial" charset="0"/>
                  <a:ea typeface="ＭＳ Ｐゴシック" charset="0"/>
                </a:defRPr>
              </a:lvl2pPr>
              <a:lvl3pPr algn="l">
                <a:defRPr sz="2400">
                  <a:solidFill>
                    <a:schemeClr val="tx1"/>
                  </a:solidFill>
                  <a:latin typeface="Arial" charset="0"/>
                  <a:ea typeface="ＭＳ Ｐゴシック" charset="0"/>
                </a:defRPr>
              </a:lvl3pPr>
              <a:lvl4pPr algn="l">
                <a:defRPr sz="2400">
                  <a:solidFill>
                    <a:schemeClr val="tx1"/>
                  </a:solidFill>
                  <a:latin typeface="Arial" charset="0"/>
                  <a:ea typeface="ＭＳ Ｐゴシック" charset="0"/>
                </a:defRPr>
              </a:lvl4pPr>
              <a:lvl5pPr algn="l">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642750"/>
              <a:r>
                <a:rPr lang="en-US" sz="1400" b="1" dirty="0">
                  <a:solidFill>
                    <a:srgbClr val="000000"/>
                  </a:solidFill>
                  <a:latin typeface="Times New Roman" charset="0"/>
                  <a:ea typeface="ÇlÇr ñæí©" charset="0"/>
                  <a:sym typeface="Symbol" charset="0"/>
                </a:rPr>
                <a:t></a:t>
              </a:r>
              <a:r>
                <a:rPr lang="en-US" sz="1400" b="1" baseline="-25000" dirty="0">
                  <a:solidFill>
                    <a:srgbClr val="000000"/>
                  </a:solidFill>
                  <a:latin typeface="Cambria" charset="0"/>
                  <a:ea typeface="ÇlÇr ñæí©" charset="0"/>
                </a:rPr>
                <a:t>1</a:t>
              </a:r>
              <a:endParaRPr lang="en-US" sz="2800" dirty="0">
                <a:solidFill>
                  <a:srgbClr val="000000"/>
                </a:solidFill>
              </a:endParaRPr>
            </a:p>
          </p:txBody>
        </p:sp>
        <p:sp>
          <p:nvSpPr>
            <p:cNvPr id="55" name="Arc 26"/>
            <p:cNvSpPr>
              <a:spLocks/>
            </p:cNvSpPr>
            <p:nvPr/>
          </p:nvSpPr>
          <p:spPr bwMode="auto">
            <a:xfrm>
              <a:off x="5940" y="7757"/>
              <a:ext cx="143" cy="3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457011"/>
              <a:endParaRPr lang="en-US" sz="4200" dirty="0">
                <a:solidFill>
                  <a:srgbClr val="000000"/>
                </a:solidFill>
              </a:endParaRPr>
            </a:p>
          </p:txBody>
        </p:sp>
        <p:sp>
          <p:nvSpPr>
            <p:cNvPr id="56" name="Line 27"/>
            <p:cNvSpPr>
              <a:spLocks noChangeShapeType="1"/>
            </p:cNvSpPr>
            <p:nvPr/>
          </p:nvSpPr>
          <p:spPr bwMode="auto">
            <a:xfrm flipV="1">
              <a:off x="6465" y="7757"/>
              <a:ext cx="1440" cy="405"/>
            </a:xfrm>
            <a:prstGeom prst="line">
              <a:avLst/>
            </a:prstGeom>
            <a:noFill/>
            <a:ln w="9525">
              <a:solidFill>
                <a:srgbClr val="00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011"/>
              <a:endParaRPr lang="en-US" sz="4200" dirty="0">
                <a:solidFill>
                  <a:srgbClr val="000000"/>
                </a:solidFill>
              </a:endParaRPr>
            </a:p>
          </p:txBody>
        </p:sp>
        <p:grpSp>
          <p:nvGrpSpPr>
            <p:cNvPr id="11" name="Group 28"/>
            <p:cNvGrpSpPr>
              <a:grpSpLocks/>
            </p:cNvGrpSpPr>
            <p:nvPr/>
          </p:nvGrpSpPr>
          <p:grpSpPr bwMode="auto">
            <a:xfrm>
              <a:off x="7920" y="5747"/>
              <a:ext cx="3630" cy="2010"/>
              <a:chOff x="5670" y="2340"/>
              <a:chExt cx="3630" cy="2010"/>
            </a:xfrm>
          </p:grpSpPr>
          <p:sp>
            <p:nvSpPr>
              <p:cNvPr id="58" name="Line 29"/>
              <p:cNvSpPr>
                <a:spLocks noChangeShapeType="1"/>
              </p:cNvSpPr>
              <p:nvPr/>
            </p:nvSpPr>
            <p:spPr bwMode="auto">
              <a:xfrm flipH="1">
                <a:off x="5670" y="2745"/>
                <a:ext cx="3000" cy="1605"/>
              </a:xfrm>
              <a:prstGeom prst="line">
                <a:avLst/>
              </a:prstGeom>
              <a:noFill/>
              <a:ln w="9525">
                <a:solidFill>
                  <a:srgbClr val="000000"/>
                </a:solidFill>
                <a:round/>
                <a:headEnd type="triangle" w="med" len="me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011"/>
                <a:endParaRPr lang="en-US" sz="4200" dirty="0">
                  <a:solidFill>
                    <a:srgbClr val="000000"/>
                  </a:solidFill>
                </a:endParaRPr>
              </a:p>
            </p:txBody>
          </p:sp>
          <p:sp>
            <p:nvSpPr>
              <p:cNvPr id="59" name="Text Box 30"/>
              <p:cNvSpPr txBox="1">
                <a:spLocks noChangeArrowheads="1"/>
              </p:cNvSpPr>
              <p:nvPr/>
            </p:nvSpPr>
            <p:spPr bwMode="auto">
              <a:xfrm>
                <a:off x="8640" y="2340"/>
                <a:ext cx="660" cy="40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2400">
                    <a:solidFill>
                      <a:schemeClr val="tx1"/>
                    </a:solidFill>
                    <a:latin typeface="Arial" charset="0"/>
                    <a:ea typeface="ＭＳ Ｐゴシック" charset="0"/>
                  </a:defRPr>
                </a:lvl1pPr>
                <a:lvl2pPr algn="l">
                  <a:defRPr sz="2400">
                    <a:solidFill>
                      <a:schemeClr val="tx1"/>
                    </a:solidFill>
                    <a:latin typeface="Arial" charset="0"/>
                    <a:ea typeface="ＭＳ Ｐゴシック" charset="0"/>
                  </a:defRPr>
                </a:lvl2pPr>
                <a:lvl3pPr algn="l">
                  <a:defRPr sz="2400">
                    <a:solidFill>
                      <a:schemeClr val="tx1"/>
                    </a:solidFill>
                    <a:latin typeface="Arial" charset="0"/>
                    <a:ea typeface="ＭＳ Ｐゴシック" charset="0"/>
                  </a:defRPr>
                </a:lvl3pPr>
                <a:lvl4pPr algn="l">
                  <a:defRPr sz="2400">
                    <a:solidFill>
                      <a:schemeClr val="tx1"/>
                    </a:solidFill>
                    <a:latin typeface="Arial" charset="0"/>
                    <a:ea typeface="ＭＳ Ｐゴシック" charset="0"/>
                  </a:defRPr>
                </a:lvl4pPr>
                <a:lvl5pPr algn="l">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642750"/>
                <a:r>
                  <a:rPr lang="en-US" sz="1400" b="1" dirty="0">
                    <a:solidFill>
                      <a:srgbClr val="000000"/>
                    </a:solidFill>
                    <a:latin typeface="Cambria" charset="0"/>
                    <a:ea typeface="ÇlÇr ñæí©" charset="0"/>
                  </a:rPr>
                  <a:t>k</a:t>
                </a:r>
                <a:r>
                  <a:rPr lang="en-US" sz="1400" b="1" baseline="-25000" dirty="0">
                    <a:solidFill>
                      <a:srgbClr val="000000"/>
                    </a:solidFill>
                    <a:latin typeface="Cambria" charset="0"/>
                    <a:ea typeface="ÇlÇr ñæí©" charset="0"/>
                  </a:rPr>
                  <a:t>1</a:t>
                </a:r>
                <a:endParaRPr lang="en-US" sz="2800" dirty="0">
                  <a:solidFill>
                    <a:srgbClr val="000000"/>
                  </a:solidFill>
                </a:endParaRPr>
              </a:p>
            </p:txBody>
          </p:sp>
          <p:sp>
            <p:nvSpPr>
              <p:cNvPr id="60" name="Text Box 31"/>
              <p:cNvSpPr txBox="1">
                <a:spLocks noChangeArrowheads="1"/>
              </p:cNvSpPr>
              <p:nvPr/>
            </p:nvSpPr>
            <p:spPr bwMode="auto">
              <a:xfrm>
                <a:off x="6615" y="3945"/>
                <a:ext cx="660" cy="40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sz="2400">
                    <a:solidFill>
                      <a:schemeClr val="tx1"/>
                    </a:solidFill>
                    <a:latin typeface="Arial" charset="0"/>
                    <a:ea typeface="ＭＳ Ｐゴシック" charset="0"/>
                  </a:defRPr>
                </a:lvl1pPr>
                <a:lvl2pPr algn="l">
                  <a:defRPr sz="2400">
                    <a:solidFill>
                      <a:schemeClr val="tx1"/>
                    </a:solidFill>
                    <a:latin typeface="Arial" charset="0"/>
                    <a:ea typeface="ＭＳ Ｐゴシック" charset="0"/>
                  </a:defRPr>
                </a:lvl2pPr>
                <a:lvl3pPr algn="l">
                  <a:defRPr sz="2400">
                    <a:solidFill>
                      <a:schemeClr val="tx1"/>
                    </a:solidFill>
                    <a:latin typeface="Arial" charset="0"/>
                    <a:ea typeface="ＭＳ Ｐゴシック" charset="0"/>
                  </a:defRPr>
                </a:lvl3pPr>
                <a:lvl4pPr algn="l">
                  <a:defRPr sz="2400">
                    <a:solidFill>
                      <a:schemeClr val="tx1"/>
                    </a:solidFill>
                    <a:latin typeface="Arial" charset="0"/>
                    <a:ea typeface="ＭＳ Ｐゴシック" charset="0"/>
                  </a:defRPr>
                </a:lvl4pPr>
                <a:lvl5pPr algn="l">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642750"/>
                <a:r>
                  <a:rPr lang="en-US" sz="1400" b="1" dirty="0">
                    <a:solidFill>
                      <a:srgbClr val="000000"/>
                    </a:solidFill>
                    <a:latin typeface="Times New Roman" charset="0"/>
                    <a:ea typeface="ÇlÇr ñæí©" charset="0"/>
                    <a:sym typeface="Symbol" charset="0"/>
                  </a:rPr>
                  <a:t></a:t>
                </a:r>
                <a:r>
                  <a:rPr lang="en-US" sz="1400" b="1" baseline="-25000" dirty="0">
                    <a:solidFill>
                      <a:srgbClr val="000000"/>
                    </a:solidFill>
                    <a:latin typeface="Times New Roman" charset="0"/>
                    <a:ea typeface="ÇlÇr ñæí©" charset="0"/>
                  </a:rPr>
                  <a:t>0</a:t>
                </a:r>
                <a:endParaRPr lang="en-US" sz="2800" dirty="0">
                  <a:solidFill>
                    <a:srgbClr val="000000"/>
                  </a:solidFill>
                </a:endParaRPr>
              </a:p>
            </p:txBody>
          </p:sp>
          <p:sp>
            <p:nvSpPr>
              <p:cNvPr id="61" name="Arc 32"/>
              <p:cNvSpPr>
                <a:spLocks/>
              </p:cNvSpPr>
              <p:nvPr/>
            </p:nvSpPr>
            <p:spPr bwMode="auto">
              <a:xfrm>
                <a:off x="6412" y="3945"/>
                <a:ext cx="143" cy="40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457011"/>
                <a:endParaRPr lang="en-US" sz="4200" dirty="0">
                  <a:solidFill>
                    <a:srgbClr val="000000"/>
                  </a:solidFill>
                </a:endParaRPr>
              </a:p>
            </p:txBody>
          </p:sp>
        </p:grpSp>
      </p:grpSp>
      <p:sp>
        <p:nvSpPr>
          <p:cNvPr id="45" name="Rectangle 1"/>
          <p:cNvSpPr>
            <a:spLocks noGrp="1" noChangeArrowheads="1"/>
          </p:cNvSpPr>
          <p:nvPr>
            <p:ph type="title"/>
          </p:nvPr>
        </p:nvSpPr>
        <p:spPr>
          <a:xfrm>
            <a:off x="437558" y="312543"/>
            <a:ext cx="8099227" cy="759023"/>
          </a:xfrm>
        </p:spPr>
        <p:txBody>
          <a:bodyPr/>
          <a:lstStyle/>
          <a:p>
            <a:pPr eaLnBrk="1" hangingPunct="1"/>
            <a:r>
              <a:rPr lang="en-US" sz="5000" dirty="0" smtClean="0"/>
              <a:t>Interference</a:t>
            </a:r>
            <a:endParaRPr lang="en-US" sz="5000" dirty="0"/>
          </a:p>
        </p:txBody>
      </p:sp>
      <p:pic>
        <p:nvPicPr>
          <p:cNvPr id="46" name="Picture 30" descr="darren1"/>
          <p:cNvPicPr>
            <a:picLocks noChangeAspect="1" noChangeArrowheads="1"/>
          </p:cNvPicPr>
          <p:nvPr/>
        </p:nvPicPr>
        <p:blipFill>
          <a:blip r:embed="rId3"/>
          <a:srcRect l="14903" r="19373"/>
          <a:stretch>
            <a:fillRect/>
          </a:stretch>
        </p:blipFill>
        <p:spPr bwMode="auto">
          <a:xfrm>
            <a:off x="6337434" y="2121851"/>
            <a:ext cx="2570162" cy="2482705"/>
          </a:xfrm>
          <a:prstGeom prst="rect">
            <a:avLst/>
          </a:prstGeom>
          <a:noFill/>
        </p:spPr>
      </p:pic>
      <p:sp>
        <p:nvSpPr>
          <p:cNvPr id="37" name="Text Box 2"/>
          <p:cNvSpPr txBox="1">
            <a:spLocks noChangeArrowheads="1"/>
          </p:cNvSpPr>
          <p:nvPr/>
        </p:nvSpPr>
        <p:spPr bwMode="auto">
          <a:xfrm>
            <a:off x="1428646" y="4788513"/>
            <a:ext cx="7467600" cy="1323435"/>
          </a:xfrm>
          <a:prstGeom prst="rect">
            <a:avLst/>
          </a:prstGeom>
          <a:noFill/>
          <a:ln w="9525">
            <a:noFill/>
            <a:miter lim="800000"/>
            <a:headEnd/>
            <a:tailEnd/>
          </a:ln>
        </p:spPr>
        <p:txBody>
          <a:bodyPr lIns="91435" tIns="45718" rIns="91435" bIns="45718">
            <a:prstTxWarp prst="textNoShape">
              <a:avLst/>
            </a:prstTxWarp>
            <a:spAutoFit/>
          </a:bodyPr>
          <a:lstStyle/>
          <a:p>
            <a:pPr defTabSz="457011"/>
            <a:r>
              <a:rPr lang="it-IT" sz="1600" b="1" dirty="0">
                <a:solidFill>
                  <a:srgbClr val="FF0000"/>
                </a:solidFill>
                <a:ea typeface="Century Gothic" pitchFamily="-112" charset="0"/>
                <a:cs typeface="Century Gothic" pitchFamily="-112" charset="0"/>
              </a:rPr>
              <a:t>1675</a:t>
            </a:r>
            <a:r>
              <a:rPr lang="it-IT" sz="1600" b="1" dirty="0">
                <a:solidFill>
                  <a:srgbClr val="006699"/>
                </a:solidFill>
                <a:ea typeface="Century Gothic" pitchFamily="-112" charset="0"/>
                <a:cs typeface="Century Gothic" pitchFamily="-112" charset="0"/>
              </a:rPr>
              <a:t> </a:t>
            </a:r>
            <a:r>
              <a:rPr lang="it-IT" sz="1600" b="1" dirty="0">
                <a:solidFill>
                  <a:srgbClr val="000000"/>
                </a:solidFill>
                <a:ea typeface="Century Gothic" pitchFamily="-112" charset="0"/>
                <a:cs typeface="Century Gothic" pitchFamily="-112" charset="0"/>
              </a:rPr>
              <a:t>- </a:t>
            </a:r>
            <a:r>
              <a:rPr lang="it-IT" sz="1600" dirty="0">
                <a:solidFill>
                  <a:srgbClr val="000000"/>
                </a:solidFill>
                <a:ea typeface="Century Gothic" pitchFamily="-112" charset="0"/>
                <a:cs typeface="Century Gothic" pitchFamily="-112" charset="0"/>
              </a:rPr>
              <a:t> </a:t>
            </a:r>
            <a:r>
              <a:rPr lang="it-IT" sz="1600" b="1" i="1" dirty="0">
                <a:solidFill>
                  <a:srgbClr val="000000"/>
                </a:solidFill>
                <a:ea typeface="Century Gothic" pitchFamily="-112" charset="0"/>
                <a:cs typeface="Century Gothic" pitchFamily="-112" charset="0"/>
              </a:rPr>
              <a:t>Newton</a:t>
            </a:r>
            <a:r>
              <a:rPr lang="it-IT" sz="1600" dirty="0">
                <a:solidFill>
                  <a:srgbClr val="000000"/>
                </a:solidFill>
                <a:ea typeface="Century Gothic" pitchFamily="-112" charset="0"/>
                <a:cs typeface="Century Gothic" pitchFamily="-112" charset="0"/>
              </a:rPr>
              <a:t>  </a:t>
            </a:r>
            <a:r>
              <a:rPr lang="it-IT" sz="1600" dirty="0" err="1">
                <a:solidFill>
                  <a:srgbClr val="000000"/>
                </a:solidFill>
                <a:ea typeface="Century Gothic" pitchFamily="-112" charset="0"/>
                <a:cs typeface="Century Gothic" pitchFamily="-112" charset="0"/>
              </a:rPr>
              <a:t>realised</a:t>
            </a:r>
            <a:r>
              <a:rPr lang="it-IT" sz="1600" dirty="0">
                <a:solidFill>
                  <a:srgbClr val="000000"/>
                </a:solidFill>
                <a:ea typeface="Century Gothic" pitchFamily="-112" charset="0"/>
                <a:cs typeface="Century Gothic" pitchFamily="-112" charset="0"/>
              </a:rPr>
              <a:t> </a:t>
            </a:r>
            <a:r>
              <a:rPr lang="it-IT" sz="1600" dirty="0" err="1">
                <a:solidFill>
                  <a:srgbClr val="000000"/>
                </a:solidFill>
                <a:ea typeface="Century Gothic" pitchFamily="-112" charset="0"/>
                <a:cs typeface="Century Gothic" pitchFamily="-112" charset="0"/>
              </a:rPr>
              <a:t>that</a:t>
            </a:r>
            <a:r>
              <a:rPr lang="it-IT" sz="1600" dirty="0">
                <a:solidFill>
                  <a:srgbClr val="000000"/>
                </a:solidFill>
                <a:ea typeface="Century Gothic" pitchFamily="-112" charset="0"/>
                <a:cs typeface="Century Gothic" pitchFamily="-112" charset="0"/>
              </a:rPr>
              <a:t> the </a:t>
            </a:r>
            <a:r>
              <a:rPr lang="it-IT" sz="1600" dirty="0" err="1">
                <a:solidFill>
                  <a:srgbClr val="000000"/>
                </a:solidFill>
                <a:ea typeface="Century Gothic" pitchFamily="-112" charset="0"/>
                <a:cs typeface="Century Gothic" pitchFamily="-112" charset="0"/>
              </a:rPr>
              <a:t>colour</a:t>
            </a:r>
            <a:r>
              <a:rPr lang="it-IT" sz="1600" dirty="0">
                <a:solidFill>
                  <a:srgbClr val="000000"/>
                </a:solidFill>
                <a:ea typeface="Century Gothic" pitchFamily="-112" charset="0"/>
                <a:cs typeface="Century Gothic" pitchFamily="-112" charset="0"/>
              </a:rPr>
              <a:t> </a:t>
            </a:r>
            <a:r>
              <a:rPr lang="it-IT" sz="1600" dirty="0" err="1">
                <a:solidFill>
                  <a:srgbClr val="000000"/>
                </a:solidFill>
                <a:ea typeface="Century Gothic" pitchFamily="-112" charset="0"/>
                <a:cs typeface="Century Gothic" pitchFamily="-112" charset="0"/>
              </a:rPr>
              <a:t>of</a:t>
            </a:r>
            <a:r>
              <a:rPr lang="it-IT" sz="1600" dirty="0">
                <a:solidFill>
                  <a:srgbClr val="000000"/>
                </a:solidFill>
                <a:ea typeface="Century Gothic" pitchFamily="-112" charset="0"/>
                <a:cs typeface="Century Gothic" pitchFamily="-112" charset="0"/>
              </a:rPr>
              <a:t> the light </a:t>
            </a:r>
            <a:r>
              <a:rPr lang="it-IT" sz="1600" dirty="0" err="1">
                <a:solidFill>
                  <a:srgbClr val="000000"/>
                </a:solidFill>
                <a:ea typeface="Century Gothic" pitchFamily="-112" charset="0"/>
                <a:cs typeface="Century Gothic" pitchFamily="-112" charset="0"/>
              </a:rPr>
              <a:t>reflected</a:t>
            </a:r>
            <a:r>
              <a:rPr lang="it-IT" sz="1600" dirty="0">
                <a:solidFill>
                  <a:srgbClr val="000000"/>
                </a:solidFill>
                <a:ea typeface="Century Gothic" pitchFamily="-112" charset="0"/>
                <a:cs typeface="Century Gothic" pitchFamily="-112" charset="0"/>
              </a:rPr>
              <a:t> </a:t>
            </a:r>
            <a:r>
              <a:rPr lang="it-IT" sz="1600" dirty="0" err="1">
                <a:solidFill>
                  <a:srgbClr val="000000"/>
                </a:solidFill>
                <a:ea typeface="Century Gothic" pitchFamily="-112" charset="0"/>
                <a:cs typeface="Century Gothic" pitchFamily="-112" charset="0"/>
              </a:rPr>
              <a:t>by</a:t>
            </a:r>
            <a:r>
              <a:rPr lang="it-IT" sz="1600" dirty="0">
                <a:solidFill>
                  <a:srgbClr val="000000"/>
                </a:solidFill>
                <a:ea typeface="Century Gothic" pitchFamily="-112" charset="0"/>
                <a:cs typeface="Century Gothic" pitchFamily="-112" charset="0"/>
              </a:rPr>
              <a:t> a </a:t>
            </a:r>
            <a:r>
              <a:rPr lang="it-IT" sz="1600" dirty="0" err="1">
                <a:solidFill>
                  <a:srgbClr val="000000"/>
                </a:solidFill>
                <a:ea typeface="Century Gothic" pitchFamily="-112" charset="0"/>
                <a:cs typeface="Century Gothic" pitchFamily="-112" charset="0"/>
              </a:rPr>
              <a:t>thin</a:t>
            </a:r>
            <a:r>
              <a:rPr lang="it-IT" sz="1600" dirty="0">
                <a:solidFill>
                  <a:srgbClr val="000000"/>
                </a:solidFill>
                <a:ea typeface="Century Gothic" pitchFamily="-112" charset="0"/>
                <a:cs typeface="Century Gothic" pitchFamily="-112" charset="0"/>
              </a:rPr>
              <a:t> film </a:t>
            </a:r>
            <a:r>
              <a:rPr lang="it-IT" sz="1600" dirty="0" err="1">
                <a:solidFill>
                  <a:srgbClr val="000000"/>
                </a:solidFill>
                <a:ea typeface="Century Gothic" pitchFamily="-112" charset="0"/>
                <a:cs typeface="Century Gothic" pitchFamily="-112" charset="0"/>
              </a:rPr>
              <a:t>illuminated</a:t>
            </a:r>
            <a:r>
              <a:rPr lang="it-IT" sz="1600" dirty="0">
                <a:solidFill>
                  <a:srgbClr val="000000"/>
                </a:solidFill>
                <a:ea typeface="Century Gothic" pitchFamily="-112" charset="0"/>
                <a:cs typeface="Century Gothic" pitchFamily="-112" charset="0"/>
              </a:rPr>
              <a:t> </a:t>
            </a:r>
            <a:r>
              <a:rPr lang="it-IT" sz="1600" dirty="0" err="1">
                <a:solidFill>
                  <a:srgbClr val="000000"/>
                </a:solidFill>
                <a:ea typeface="Century Gothic" pitchFamily="-112" charset="0"/>
                <a:cs typeface="Century Gothic" pitchFamily="-112" charset="0"/>
              </a:rPr>
              <a:t>by</a:t>
            </a:r>
            <a:r>
              <a:rPr lang="it-IT" sz="1600" dirty="0">
                <a:solidFill>
                  <a:srgbClr val="000000"/>
                </a:solidFill>
                <a:ea typeface="Century Gothic" pitchFamily="-112" charset="0"/>
                <a:cs typeface="Century Gothic" pitchFamily="-112" charset="0"/>
              </a:rPr>
              <a:t> a </a:t>
            </a:r>
            <a:r>
              <a:rPr lang="it-IT" sz="1600" dirty="0" err="1">
                <a:solidFill>
                  <a:srgbClr val="000000"/>
                </a:solidFill>
                <a:ea typeface="Century Gothic" pitchFamily="-112" charset="0"/>
                <a:cs typeface="Century Gothic" pitchFamily="-112" charset="0"/>
              </a:rPr>
              <a:t>parallel</a:t>
            </a:r>
            <a:r>
              <a:rPr lang="it-IT" sz="1600" dirty="0">
                <a:solidFill>
                  <a:srgbClr val="000000"/>
                </a:solidFill>
                <a:ea typeface="Century Gothic" pitchFamily="-112" charset="0"/>
                <a:cs typeface="Century Gothic" pitchFamily="-112" charset="0"/>
              </a:rPr>
              <a:t> </a:t>
            </a:r>
            <a:r>
              <a:rPr lang="it-IT" sz="1600" dirty="0" err="1">
                <a:solidFill>
                  <a:srgbClr val="000000"/>
                </a:solidFill>
                <a:ea typeface="Century Gothic" pitchFamily="-112" charset="0"/>
                <a:cs typeface="Century Gothic" pitchFamily="-112" charset="0"/>
              </a:rPr>
              <a:t>beam</a:t>
            </a:r>
            <a:r>
              <a:rPr lang="it-IT" sz="1600" dirty="0">
                <a:solidFill>
                  <a:srgbClr val="000000"/>
                </a:solidFill>
                <a:ea typeface="Century Gothic" pitchFamily="-112" charset="0"/>
                <a:cs typeface="Century Gothic" pitchFamily="-112" charset="0"/>
              </a:rPr>
              <a:t> </a:t>
            </a:r>
            <a:r>
              <a:rPr lang="it-IT" sz="1600" dirty="0" err="1">
                <a:solidFill>
                  <a:srgbClr val="000000"/>
                </a:solidFill>
                <a:ea typeface="Century Gothic" pitchFamily="-112" charset="0"/>
                <a:cs typeface="Century Gothic" pitchFamily="-112" charset="0"/>
              </a:rPr>
              <a:t>of</a:t>
            </a:r>
            <a:r>
              <a:rPr lang="it-IT" sz="1600" dirty="0">
                <a:solidFill>
                  <a:srgbClr val="000000"/>
                </a:solidFill>
                <a:ea typeface="Century Gothic" pitchFamily="-112" charset="0"/>
                <a:cs typeface="Century Gothic" pitchFamily="-112" charset="0"/>
              </a:rPr>
              <a:t> </a:t>
            </a:r>
            <a:r>
              <a:rPr lang="it-IT" sz="1600" dirty="0" err="1">
                <a:solidFill>
                  <a:srgbClr val="000000"/>
                </a:solidFill>
                <a:ea typeface="Century Gothic" pitchFamily="-112" charset="0"/>
                <a:cs typeface="Century Gothic" pitchFamily="-112" charset="0"/>
              </a:rPr>
              <a:t>white</a:t>
            </a:r>
            <a:r>
              <a:rPr lang="it-IT" sz="1600" dirty="0">
                <a:solidFill>
                  <a:srgbClr val="000000"/>
                </a:solidFill>
                <a:ea typeface="Century Gothic" pitchFamily="-112" charset="0"/>
                <a:cs typeface="Century Gothic" pitchFamily="-112" charset="0"/>
              </a:rPr>
              <a:t> light </a:t>
            </a:r>
            <a:r>
              <a:rPr lang="it-IT" sz="1600" dirty="0" err="1">
                <a:solidFill>
                  <a:srgbClr val="000000"/>
                </a:solidFill>
                <a:ea typeface="Century Gothic" pitchFamily="-112" charset="0"/>
                <a:cs typeface="Century Gothic" pitchFamily="-112" charset="0"/>
              </a:rPr>
              <a:t>could</a:t>
            </a:r>
            <a:r>
              <a:rPr lang="it-IT" sz="1600" dirty="0">
                <a:solidFill>
                  <a:srgbClr val="000000"/>
                </a:solidFill>
                <a:ea typeface="Century Gothic" pitchFamily="-112" charset="0"/>
                <a:cs typeface="Century Gothic" pitchFamily="-112" charset="0"/>
              </a:rPr>
              <a:t> </a:t>
            </a:r>
            <a:r>
              <a:rPr lang="it-IT" sz="1600" dirty="0" err="1">
                <a:solidFill>
                  <a:srgbClr val="000000"/>
                </a:solidFill>
                <a:ea typeface="Century Gothic" pitchFamily="-112" charset="0"/>
                <a:cs typeface="Century Gothic" pitchFamily="-112" charset="0"/>
              </a:rPr>
              <a:t>be</a:t>
            </a:r>
            <a:r>
              <a:rPr lang="it-IT" sz="1600" dirty="0">
                <a:solidFill>
                  <a:srgbClr val="000000"/>
                </a:solidFill>
                <a:ea typeface="Century Gothic" pitchFamily="-112" charset="0"/>
                <a:cs typeface="Century Gothic" pitchFamily="-112" charset="0"/>
              </a:rPr>
              <a:t> </a:t>
            </a:r>
            <a:r>
              <a:rPr lang="it-IT" sz="1600" dirty="0" err="1">
                <a:solidFill>
                  <a:srgbClr val="000000"/>
                </a:solidFill>
                <a:ea typeface="Century Gothic" pitchFamily="-112" charset="0"/>
                <a:cs typeface="Century Gothic" pitchFamily="-112" charset="0"/>
              </a:rPr>
              <a:t>used</a:t>
            </a:r>
            <a:r>
              <a:rPr lang="it-IT" sz="1600" dirty="0">
                <a:solidFill>
                  <a:srgbClr val="000000"/>
                </a:solidFill>
                <a:ea typeface="Century Gothic" pitchFamily="-112" charset="0"/>
                <a:cs typeface="Century Gothic" pitchFamily="-112" charset="0"/>
              </a:rPr>
              <a:t> </a:t>
            </a:r>
            <a:r>
              <a:rPr lang="it-IT" sz="1600" dirty="0" err="1">
                <a:solidFill>
                  <a:srgbClr val="000000"/>
                </a:solidFill>
                <a:ea typeface="Century Gothic" pitchFamily="-112" charset="0"/>
                <a:cs typeface="Century Gothic" pitchFamily="-112" charset="0"/>
              </a:rPr>
              <a:t>to</a:t>
            </a:r>
            <a:r>
              <a:rPr lang="it-IT" sz="1600" dirty="0">
                <a:solidFill>
                  <a:srgbClr val="000000"/>
                </a:solidFill>
                <a:ea typeface="Century Gothic" pitchFamily="-112" charset="0"/>
                <a:cs typeface="Century Gothic" pitchFamily="-112" charset="0"/>
              </a:rPr>
              <a:t> </a:t>
            </a:r>
            <a:r>
              <a:rPr lang="it-IT" sz="1600" dirty="0" err="1">
                <a:solidFill>
                  <a:srgbClr val="000000"/>
                </a:solidFill>
                <a:ea typeface="Century Gothic" pitchFamily="-112" charset="0"/>
                <a:cs typeface="Century Gothic" pitchFamily="-112" charset="0"/>
              </a:rPr>
              <a:t>obtain</a:t>
            </a:r>
            <a:r>
              <a:rPr lang="it-IT" sz="1600" dirty="0">
                <a:solidFill>
                  <a:srgbClr val="000000"/>
                </a:solidFill>
                <a:ea typeface="Century Gothic" pitchFamily="-112" charset="0"/>
                <a:cs typeface="Century Gothic" pitchFamily="-112" charset="0"/>
              </a:rPr>
              <a:t> a </a:t>
            </a:r>
            <a:r>
              <a:rPr lang="it-IT" sz="1600" dirty="0" err="1">
                <a:solidFill>
                  <a:srgbClr val="000000"/>
                </a:solidFill>
                <a:ea typeface="Century Gothic" pitchFamily="-112" charset="0"/>
                <a:cs typeface="Century Gothic" pitchFamily="-112" charset="0"/>
              </a:rPr>
              <a:t>measure</a:t>
            </a:r>
            <a:r>
              <a:rPr lang="it-IT" sz="1600" dirty="0">
                <a:solidFill>
                  <a:srgbClr val="000000"/>
                </a:solidFill>
                <a:ea typeface="Century Gothic" pitchFamily="-112" charset="0"/>
                <a:cs typeface="Century Gothic" pitchFamily="-112" charset="0"/>
              </a:rPr>
              <a:t> </a:t>
            </a:r>
            <a:r>
              <a:rPr lang="it-IT" sz="1600" dirty="0" err="1">
                <a:solidFill>
                  <a:srgbClr val="000000"/>
                </a:solidFill>
                <a:ea typeface="Century Gothic" pitchFamily="-112" charset="0"/>
                <a:cs typeface="Century Gothic" pitchFamily="-112" charset="0"/>
              </a:rPr>
              <a:t>of</a:t>
            </a:r>
            <a:r>
              <a:rPr lang="it-IT" sz="1600" dirty="0">
                <a:solidFill>
                  <a:srgbClr val="000000"/>
                </a:solidFill>
                <a:ea typeface="Century Gothic" pitchFamily="-112" charset="0"/>
                <a:cs typeface="Century Gothic" pitchFamily="-112" charset="0"/>
              </a:rPr>
              <a:t> the film </a:t>
            </a:r>
            <a:r>
              <a:rPr lang="it-IT" sz="1600" dirty="0" err="1">
                <a:solidFill>
                  <a:srgbClr val="000000"/>
                </a:solidFill>
                <a:ea typeface="Century Gothic" pitchFamily="-112" charset="0"/>
                <a:cs typeface="Century Gothic" pitchFamily="-112" charset="0"/>
              </a:rPr>
              <a:t>thickness</a:t>
            </a:r>
            <a:r>
              <a:rPr lang="it-IT" sz="1600" dirty="0">
                <a:solidFill>
                  <a:srgbClr val="000000"/>
                </a:solidFill>
                <a:ea typeface="Century Gothic" pitchFamily="-112" charset="0"/>
                <a:cs typeface="Century Gothic" pitchFamily="-112" charset="0"/>
              </a:rPr>
              <a:t>. </a:t>
            </a:r>
            <a:r>
              <a:rPr lang="it-IT" sz="1600" dirty="0" err="1">
                <a:solidFill>
                  <a:srgbClr val="000000"/>
                </a:solidFill>
                <a:ea typeface="Century Gothic" pitchFamily="-112" charset="0"/>
                <a:cs typeface="Century Gothic" pitchFamily="-112" charset="0"/>
              </a:rPr>
              <a:t>Spectral</a:t>
            </a:r>
            <a:r>
              <a:rPr lang="it-IT" sz="1600" dirty="0">
                <a:solidFill>
                  <a:srgbClr val="000000"/>
                </a:solidFill>
                <a:ea typeface="Century Gothic" pitchFamily="-112" charset="0"/>
                <a:cs typeface="Century Gothic" pitchFamily="-112" charset="0"/>
              </a:rPr>
              <a:t> </a:t>
            </a:r>
            <a:r>
              <a:rPr lang="it-IT" sz="1600" dirty="0" err="1">
                <a:solidFill>
                  <a:srgbClr val="000000"/>
                </a:solidFill>
                <a:ea typeface="Century Gothic" pitchFamily="-112" charset="0"/>
                <a:cs typeface="Century Gothic" pitchFamily="-112" charset="0"/>
              </a:rPr>
              <a:t>colours</a:t>
            </a:r>
            <a:r>
              <a:rPr lang="it-IT" sz="1600" dirty="0">
                <a:solidFill>
                  <a:srgbClr val="000000"/>
                </a:solidFill>
                <a:ea typeface="Century Gothic" pitchFamily="-112" charset="0"/>
                <a:cs typeface="Century Gothic" pitchFamily="-112" charset="0"/>
              </a:rPr>
              <a:t> </a:t>
            </a:r>
            <a:r>
              <a:rPr lang="it-IT" sz="1600" dirty="0" err="1">
                <a:solidFill>
                  <a:srgbClr val="000000"/>
                </a:solidFill>
                <a:ea typeface="Century Gothic" pitchFamily="-112" charset="0"/>
                <a:cs typeface="Century Gothic" pitchFamily="-112" charset="0"/>
              </a:rPr>
              <a:t>develop</a:t>
            </a:r>
            <a:r>
              <a:rPr lang="it-IT" sz="1600" dirty="0">
                <a:solidFill>
                  <a:srgbClr val="000000"/>
                </a:solidFill>
                <a:ea typeface="Century Gothic" pitchFamily="-112" charset="0"/>
                <a:cs typeface="Century Gothic" pitchFamily="-112" charset="0"/>
              </a:rPr>
              <a:t> </a:t>
            </a:r>
            <a:r>
              <a:rPr lang="it-IT" sz="1600" dirty="0" err="1">
                <a:solidFill>
                  <a:srgbClr val="000000"/>
                </a:solidFill>
                <a:ea typeface="Century Gothic" pitchFamily="-112" charset="0"/>
                <a:cs typeface="Century Gothic" pitchFamily="-112" charset="0"/>
              </a:rPr>
              <a:t>as</a:t>
            </a:r>
            <a:r>
              <a:rPr lang="it-IT" sz="1600" dirty="0">
                <a:solidFill>
                  <a:srgbClr val="000000"/>
                </a:solidFill>
                <a:ea typeface="Century Gothic" pitchFamily="-112" charset="0"/>
                <a:cs typeface="Century Gothic" pitchFamily="-112" charset="0"/>
              </a:rPr>
              <a:t> a </a:t>
            </a:r>
            <a:r>
              <a:rPr lang="it-IT" sz="1600" dirty="0" err="1">
                <a:solidFill>
                  <a:srgbClr val="000000"/>
                </a:solidFill>
                <a:ea typeface="Century Gothic" pitchFamily="-112" charset="0"/>
                <a:cs typeface="Century Gothic" pitchFamily="-112" charset="0"/>
              </a:rPr>
              <a:t>result</a:t>
            </a:r>
            <a:r>
              <a:rPr lang="it-IT" sz="1600" dirty="0">
                <a:solidFill>
                  <a:srgbClr val="000000"/>
                </a:solidFill>
                <a:ea typeface="Century Gothic" pitchFamily="-112" charset="0"/>
                <a:cs typeface="Century Gothic" pitchFamily="-112" charset="0"/>
              </a:rPr>
              <a:t> </a:t>
            </a:r>
            <a:r>
              <a:rPr lang="it-IT" sz="1600" dirty="0" err="1">
                <a:solidFill>
                  <a:srgbClr val="000000"/>
                </a:solidFill>
                <a:ea typeface="Century Gothic" pitchFamily="-112" charset="0"/>
                <a:cs typeface="Century Gothic" pitchFamily="-112" charset="0"/>
              </a:rPr>
              <a:t>of</a:t>
            </a:r>
            <a:r>
              <a:rPr lang="it-IT" sz="1600" dirty="0">
                <a:solidFill>
                  <a:srgbClr val="000000"/>
                </a:solidFill>
                <a:ea typeface="Century Gothic" pitchFamily="-112" charset="0"/>
                <a:cs typeface="Century Gothic" pitchFamily="-112" charset="0"/>
              </a:rPr>
              <a:t> </a:t>
            </a:r>
            <a:r>
              <a:rPr lang="it-IT" sz="1600" dirty="0" err="1">
                <a:solidFill>
                  <a:srgbClr val="000000"/>
                </a:solidFill>
                <a:ea typeface="Century Gothic" pitchFamily="-112" charset="0"/>
                <a:cs typeface="Century Gothic" pitchFamily="-112" charset="0"/>
              </a:rPr>
              <a:t>interference</a:t>
            </a:r>
            <a:r>
              <a:rPr lang="it-IT" sz="1600" dirty="0">
                <a:solidFill>
                  <a:srgbClr val="000000"/>
                </a:solidFill>
                <a:ea typeface="Century Gothic" pitchFamily="-112" charset="0"/>
                <a:cs typeface="Century Gothic" pitchFamily="-112" charset="0"/>
              </a:rPr>
              <a:t> </a:t>
            </a:r>
            <a:r>
              <a:rPr lang="it-IT" sz="1600" dirty="0" err="1">
                <a:solidFill>
                  <a:srgbClr val="000000"/>
                </a:solidFill>
                <a:ea typeface="Century Gothic" pitchFamily="-112" charset="0"/>
                <a:cs typeface="Century Gothic" pitchFamily="-112" charset="0"/>
              </a:rPr>
              <a:t>between</a:t>
            </a:r>
            <a:r>
              <a:rPr lang="it-IT" sz="1600" dirty="0">
                <a:solidFill>
                  <a:srgbClr val="000000"/>
                </a:solidFill>
                <a:ea typeface="Century Gothic" pitchFamily="-112" charset="0"/>
                <a:cs typeface="Century Gothic" pitchFamily="-112" charset="0"/>
              </a:rPr>
              <a:t> light </a:t>
            </a:r>
            <a:r>
              <a:rPr lang="it-IT" sz="1600" dirty="0" err="1">
                <a:solidFill>
                  <a:srgbClr val="000000"/>
                </a:solidFill>
                <a:ea typeface="Century Gothic" pitchFamily="-112" charset="0"/>
                <a:cs typeface="Century Gothic" pitchFamily="-112" charset="0"/>
              </a:rPr>
              <a:t>reflected</a:t>
            </a:r>
            <a:r>
              <a:rPr lang="it-IT" sz="1600" dirty="0">
                <a:solidFill>
                  <a:srgbClr val="000000"/>
                </a:solidFill>
                <a:ea typeface="Century Gothic" pitchFamily="-112" charset="0"/>
                <a:cs typeface="Century Gothic" pitchFamily="-112" charset="0"/>
              </a:rPr>
              <a:t> </a:t>
            </a:r>
            <a:r>
              <a:rPr lang="it-IT" sz="1600" dirty="0" err="1">
                <a:solidFill>
                  <a:srgbClr val="000000"/>
                </a:solidFill>
                <a:ea typeface="Century Gothic" pitchFamily="-112" charset="0"/>
                <a:cs typeface="Century Gothic" pitchFamily="-112" charset="0"/>
              </a:rPr>
              <a:t>from</a:t>
            </a:r>
            <a:r>
              <a:rPr lang="it-IT" sz="1600" dirty="0">
                <a:solidFill>
                  <a:srgbClr val="000000"/>
                </a:solidFill>
                <a:ea typeface="Century Gothic" pitchFamily="-112" charset="0"/>
                <a:cs typeface="Century Gothic" pitchFamily="-112" charset="0"/>
              </a:rPr>
              <a:t> the </a:t>
            </a:r>
            <a:r>
              <a:rPr lang="it-IT" sz="1600" dirty="0" err="1">
                <a:solidFill>
                  <a:srgbClr val="000000"/>
                </a:solidFill>
                <a:ea typeface="Century Gothic" pitchFamily="-112" charset="0"/>
                <a:cs typeface="Century Gothic" pitchFamily="-112" charset="0"/>
              </a:rPr>
              <a:t>front</a:t>
            </a:r>
            <a:r>
              <a:rPr lang="it-IT" sz="1600" dirty="0">
                <a:solidFill>
                  <a:srgbClr val="000000"/>
                </a:solidFill>
                <a:ea typeface="Century Gothic" pitchFamily="-112" charset="0"/>
                <a:cs typeface="Century Gothic" pitchFamily="-112" charset="0"/>
              </a:rPr>
              <a:t> and back </a:t>
            </a:r>
            <a:r>
              <a:rPr lang="it-IT" sz="1600" dirty="0" err="1">
                <a:solidFill>
                  <a:srgbClr val="000000"/>
                </a:solidFill>
                <a:ea typeface="Century Gothic" pitchFamily="-112" charset="0"/>
                <a:cs typeface="Century Gothic" pitchFamily="-112" charset="0"/>
              </a:rPr>
              <a:t>surfaces</a:t>
            </a:r>
            <a:r>
              <a:rPr lang="it-IT" sz="1600" dirty="0">
                <a:solidFill>
                  <a:srgbClr val="000000"/>
                </a:solidFill>
                <a:ea typeface="Century Gothic" pitchFamily="-112" charset="0"/>
                <a:cs typeface="Century Gothic" pitchFamily="-112" charset="0"/>
              </a:rPr>
              <a:t> </a:t>
            </a:r>
            <a:r>
              <a:rPr lang="it-IT" sz="1600" dirty="0" err="1">
                <a:solidFill>
                  <a:srgbClr val="000000"/>
                </a:solidFill>
                <a:ea typeface="Century Gothic" pitchFamily="-112" charset="0"/>
                <a:cs typeface="Century Gothic" pitchFamily="-112" charset="0"/>
              </a:rPr>
              <a:t>of</a:t>
            </a:r>
            <a:r>
              <a:rPr lang="it-IT" sz="1600" dirty="0">
                <a:solidFill>
                  <a:srgbClr val="000000"/>
                </a:solidFill>
                <a:ea typeface="Century Gothic" pitchFamily="-112" charset="0"/>
                <a:cs typeface="Century Gothic" pitchFamily="-112" charset="0"/>
              </a:rPr>
              <a:t> the film.</a:t>
            </a:r>
          </a:p>
          <a:p>
            <a:pPr defTabSz="457011"/>
            <a:endParaRPr lang="en-US" sz="1600" dirty="0">
              <a:solidFill>
                <a:srgbClr val="006699"/>
              </a:solidFill>
              <a:latin typeface="Century Gothic" pitchFamily="-112" charset="0"/>
              <a:ea typeface="Century Gothic" pitchFamily="-112" charset="0"/>
              <a:cs typeface="Century Gothic" pitchFamily="-112" charset="0"/>
            </a:endParaRPr>
          </a:p>
        </p:txBody>
      </p:sp>
      <p:pic>
        <p:nvPicPr>
          <p:cNvPr id="38" name="Picture 3"/>
          <p:cNvPicPr>
            <a:picLocks noChangeAspect="1" noChangeArrowheads="1"/>
          </p:cNvPicPr>
          <p:nvPr/>
        </p:nvPicPr>
        <p:blipFill>
          <a:blip r:embed="rId4"/>
          <a:srcRect/>
          <a:stretch>
            <a:fillRect/>
          </a:stretch>
        </p:blipFill>
        <p:spPr bwMode="auto">
          <a:xfrm>
            <a:off x="104672" y="4604556"/>
            <a:ext cx="1323975" cy="1828800"/>
          </a:xfrm>
          <a:prstGeom prst="rect">
            <a:avLst/>
          </a:prstGeom>
          <a:noFill/>
          <a:ln w="9525">
            <a:noFill/>
            <a:miter lim="800000"/>
            <a:headEnd/>
            <a:tailEnd/>
          </a:ln>
        </p:spPr>
      </p:pic>
      <p:sp>
        <p:nvSpPr>
          <p:cNvPr id="39" name="Rectangle 38"/>
          <p:cNvSpPr/>
          <p:nvPr/>
        </p:nvSpPr>
        <p:spPr>
          <a:xfrm>
            <a:off x="2370767" y="6039530"/>
            <a:ext cx="6538881" cy="584771"/>
          </a:xfrm>
          <a:prstGeom prst="rect">
            <a:avLst/>
          </a:prstGeom>
        </p:spPr>
        <p:txBody>
          <a:bodyPr wrap="square" lIns="91435" tIns="45718" rIns="91435" bIns="45718">
            <a:spAutoFit/>
          </a:bodyPr>
          <a:lstStyle/>
          <a:p>
            <a:pPr defTabSz="457011"/>
            <a:r>
              <a:rPr lang="it-IT" sz="1600" b="1" dirty="0" smtClean="0">
                <a:solidFill>
                  <a:srgbClr val="FF0000"/>
                </a:solidFill>
                <a:ea typeface="Century Gothic" pitchFamily="-112" charset="0"/>
                <a:cs typeface="Century Gothic" pitchFamily="-112" charset="0"/>
              </a:rPr>
              <a:t>1931</a:t>
            </a:r>
            <a:r>
              <a:rPr lang="it-IT" sz="1600" b="1" dirty="0" smtClean="0">
                <a:solidFill>
                  <a:srgbClr val="006699"/>
                </a:solidFill>
                <a:ea typeface="Century Gothic" pitchFamily="-112" charset="0"/>
                <a:cs typeface="Century Gothic" pitchFamily="-112" charset="0"/>
              </a:rPr>
              <a:t> </a:t>
            </a:r>
            <a:r>
              <a:rPr lang="it-IT" sz="1600" b="1" dirty="0" smtClean="0">
                <a:solidFill>
                  <a:srgbClr val="000000"/>
                </a:solidFill>
                <a:ea typeface="Century Gothic" pitchFamily="-112" charset="0"/>
                <a:cs typeface="Century Gothic" pitchFamily="-112" charset="0"/>
              </a:rPr>
              <a:t>- </a:t>
            </a:r>
            <a:r>
              <a:rPr lang="it-IT" sz="1600" dirty="0" smtClean="0">
                <a:solidFill>
                  <a:srgbClr val="000000"/>
                </a:solidFill>
                <a:ea typeface="Century Gothic" pitchFamily="-112" charset="0"/>
                <a:cs typeface="Century Gothic" pitchFamily="-112" charset="0"/>
              </a:rPr>
              <a:t> </a:t>
            </a:r>
            <a:r>
              <a:rPr lang="it-IT" sz="1600" b="1" i="1" dirty="0" smtClean="0">
                <a:solidFill>
                  <a:srgbClr val="000000"/>
                </a:solidFill>
                <a:ea typeface="Century Gothic" pitchFamily="-112" charset="0"/>
                <a:cs typeface="Century Gothic" pitchFamily="-112" charset="0"/>
              </a:rPr>
              <a:t>H. </a:t>
            </a:r>
            <a:r>
              <a:rPr lang="it-IT" sz="1600" b="1" i="1" dirty="0" err="1" smtClean="0">
                <a:solidFill>
                  <a:srgbClr val="000000"/>
                </a:solidFill>
                <a:ea typeface="Century Gothic" pitchFamily="-112" charset="0"/>
                <a:cs typeface="Century Gothic" pitchFamily="-112" charset="0"/>
              </a:rPr>
              <a:t>Kiessig</a:t>
            </a:r>
            <a:r>
              <a:rPr lang="it-IT" sz="1600" dirty="0" smtClean="0">
                <a:solidFill>
                  <a:srgbClr val="000000"/>
                </a:solidFill>
                <a:ea typeface="Century Gothic" pitchFamily="-112" charset="0"/>
                <a:cs typeface="Century Gothic" pitchFamily="-112" charset="0"/>
              </a:rPr>
              <a:t> </a:t>
            </a:r>
            <a:r>
              <a:rPr lang="it-IT" sz="1600" dirty="0" err="1" smtClean="0">
                <a:solidFill>
                  <a:srgbClr val="000000"/>
                </a:solidFill>
                <a:ea typeface="Century Gothic" pitchFamily="-112" charset="0"/>
                <a:cs typeface="Century Gothic" pitchFamily="-112" charset="0"/>
              </a:rPr>
              <a:t>measures</a:t>
            </a:r>
            <a:r>
              <a:rPr lang="it-IT" sz="1600" dirty="0" smtClean="0">
                <a:solidFill>
                  <a:srgbClr val="000000"/>
                </a:solidFill>
                <a:ea typeface="Century Gothic" pitchFamily="-112" charset="0"/>
                <a:cs typeface="Century Gothic" pitchFamily="-112" charset="0"/>
              </a:rPr>
              <a:t> the total </a:t>
            </a:r>
            <a:r>
              <a:rPr lang="it-IT" sz="1600" dirty="0" err="1" smtClean="0">
                <a:solidFill>
                  <a:srgbClr val="000000"/>
                </a:solidFill>
                <a:ea typeface="Century Gothic" pitchFamily="-112" charset="0"/>
                <a:cs typeface="Century Gothic" pitchFamily="-112" charset="0"/>
              </a:rPr>
              <a:t>external</a:t>
            </a:r>
            <a:r>
              <a:rPr lang="it-IT" sz="1600" dirty="0" smtClean="0">
                <a:solidFill>
                  <a:srgbClr val="000000"/>
                </a:solidFill>
                <a:ea typeface="Century Gothic" pitchFamily="-112" charset="0"/>
                <a:cs typeface="Century Gothic" pitchFamily="-112" charset="0"/>
              </a:rPr>
              <a:t> </a:t>
            </a:r>
            <a:r>
              <a:rPr lang="it-IT" sz="1600" dirty="0" err="1" smtClean="0">
                <a:solidFill>
                  <a:srgbClr val="000000"/>
                </a:solidFill>
                <a:ea typeface="Century Gothic" pitchFamily="-112" charset="0"/>
                <a:cs typeface="Century Gothic" pitchFamily="-112" charset="0"/>
              </a:rPr>
              <a:t>reflection</a:t>
            </a:r>
            <a:r>
              <a:rPr lang="it-IT" sz="1600" dirty="0" smtClean="0">
                <a:solidFill>
                  <a:srgbClr val="000000"/>
                </a:solidFill>
                <a:ea typeface="Century Gothic" pitchFamily="-112" charset="0"/>
                <a:cs typeface="Century Gothic" pitchFamily="-112" charset="0"/>
              </a:rPr>
              <a:t> </a:t>
            </a:r>
            <a:r>
              <a:rPr lang="it-IT" sz="1600" dirty="0" err="1" smtClean="0">
                <a:solidFill>
                  <a:srgbClr val="000000"/>
                </a:solidFill>
                <a:ea typeface="Century Gothic" pitchFamily="-112" charset="0"/>
                <a:cs typeface="Century Gothic" pitchFamily="-112" charset="0"/>
              </a:rPr>
              <a:t>of</a:t>
            </a:r>
            <a:r>
              <a:rPr lang="it-IT" sz="1600" dirty="0" smtClean="0">
                <a:solidFill>
                  <a:srgbClr val="000000"/>
                </a:solidFill>
                <a:ea typeface="Century Gothic" pitchFamily="-112" charset="0"/>
                <a:cs typeface="Century Gothic" pitchFamily="-112" charset="0"/>
              </a:rPr>
              <a:t> </a:t>
            </a:r>
            <a:r>
              <a:rPr lang="it-IT" sz="1600" dirty="0" err="1" smtClean="0">
                <a:solidFill>
                  <a:srgbClr val="000000"/>
                </a:solidFill>
                <a:ea typeface="Century Gothic" pitchFamily="-112" charset="0"/>
                <a:cs typeface="Century Gothic" pitchFamily="-112" charset="0"/>
              </a:rPr>
              <a:t>X-rays</a:t>
            </a:r>
            <a:r>
              <a:rPr lang="it-IT" sz="1600" dirty="0" smtClean="0">
                <a:solidFill>
                  <a:srgbClr val="000000"/>
                </a:solidFill>
                <a:ea typeface="Century Gothic" pitchFamily="-112" charset="0"/>
                <a:cs typeface="Century Gothic" pitchFamily="-112" charset="0"/>
              </a:rPr>
              <a:t> and the </a:t>
            </a:r>
            <a:r>
              <a:rPr lang="it-IT" sz="1600" dirty="0" err="1" smtClean="0">
                <a:solidFill>
                  <a:srgbClr val="000000"/>
                </a:solidFill>
                <a:ea typeface="Century Gothic" pitchFamily="-112" charset="0"/>
                <a:cs typeface="Century Gothic" pitchFamily="-112" charset="0"/>
              </a:rPr>
              <a:t>thickness</a:t>
            </a:r>
            <a:r>
              <a:rPr lang="it-IT" sz="1600" dirty="0" smtClean="0">
                <a:solidFill>
                  <a:srgbClr val="000000"/>
                </a:solidFill>
                <a:ea typeface="Century Gothic" pitchFamily="-112" charset="0"/>
                <a:cs typeface="Century Gothic" pitchFamily="-112" charset="0"/>
              </a:rPr>
              <a:t> </a:t>
            </a:r>
            <a:r>
              <a:rPr lang="it-IT" sz="1600" dirty="0" err="1" smtClean="0">
                <a:solidFill>
                  <a:srgbClr val="000000"/>
                </a:solidFill>
                <a:ea typeface="Century Gothic" pitchFamily="-112" charset="0"/>
                <a:cs typeface="Century Gothic" pitchFamily="-112" charset="0"/>
              </a:rPr>
              <a:t>interference</a:t>
            </a:r>
            <a:r>
              <a:rPr lang="it-IT" sz="1600" dirty="0" smtClean="0">
                <a:solidFill>
                  <a:srgbClr val="000000"/>
                </a:solidFill>
                <a:ea typeface="Century Gothic" pitchFamily="-112" charset="0"/>
                <a:cs typeface="Century Gothic" pitchFamily="-112" charset="0"/>
              </a:rPr>
              <a:t> </a:t>
            </a:r>
            <a:r>
              <a:rPr lang="it-IT" sz="1600" dirty="0" err="1" smtClean="0">
                <a:solidFill>
                  <a:srgbClr val="000000"/>
                </a:solidFill>
                <a:ea typeface="Century Gothic" pitchFamily="-112" charset="0"/>
                <a:cs typeface="Century Gothic" pitchFamily="-112" charset="0"/>
              </a:rPr>
              <a:t>oscillations</a:t>
            </a:r>
            <a:r>
              <a:rPr lang="it-IT" sz="1600" dirty="0" smtClean="0">
                <a:solidFill>
                  <a:srgbClr val="000000"/>
                </a:solidFill>
                <a:ea typeface="Century Gothic" pitchFamily="-112" charset="0"/>
                <a:cs typeface="Century Gothic" pitchFamily="-112" charset="0"/>
              </a:rPr>
              <a:t> </a:t>
            </a:r>
            <a:r>
              <a:rPr lang="it-IT" sz="1600" dirty="0" err="1" smtClean="0">
                <a:solidFill>
                  <a:srgbClr val="000000"/>
                </a:solidFill>
                <a:ea typeface="Century Gothic" pitchFamily="-112" charset="0"/>
                <a:cs typeface="Century Gothic" pitchFamily="-112" charset="0"/>
              </a:rPr>
              <a:t>named</a:t>
            </a:r>
            <a:r>
              <a:rPr lang="it-IT" sz="1600" dirty="0" smtClean="0">
                <a:solidFill>
                  <a:srgbClr val="000000"/>
                </a:solidFill>
                <a:ea typeface="Century Gothic" pitchFamily="-112" charset="0"/>
                <a:cs typeface="Century Gothic" pitchFamily="-112" charset="0"/>
              </a:rPr>
              <a:t> </a:t>
            </a:r>
            <a:r>
              <a:rPr lang="it-IT" sz="1600" dirty="0" err="1" smtClean="0">
                <a:solidFill>
                  <a:srgbClr val="000000"/>
                </a:solidFill>
                <a:ea typeface="Century Gothic" pitchFamily="-112" charset="0"/>
                <a:cs typeface="Century Gothic" pitchFamily="-112" charset="0"/>
              </a:rPr>
              <a:t>after</a:t>
            </a:r>
            <a:r>
              <a:rPr lang="it-IT" sz="1600" dirty="0" smtClean="0">
                <a:solidFill>
                  <a:srgbClr val="000000"/>
                </a:solidFill>
                <a:ea typeface="Century Gothic" pitchFamily="-112" charset="0"/>
                <a:cs typeface="Century Gothic" pitchFamily="-112" charset="0"/>
              </a:rPr>
              <a:t> </a:t>
            </a:r>
            <a:r>
              <a:rPr lang="it-IT" sz="1600" dirty="0" err="1" smtClean="0">
                <a:solidFill>
                  <a:srgbClr val="000000"/>
                </a:solidFill>
                <a:ea typeface="Century Gothic" pitchFamily="-112" charset="0"/>
                <a:cs typeface="Century Gothic" pitchFamily="-112" charset="0"/>
              </a:rPr>
              <a:t>him</a:t>
            </a:r>
            <a:r>
              <a:rPr lang="it-IT" sz="1600" dirty="0" smtClean="0">
                <a:solidFill>
                  <a:srgbClr val="000000"/>
                </a:solidFill>
                <a:ea typeface="Century Gothic" pitchFamily="-112" charset="0"/>
                <a:cs typeface="Century Gothic" pitchFamily="-112" charset="0"/>
              </a:rPr>
              <a:t>. (</a:t>
            </a:r>
            <a:r>
              <a:rPr lang="it-IT" sz="1600" dirty="0" err="1" smtClean="0">
                <a:solidFill>
                  <a:srgbClr val="000000"/>
                </a:solidFill>
                <a:ea typeface="Century Gothic" pitchFamily="-112" charset="0"/>
                <a:cs typeface="Century Gothic" pitchFamily="-112" charset="0"/>
              </a:rPr>
              <a:t>Ann</a:t>
            </a:r>
            <a:r>
              <a:rPr lang="it-IT" sz="1600" dirty="0" smtClean="0">
                <a:solidFill>
                  <a:srgbClr val="000000"/>
                </a:solidFill>
                <a:ea typeface="Century Gothic" pitchFamily="-112" charset="0"/>
                <a:cs typeface="Century Gothic" pitchFamily="-112" charset="0"/>
              </a:rPr>
              <a:t>. d. </a:t>
            </a:r>
            <a:r>
              <a:rPr lang="it-IT" sz="1600" dirty="0" err="1" smtClean="0">
                <a:solidFill>
                  <a:srgbClr val="000000"/>
                </a:solidFill>
                <a:ea typeface="Century Gothic" pitchFamily="-112" charset="0"/>
                <a:cs typeface="Century Gothic" pitchFamily="-112" charset="0"/>
              </a:rPr>
              <a:t>Physik</a:t>
            </a:r>
            <a:r>
              <a:rPr lang="it-IT" sz="1600" dirty="0" smtClean="0">
                <a:solidFill>
                  <a:srgbClr val="000000"/>
                </a:solidFill>
                <a:ea typeface="Century Gothic" pitchFamily="-112" charset="0"/>
                <a:cs typeface="Century Gothic" pitchFamily="-112" charset="0"/>
              </a:rPr>
              <a:t> </a:t>
            </a:r>
            <a:r>
              <a:rPr lang="it-IT" sz="1600" b="1" dirty="0" smtClean="0">
                <a:solidFill>
                  <a:srgbClr val="000000"/>
                </a:solidFill>
                <a:ea typeface="Century Gothic" pitchFamily="-112" charset="0"/>
                <a:cs typeface="Century Gothic" pitchFamily="-112" charset="0"/>
              </a:rPr>
              <a:t>402</a:t>
            </a:r>
            <a:r>
              <a:rPr lang="it-IT" sz="1600" dirty="0" smtClean="0">
                <a:solidFill>
                  <a:srgbClr val="000000"/>
                </a:solidFill>
                <a:ea typeface="Century Gothic" pitchFamily="-112" charset="0"/>
                <a:cs typeface="Century Gothic" pitchFamily="-112" charset="0"/>
              </a:rPr>
              <a:t>, 715)</a:t>
            </a:r>
            <a:endParaRPr lang="it-IT" sz="1600" dirty="0">
              <a:solidFill>
                <a:srgbClr val="000000"/>
              </a:solidFill>
              <a:ea typeface="Century Gothic" pitchFamily="-112" charset="0"/>
              <a:cs typeface="Century Gothic" pitchFamily="-112" charset="0"/>
            </a:endParaRPr>
          </a:p>
        </p:txBody>
      </p:sp>
    </p:spTree>
    <p:extLst>
      <p:ext uri="{BB962C8B-B14F-4D97-AF65-F5344CB8AC3E}">
        <p14:creationId xmlns:p14="http://schemas.microsoft.com/office/powerpoint/2010/main" val="1822132868"/>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8098" name="Rectangle 1"/>
          <p:cNvSpPr>
            <a:spLocks noGrp="1" noChangeArrowheads="1"/>
          </p:cNvSpPr>
          <p:nvPr>
            <p:ph type="title"/>
          </p:nvPr>
        </p:nvSpPr>
        <p:spPr>
          <a:xfrm>
            <a:off x="482203" y="16450"/>
            <a:ext cx="8095740" cy="759023"/>
          </a:xfrm>
        </p:spPr>
        <p:txBody>
          <a:bodyPr/>
          <a:lstStyle/>
          <a:p>
            <a:pPr eaLnBrk="1" hangingPunct="1"/>
            <a:r>
              <a:rPr lang="en-US" sz="3600" dirty="0" smtClean="0"/>
              <a:t>Reflectometry from stratified </a:t>
            </a:r>
            <a:r>
              <a:rPr lang="en-US" sz="3600" dirty="0" smtClean="0"/>
              <a:t>media </a:t>
            </a:r>
            <a:endParaRPr lang="en-US" sz="3600" dirty="0"/>
          </a:p>
        </p:txBody>
      </p:sp>
      <p:sp>
        <p:nvSpPr>
          <p:cNvPr id="1028099" name="Rectangle 2"/>
          <p:cNvSpPr>
            <a:spLocks/>
          </p:cNvSpPr>
          <p:nvPr/>
        </p:nvSpPr>
        <p:spPr bwMode="auto">
          <a:xfrm>
            <a:off x="398349" y="5562309"/>
            <a:ext cx="8179594" cy="1009055"/>
          </a:xfrm>
          <a:prstGeom prst="rect">
            <a:avLst/>
          </a:prstGeom>
          <a:noFill/>
          <a:ln w="12700">
            <a:noFill/>
            <a:miter lim="800000"/>
            <a:headEnd/>
            <a:tailEnd/>
          </a:ln>
        </p:spPr>
        <p:txBody>
          <a:bodyPr lIns="0" tIns="0" rIns="0" bIns="0" anchor="ctr">
            <a:prstTxWarp prst="textNoShape">
              <a:avLst/>
            </a:prstTxWarp>
          </a:bodyPr>
          <a:lstStyle/>
          <a:p>
            <a:pPr algn="just" defTabSz="642882" fontAlgn="base">
              <a:spcBef>
                <a:spcPct val="0"/>
              </a:spcBef>
              <a:spcAft>
                <a:spcPct val="0"/>
              </a:spcAft>
            </a:pPr>
            <a:r>
              <a:rPr lang="en-US" sz="2100" dirty="0">
                <a:solidFill>
                  <a:srgbClr val="000000"/>
                </a:solidFill>
                <a:ea typeface="Gill Sans" pitchFamily="-112" charset="0"/>
                <a:cs typeface="Gill Sans" pitchFamily="-112" charset="0"/>
                <a:sym typeface="Gill Sans" pitchFamily="-112" charset="0"/>
              </a:rPr>
              <a:t>Recursively calculating the reflected and transmitted intensity via Fresnel</a:t>
            </a:r>
            <a:r>
              <a:rPr lang="en-US" sz="2100" dirty="0" smtClean="0">
                <a:solidFill>
                  <a:srgbClr val="000000"/>
                </a:solidFill>
                <a:ea typeface="Gill Sans" pitchFamily="-112" charset="0"/>
                <a:cs typeface="Gill Sans" pitchFamily="-112" charset="0"/>
                <a:sym typeface="Gill Sans" pitchFamily="-112" charset="0"/>
              </a:rPr>
              <a:t> adding </a:t>
            </a:r>
            <a:r>
              <a:rPr lang="en-US" sz="2100" dirty="0">
                <a:solidFill>
                  <a:srgbClr val="000000"/>
                </a:solidFill>
                <a:ea typeface="Gill Sans" pitchFamily="-112" charset="0"/>
                <a:cs typeface="Gill Sans" pitchFamily="-112" charset="0"/>
                <a:sym typeface="Gill Sans" pitchFamily="-112" charset="0"/>
              </a:rPr>
              <a:t>the</a:t>
            </a:r>
            <a:r>
              <a:rPr lang="en-US" sz="2100" dirty="0" smtClean="0">
                <a:solidFill>
                  <a:srgbClr val="000000"/>
                </a:solidFill>
                <a:ea typeface="Gill Sans" pitchFamily="-112" charset="0"/>
                <a:cs typeface="Gill Sans" pitchFamily="-112" charset="0"/>
                <a:sym typeface="Gill Sans" pitchFamily="-112" charset="0"/>
              </a:rPr>
              <a:t> Debye-Waller roughness </a:t>
            </a:r>
            <a:r>
              <a:rPr lang="en-US" sz="2100" dirty="0">
                <a:solidFill>
                  <a:srgbClr val="000000"/>
                </a:solidFill>
                <a:ea typeface="Gill Sans" pitchFamily="-112" charset="0"/>
                <a:cs typeface="Gill Sans" pitchFamily="-112" charset="0"/>
                <a:sym typeface="Gill Sans" pitchFamily="-112" charset="0"/>
              </a:rPr>
              <a:t>leads to the reflectivity of layered systems.</a:t>
            </a:r>
          </a:p>
        </p:txBody>
      </p:sp>
      <p:sp>
        <p:nvSpPr>
          <p:cNvPr id="8" name="TextBox 7"/>
          <p:cNvSpPr txBox="1"/>
          <p:nvPr/>
        </p:nvSpPr>
        <p:spPr>
          <a:xfrm>
            <a:off x="5346159" y="6397527"/>
            <a:ext cx="2585178" cy="276995"/>
          </a:xfrm>
          <a:prstGeom prst="rect">
            <a:avLst/>
          </a:prstGeom>
          <a:noFill/>
        </p:spPr>
        <p:txBody>
          <a:bodyPr wrap="none" lIns="91435" tIns="45718" rIns="91435" bIns="45718" rtlCol="0">
            <a:spAutoFit/>
          </a:bodyPr>
          <a:lstStyle/>
          <a:p>
            <a:pPr defTabSz="457059"/>
            <a:r>
              <a:rPr lang="en-GB" sz="1200" dirty="0" smtClean="0">
                <a:solidFill>
                  <a:srgbClr val="000000"/>
                </a:solidFill>
              </a:rPr>
              <a:t>L.G.  </a:t>
            </a:r>
            <a:r>
              <a:rPr lang="en-GB" sz="1200" dirty="0" err="1" smtClean="0">
                <a:solidFill>
                  <a:srgbClr val="000000"/>
                </a:solidFill>
              </a:rPr>
              <a:t>Parratt</a:t>
            </a:r>
            <a:r>
              <a:rPr lang="en-GB" sz="1200" dirty="0" smtClean="0">
                <a:solidFill>
                  <a:srgbClr val="000000"/>
                </a:solidFill>
              </a:rPr>
              <a:t>, Phys. Rev. </a:t>
            </a:r>
            <a:r>
              <a:rPr lang="en-GB" sz="1200" b="1" dirty="0" smtClean="0">
                <a:solidFill>
                  <a:srgbClr val="000000"/>
                </a:solidFill>
              </a:rPr>
              <a:t>95</a:t>
            </a:r>
            <a:r>
              <a:rPr lang="en-GB" sz="1200" dirty="0" smtClean="0">
                <a:solidFill>
                  <a:srgbClr val="000000"/>
                </a:solidFill>
              </a:rPr>
              <a:t>, 359 (1954).</a:t>
            </a:r>
            <a:endParaRPr lang="en-GB" sz="1200" dirty="0">
              <a:solidFill>
                <a:srgbClr val="00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8333" y="775473"/>
            <a:ext cx="5439626" cy="4580738"/>
          </a:xfrm>
          <a:prstGeom prst="rect">
            <a:avLst/>
          </a:prstGeom>
        </p:spPr>
      </p:pic>
      <p:pic>
        <p:nvPicPr>
          <p:cNvPr id="10" name="Picture 3"/>
          <p:cNvPicPr>
            <a:picLocks noChangeAspect="1" noChangeArrowheads="1"/>
          </p:cNvPicPr>
          <p:nvPr/>
        </p:nvPicPr>
        <p:blipFill>
          <a:blip r:embed="rId3"/>
          <a:srcRect/>
          <a:stretch>
            <a:fillRect/>
          </a:stretch>
        </p:blipFill>
        <p:spPr bwMode="auto">
          <a:xfrm>
            <a:off x="169664" y="1187648"/>
            <a:ext cx="4771802" cy="3214688"/>
          </a:xfrm>
          <a:prstGeom prst="rect">
            <a:avLst/>
          </a:prstGeom>
          <a:noFill/>
          <a:ln w="12700">
            <a:noFill/>
            <a:miter lim="800000"/>
            <a:headEnd/>
            <a:tailEnd/>
          </a:ln>
        </p:spPr>
      </p:pic>
      <p:pic>
        <p:nvPicPr>
          <p:cNvPr id="11" name="Picture 4"/>
          <p:cNvPicPr>
            <a:picLocks noChangeAspect="1" noChangeArrowheads="1"/>
          </p:cNvPicPr>
          <p:nvPr/>
        </p:nvPicPr>
        <p:blipFill>
          <a:blip r:embed="rId4"/>
          <a:srcRect/>
          <a:stretch>
            <a:fillRect/>
          </a:stretch>
        </p:blipFill>
        <p:spPr bwMode="auto">
          <a:xfrm>
            <a:off x="4938117" y="1446609"/>
            <a:ext cx="4179094" cy="2830711"/>
          </a:xfrm>
          <a:prstGeom prst="rect">
            <a:avLst/>
          </a:prstGeom>
          <a:noFill/>
          <a:ln w="12700">
            <a:noFill/>
            <a:miter lim="800000"/>
            <a:headEnd/>
            <a:tailEnd/>
          </a:ln>
        </p:spPr>
      </p:pic>
    </p:spTree>
    <p:extLst>
      <p:ext uri="{BB962C8B-B14F-4D97-AF65-F5344CB8AC3E}">
        <p14:creationId xmlns:p14="http://schemas.microsoft.com/office/powerpoint/2010/main" val="1288999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Rectangle 1"/>
          <p:cNvSpPr>
            <a:spLocks noGrp="1" noChangeArrowheads="1"/>
          </p:cNvSpPr>
          <p:nvPr>
            <p:ph type="title"/>
          </p:nvPr>
        </p:nvSpPr>
        <p:spPr>
          <a:xfrm>
            <a:off x="482203" y="16450"/>
            <a:ext cx="8095740" cy="759023"/>
          </a:xfrm>
        </p:spPr>
        <p:txBody>
          <a:bodyPr/>
          <a:lstStyle/>
          <a:p>
            <a:pPr eaLnBrk="1" hangingPunct="1"/>
            <a:r>
              <a:rPr lang="en-US" sz="3600" dirty="0" smtClean="0"/>
              <a:t>Reflectometry from stratified </a:t>
            </a:r>
            <a:r>
              <a:rPr lang="en-US" sz="3600" dirty="0" smtClean="0"/>
              <a:t>media </a:t>
            </a:r>
            <a:endParaRPr lang="en-US" sz="3600" dirty="0"/>
          </a:p>
        </p:txBody>
      </p:sp>
      <p:pic>
        <p:nvPicPr>
          <p:cNvPr id="10" name="Picture 3"/>
          <p:cNvPicPr>
            <a:picLocks noChangeAspect="1" noChangeArrowheads="1"/>
          </p:cNvPicPr>
          <p:nvPr/>
        </p:nvPicPr>
        <p:blipFill>
          <a:blip r:embed="rId2"/>
          <a:srcRect/>
          <a:stretch>
            <a:fillRect/>
          </a:stretch>
        </p:blipFill>
        <p:spPr bwMode="auto">
          <a:xfrm>
            <a:off x="169664" y="1187648"/>
            <a:ext cx="4771802" cy="3214688"/>
          </a:xfrm>
          <a:prstGeom prst="rect">
            <a:avLst/>
          </a:prstGeom>
          <a:noFill/>
          <a:ln w="12700">
            <a:noFill/>
            <a:miter lim="800000"/>
            <a:headEnd/>
            <a:tailEnd/>
          </a:ln>
        </p:spPr>
      </p:pic>
      <p:pic>
        <p:nvPicPr>
          <p:cNvPr id="11" name="Picture 4"/>
          <p:cNvPicPr>
            <a:picLocks noChangeAspect="1" noChangeArrowheads="1"/>
          </p:cNvPicPr>
          <p:nvPr/>
        </p:nvPicPr>
        <p:blipFill>
          <a:blip r:embed="rId3"/>
          <a:srcRect/>
          <a:stretch>
            <a:fillRect/>
          </a:stretch>
        </p:blipFill>
        <p:spPr bwMode="auto">
          <a:xfrm>
            <a:off x="4938117" y="1446609"/>
            <a:ext cx="4179094" cy="2830711"/>
          </a:xfrm>
          <a:prstGeom prst="rect">
            <a:avLst/>
          </a:prstGeom>
          <a:noFill/>
          <a:ln w="12700">
            <a:noFill/>
            <a:miter lim="800000"/>
            <a:headEnd/>
            <a:tailEnd/>
          </a:ln>
        </p:spPr>
      </p:pic>
      <p:cxnSp>
        <p:nvCxnSpPr>
          <p:cNvPr id="9" name="Straight Arrow Connector 8"/>
          <p:cNvCxnSpPr/>
          <p:nvPr/>
        </p:nvCxnSpPr>
        <p:spPr bwMode="auto">
          <a:xfrm>
            <a:off x="2511278" y="2332794"/>
            <a:ext cx="307731" cy="0"/>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triangle"/>
            <a:tailEnd type="triangle"/>
          </a:ln>
          <a:effectLst/>
        </p:spPr>
      </p:cxnSp>
      <p:sp>
        <p:nvSpPr>
          <p:cNvPr id="12" name="TextBox 11"/>
          <p:cNvSpPr txBox="1"/>
          <p:nvPr/>
        </p:nvSpPr>
        <p:spPr>
          <a:xfrm>
            <a:off x="2338771" y="1920619"/>
            <a:ext cx="652743" cy="369332"/>
          </a:xfrm>
          <a:prstGeom prst="rect">
            <a:avLst/>
          </a:prstGeom>
          <a:noFill/>
        </p:spPr>
        <p:txBody>
          <a:bodyPr wrap="none" rtlCol="0">
            <a:spAutoFit/>
          </a:bodyPr>
          <a:lstStyle/>
          <a:p>
            <a:r>
              <a:rPr lang="en-US" dirty="0" smtClean="0"/>
              <a:t>2</a:t>
            </a:r>
            <a:r>
              <a:rPr lang="el-GR" dirty="0" smtClean="0">
                <a:latin typeface="Calibri" panose="020F0502020204030204" pitchFamily="34" charset="0"/>
              </a:rPr>
              <a:t>π</a:t>
            </a:r>
            <a:r>
              <a:rPr lang="en-US" dirty="0" smtClean="0">
                <a:latin typeface="Calibri" panose="020F0502020204030204" pitchFamily="34" charset="0"/>
              </a:rPr>
              <a:t>/d</a:t>
            </a:r>
            <a:endParaRPr lang="en-US" dirty="0"/>
          </a:p>
        </p:txBody>
      </p:sp>
    </p:spTree>
    <p:extLst>
      <p:ext uri="{BB962C8B-B14F-4D97-AF65-F5344CB8AC3E}">
        <p14:creationId xmlns:p14="http://schemas.microsoft.com/office/powerpoint/2010/main" val="7917473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a:r>
            <a:br>
              <a:rPr lang="en-US" dirty="0" smtClean="0"/>
            </a:br>
            <a:r>
              <a:rPr lang="en-US" dirty="0" smtClean="0"/>
              <a:t>Break 15 min</a:t>
            </a:r>
            <a:endParaRPr lang="en-US" dirty="0"/>
          </a:p>
        </p:txBody>
      </p:sp>
    </p:spTree>
    <p:extLst>
      <p:ext uri="{BB962C8B-B14F-4D97-AF65-F5344CB8AC3E}">
        <p14:creationId xmlns:p14="http://schemas.microsoft.com/office/powerpoint/2010/main" val="4074526416"/>
      </p:ext>
    </p:extLst>
  </p:cSld>
  <p:clrMapOvr>
    <a:masterClrMapping/>
  </p:clrMapOvr>
  <p:transition>
    <p:dissolv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2" name="Rectangle 1"/>
          <p:cNvSpPr>
            <a:spLocks noGrp="1" noChangeArrowheads="1"/>
          </p:cNvSpPr>
          <p:nvPr>
            <p:ph type="title"/>
          </p:nvPr>
        </p:nvSpPr>
        <p:spPr>
          <a:xfrm>
            <a:off x="-17859" y="2455664"/>
            <a:ext cx="9170789" cy="1937742"/>
          </a:xfrm>
        </p:spPr>
        <p:txBody>
          <a:bodyPr/>
          <a:lstStyle/>
          <a:p>
            <a:pPr eaLnBrk="1" hangingPunct="1"/>
            <a:r>
              <a:rPr lang="en-US" sz="5000" dirty="0">
                <a:solidFill>
                  <a:schemeClr val="bg1">
                    <a:lumMod val="85000"/>
                  </a:schemeClr>
                </a:solidFill>
              </a:rPr>
              <a:t>3</a:t>
            </a:r>
            <a:r>
              <a:rPr lang="en-US" sz="5000" dirty="0" smtClean="0">
                <a:solidFill>
                  <a:schemeClr val="bg1">
                    <a:lumMod val="85000"/>
                  </a:schemeClr>
                </a:solidFill>
              </a:rPr>
              <a:t>. </a:t>
            </a:r>
            <a:r>
              <a:rPr lang="en-US" sz="5000" dirty="0" smtClean="0">
                <a:solidFill>
                  <a:schemeClr val="bg1">
                    <a:lumMod val="85000"/>
                  </a:schemeClr>
                </a:solidFill>
              </a:rPr>
              <a:t>Small Angle </a:t>
            </a:r>
            <a:r>
              <a:rPr lang="en-US" sz="5000" dirty="0" smtClean="0">
                <a:solidFill>
                  <a:schemeClr val="bg1">
                    <a:lumMod val="85000"/>
                  </a:schemeClr>
                </a:solidFill>
              </a:rPr>
              <a:t>Reflectometry</a:t>
            </a:r>
            <a:r>
              <a:rPr lang="en-US" sz="5000" dirty="0" smtClean="0"/>
              <a:t/>
            </a:r>
            <a:br>
              <a:rPr lang="en-US" sz="5000" dirty="0" smtClean="0"/>
            </a:br>
            <a:r>
              <a:rPr lang="en-US" sz="5000" dirty="0" smtClean="0"/>
              <a:t>Applications</a:t>
            </a:r>
            <a:endParaRPr lang="en-US" sz="5000" dirty="0"/>
          </a:p>
        </p:txBody>
      </p:sp>
    </p:spTree>
    <p:extLst>
      <p:ext uri="{BB962C8B-B14F-4D97-AF65-F5344CB8AC3E}">
        <p14:creationId xmlns:p14="http://schemas.microsoft.com/office/powerpoint/2010/main" val="2798392641"/>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025" y="2386764"/>
            <a:ext cx="4915326" cy="3248553"/>
          </a:xfrm>
          <a:prstGeom prst="rect">
            <a:avLst/>
          </a:prstGeom>
        </p:spPr>
      </p:pic>
      <p:pic>
        <p:nvPicPr>
          <p:cNvPr id="6" name="Picture 5"/>
          <p:cNvPicPr>
            <a:picLocks noChangeAspect="1"/>
          </p:cNvPicPr>
          <p:nvPr/>
        </p:nvPicPr>
        <p:blipFill>
          <a:blip r:embed="rId3"/>
          <a:stretch>
            <a:fillRect/>
          </a:stretch>
        </p:blipFill>
        <p:spPr>
          <a:xfrm>
            <a:off x="5203478" y="2893773"/>
            <a:ext cx="3482745" cy="2279577"/>
          </a:xfrm>
          <a:prstGeom prst="rect">
            <a:avLst/>
          </a:prstGeom>
        </p:spPr>
      </p:pic>
      <p:sp>
        <p:nvSpPr>
          <p:cNvPr id="7" name="Rectangle 2"/>
          <p:cNvSpPr>
            <a:spLocks noGrp="1" noChangeArrowheads="1"/>
          </p:cNvSpPr>
          <p:nvPr>
            <p:ph type="title"/>
          </p:nvPr>
        </p:nvSpPr>
        <p:spPr>
          <a:xfrm>
            <a:off x="1454694" y="174343"/>
            <a:ext cx="6472178" cy="1143000"/>
          </a:xfrm>
        </p:spPr>
        <p:txBody>
          <a:bodyPr>
            <a:normAutofit fontScale="90000"/>
          </a:bodyPr>
          <a:lstStyle/>
          <a:p>
            <a:pPr eaLnBrk="1" hangingPunct="1"/>
            <a:r>
              <a:rPr lang="fr-FR" dirty="0" smtClean="0"/>
              <a:t>Model </a:t>
            </a:r>
            <a:r>
              <a:rPr lang="fr-FR" dirty="0" err="1" smtClean="0"/>
              <a:t>Cell</a:t>
            </a:r>
            <a:r>
              <a:rPr lang="fr-FR" dirty="0" smtClean="0"/>
              <a:t> Membranes</a:t>
            </a:r>
            <a:endParaRPr lang="fr-F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ragg_gimp_anim.gif"/>
          <p:cNvPicPr>
            <a:picLocks noChangeAspect="1"/>
          </p:cNvPicPr>
          <p:nvPr/>
        </p:nvPicPr>
        <p:blipFill>
          <a:blip r:embed="rId3"/>
          <a:stretch>
            <a:fillRect/>
          </a:stretch>
        </p:blipFill>
        <p:spPr>
          <a:xfrm>
            <a:off x="2657776" y="1594008"/>
            <a:ext cx="2376337" cy="2156461"/>
          </a:xfrm>
          <a:prstGeom prst="rect">
            <a:avLst/>
          </a:prstGeom>
        </p:spPr>
      </p:pic>
      <p:sp>
        <p:nvSpPr>
          <p:cNvPr id="972802" name="Rectangle 1"/>
          <p:cNvSpPr>
            <a:spLocks noGrp="1" noChangeArrowheads="1"/>
          </p:cNvSpPr>
          <p:nvPr>
            <p:ph type="title"/>
          </p:nvPr>
        </p:nvSpPr>
        <p:spPr>
          <a:xfrm>
            <a:off x="258969" y="312547"/>
            <a:ext cx="8304609" cy="759023"/>
          </a:xfrm>
        </p:spPr>
        <p:txBody>
          <a:bodyPr/>
          <a:lstStyle/>
          <a:p>
            <a:pPr eaLnBrk="1" hangingPunct="1"/>
            <a:r>
              <a:rPr lang="en-US" sz="5000" dirty="0"/>
              <a:t>1</a:t>
            </a:r>
            <a:r>
              <a:rPr lang="en-US" sz="5000" baseline="32000" dirty="0"/>
              <a:t>st </a:t>
            </a:r>
            <a:r>
              <a:rPr lang="en-US" sz="5000" dirty="0"/>
              <a:t>order Born Approximation</a:t>
            </a:r>
          </a:p>
        </p:txBody>
      </p:sp>
      <p:pic>
        <p:nvPicPr>
          <p:cNvPr id="972803" name="Picture 2"/>
          <p:cNvPicPr>
            <a:picLocks noChangeAspect="1" noChangeArrowheads="1"/>
          </p:cNvPicPr>
          <p:nvPr/>
        </p:nvPicPr>
        <p:blipFill>
          <a:blip r:embed="rId4"/>
          <a:srcRect/>
          <a:stretch>
            <a:fillRect/>
          </a:stretch>
        </p:blipFill>
        <p:spPr bwMode="auto">
          <a:xfrm>
            <a:off x="490265" y="1526977"/>
            <a:ext cx="2942332" cy="2223492"/>
          </a:xfrm>
          <a:prstGeom prst="rect">
            <a:avLst/>
          </a:prstGeom>
          <a:noFill/>
          <a:ln w="12700">
            <a:noFill/>
            <a:miter lim="800000"/>
            <a:headEnd/>
            <a:tailEnd/>
          </a:ln>
        </p:spPr>
      </p:pic>
      <p:sp>
        <p:nvSpPr>
          <p:cNvPr id="972805" name="Rectangle 4"/>
          <p:cNvSpPr>
            <a:spLocks/>
          </p:cNvSpPr>
          <p:nvPr/>
        </p:nvSpPr>
        <p:spPr bwMode="auto">
          <a:xfrm>
            <a:off x="4429931" y="1343289"/>
            <a:ext cx="3834308" cy="307777"/>
          </a:xfrm>
          <a:prstGeom prst="rect">
            <a:avLst/>
          </a:prstGeom>
          <a:noFill/>
          <a:ln w="12700">
            <a:noFill/>
            <a:miter lim="800000"/>
            <a:headEnd/>
            <a:tailEnd/>
          </a:ln>
        </p:spPr>
        <p:txBody>
          <a:bodyPr wrap="none" lIns="0" tIns="0" rIns="0" bIns="0" anchor="ctr">
            <a:prstTxWarp prst="textNoShape">
              <a:avLst/>
            </a:prstTxWarp>
            <a:spAutoFit/>
          </a:bodyPr>
          <a:lstStyle/>
          <a:p>
            <a:pPr algn="ctr" defTabSz="642717" fontAlgn="base">
              <a:spcBef>
                <a:spcPct val="0"/>
              </a:spcBef>
              <a:spcAft>
                <a:spcPct val="0"/>
              </a:spcAft>
            </a:pPr>
            <a:r>
              <a:rPr lang="en-US" sz="2000" dirty="0">
                <a:solidFill>
                  <a:srgbClr val="000000"/>
                </a:solidFill>
                <a:ea typeface="Gill Sans" pitchFamily="-112" charset="0"/>
                <a:cs typeface="Gill Sans" pitchFamily="-112" charset="0"/>
                <a:sym typeface="Gill Sans" pitchFamily="-112" charset="0"/>
              </a:rPr>
              <a:t>Inhomogeneous Helmholtz equation:</a:t>
            </a:r>
          </a:p>
        </p:txBody>
      </p:sp>
      <p:pic>
        <p:nvPicPr>
          <p:cNvPr id="972806" name="Picture 5"/>
          <p:cNvPicPr>
            <a:picLocks noChangeAspect="1" noChangeArrowheads="1"/>
          </p:cNvPicPr>
          <p:nvPr/>
        </p:nvPicPr>
        <p:blipFill>
          <a:blip r:embed="rId5"/>
          <a:srcRect/>
          <a:stretch>
            <a:fillRect/>
          </a:stretch>
        </p:blipFill>
        <p:spPr bwMode="auto">
          <a:xfrm>
            <a:off x="5034113" y="2958079"/>
            <a:ext cx="2285350" cy="576885"/>
          </a:xfrm>
          <a:prstGeom prst="rect">
            <a:avLst/>
          </a:prstGeom>
          <a:noFill/>
          <a:ln w="12700">
            <a:noFill/>
            <a:miter lim="800000"/>
            <a:headEnd/>
            <a:tailEnd/>
          </a:ln>
        </p:spPr>
      </p:pic>
      <p:sp>
        <p:nvSpPr>
          <p:cNvPr id="972807" name="Rectangle 6"/>
          <p:cNvSpPr>
            <a:spLocks/>
          </p:cNvSpPr>
          <p:nvPr/>
        </p:nvSpPr>
        <p:spPr bwMode="auto">
          <a:xfrm>
            <a:off x="5970743" y="2472776"/>
            <a:ext cx="756041" cy="307777"/>
          </a:xfrm>
          <a:prstGeom prst="rect">
            <a:avLst/>
          </a:prstGeom>
          <a:noFill/>
          <a:ln w="12700">
            <a:noFill/>
            <a:miter lim="800000"/>
            <a:headEnd/>
            <a:tailEnd/>
          </a:ln>
        </p:spPr>
        <p:txBody>
          <a:bodyPr wrap="none" lIns="0" tIns="0" rIns="0" bIns="0" anchor="ctr">
            <a:prstTxWarp prst="textNoShape">
              <a:avLst/>
            </a:prstTxWarp>
            <a:spAutoFit/>
          </a:bodyPr>
          <a:lstStyle/>
          <a:p>
            <a:pPr algn="ctr" defTabSz="642717" fontAlgn="base">
              <a:spcBef>
                <a:spcPct val="0"/>
              </a:spcBef>
              <a:spcAft>
                <a:spcPct val="0"/>
              </a:spcAft>
            </a:pPr>
            <a:r>
              <a:rPr lang="en-US" sz="2000" dirty="0" err="1">
                <a:solidFill>
                  <a:srgbClr val="000000"/>
                </a:solidFill>
                <a:ea typeface="Gill Sans" pitchFamily="-112" charset="0"/>
                <a:cs typeface="Gill Sans" pitchFamily="-112" charset="0"/>
                <a:sym typeface="Gill Sans" pitchFamily="-112" charset="0"/>
              </a:rPr>
              <a:t>Ansatz</a:t>
            </a:r>
            <a:r>
              <a:rPr lang="en-US" sz="2000" dirty="0">
                <a:solidFill>
                  <a:srgbClr val="000000"/>
                </a:solidFill>
                <a:ea typeface="Gill Sans" pitchFamily="-112" charset="0"/>
                <a:cs typeface="Gill Sans" pitchFamily="-112" charset="0"/>
                <a:sym typeface="Gill Sans" pitchFamily="-112" charset="0"/>
              </a:rPr>
              <a:t>:</a:t>
            </a:r>
          </a:p>
        </p:txBody>
      </p:sp>
      <p:pic>
        <p:nvPicPr>
          <p:cNvPr id="972808" name="Picture 7"/>
          <p:cNvPicPr>
            <a:picLocks noChangeAspect="1" noChangeArrowheads="1"/>
          </p:cNvPicPr>
          <p:nvPr/>
        </p:nvPicPr>
        <p:blipFill>
          <a:blip r:embed="rId6"/>
          <a:srcRect/>
          <a:stretch>
            <a:fillRect/>
          </a:stretch>
        </p:blipFill>
        <p:spPr bwMode="auto">
          <a:xfrm>
            <a:off x="4438055" y="4484717"/>
            <a:ext cx="3795117" cy="732234"/>
          </a:xfrm>
          <a:prstGeom prst="rect">
            <a:avLst/>
          </a:prstGeom>
          <a:noFill/>
          <a:ln w="12700">
            <a:noFill/>
            <a:miter lim="800000"/>
            <a:headEnd/>
            <a:tailEnd/>
          </a:ln>
        </p:spPr>
      </p:pic>
      <p:sp>
        <p:nvSpPr>
          <p:cNvPr id="972809" name="Rectangle 8"/>
          <p:cNvSpPr>
            <a:spLocks/>
          </p:cNvSpPr>
          <p:nvPr/>
        </p:nvSpPr>
        <p:spPr bwMode="auto">
          <a:xfrm>
            <a:off x="5298753" y="3874690"/>
            <a:ext cx="2071505" cy="307777"/>
          </a:xfrm>
          <a:prstGeom prst="rect">
            <a:avLst/>
          </a:prstGeom>
          <a:noFill/>
          <a:ln w="12700">
            <a:noFill/>
            <a:miter lim="800000"/>
            <a:headEnd/>
            <a:tailEnd/>
          </a:ln>
        </p:spPr>
        <p:txBody>
          <a:bodyPr wrap="none" lIns="0" tIns="0" rIns="0" bIns="0" anchor="ctr">
            <a:prstTxWarp prst="textNoShape">
              <a:avLst/>
            </a:prstTxWarp>
            <a:spAutoFit/>
          </a:bodyPr>
          <a:lstStyle/>
          <a:p>
            <a:pPr algn="ctr" defTabSz="642717" fontAlgn="base">
              <a:spcBef>
                <a:spcPct val="0"/>
              </a:spcBef>
              <a:spcAft>
                <a:spcPct val="0"/>
              </a:spcAft>
            </a:pPr>
            <a:r>
              <a:rPr lang="en-US" sz="2000" dirty="0">
                <a:solidFill>
                  <a:srgbClr val="000000"/>
                </a:solidFill>
                <a:ea typeface="Gill Sans" pitchFamily="-112" charset="0"/>
                <a:cs typeface="Gill Sans" pitchFamily="-112" charset="0"/>
                <a:sym typeface="Gill Sans" pitchFamily="-112" charset="0"/>
              </a:rPr>
              <a:t>Scattering function:</a:t>
            </a:r>
          </a:p>
        </p:txBody>
      </p:sp>
      <p:cxnSp>
        <p:nvCxnSpPr>
          <p:cNvPr id="14" name="Straight Arrow Connector 13"/>
          <p:cNvCxnSpPr/>
          <p:nvPr/>
        </p:nvCxnSpPr>
        <p:spPr bwMode="auto">
          <a:xfrm>
            <a:off x="4067107" y="4073606"/>
            <a:ext cx="362824" cy="1588"/>
          </a:xfrm>
          <a:prstGeom prst="straightConnector1">
            <a:avLst/>
          </a:prstGeom>
          <a:blipFill dpi="0" rotWithShape="0">
            <a:blip r:embed="rId7"/>
            <a:srcRect/>
            <a:tile tx="0" ty="0" sx="100000" sy="100000" flip="none" algn="tl"/>
          </a:blipFill>
          <a:ln w="25400" cap="flat" cmpd="sng" algn="ctr">
            <a:solidFill>
              <a:srgbClr val="000000"/>
            </a:solidFill>
            <a:prstDash val="solid"/>
            <a:round/>
            <a:headEnd type="none" w="med" len="med"/>
            <a:tailEnd type="arrow"/>
          </a:ln>
          <a:effectLst/>
        </p:spPr>
      </p:cxnSp>
      <p:pic>
        <p:nvPicPr>
          <p:cNvPr id="15" name="Picture 14" descr="latex-image-1.pdf"/>
          <p:cNvPicPr>
            <a:picLocks noChangeAspect="1"/>
          </p:cNvPicPr>
          <p:nvPr/>
        </p:nvPicPr>
        <p:blipFill>
          <a:blip r:embed="rId8"/>
          <a:stretch>
            <a:fillRect/>
          </a:stretch>
        </p:blipFill>
        <p:spPr>
          <a:xfrm>
            <a:off x="4869051" y="1919288"/>
            <a:ext cx="3009900" cy="330200"/>
          </a:xfrm>
          <a:prstGeom prst="rect">
            <a:avLst/>
          </a:prstGeom>
        </p:spPr>
      </p:pic>
      <p:sp>
        <p:nvSpPr>
          <p:cNvPr id="17" name="Rectangle 6"/>
          <p:cNvSpPr>
            <a:spLocks/>
          </p:cNvSpPr>
          <p:nvPr/>
        </p:nvSpPr>
        <p:spPr bwMode="auto">
          <a:xfrm>
            <a:off x="258963" y="4030563"/>
            <a:ext cx="3527976" cy="2154436"/>
          </a:xfrm>
          <a:prstGeom prst="rect">
            <a:avLst/>
          </a:prstGeom>
          <a:noFill/>
          <a:ln w="12700">
            <a:noFill/>
            <a:miter lim="800000"/>
            <a:headEnd/>
            <a:tailEnd/>
          </a:ln>
        </p:spPr>
        <p:txBody>
          <a:bodyPr wrap="square" lIns="0" tIns="0" rIns="0" bIns="0" anchor="ctr">
            <a:prstTxWarp prst="textNoShape">
              <a:avLst/>
            </a:prstTxWarp>
            <a:spAutoFit/>
          </a:bodyPr>
          <a:lstStyle/>
          <a:p>
            <a:pPr algn="ctr" defTabSz="642717" fontAlgn="base">
              <a:spcBef>
                <a:spcPct val="0"/>
              </a:spcBef>
              <a:spcAft>
                <a:spcPct val="0"/>
              </a:spcAft>
            </a:pPr>
            <a:r>
              <a:rPr lang="en-US" sz="2000" b="1" dirty="0">
                <a:solidFill>
                  <a:srgbClr val="000000"/>
                </a:solidFill>
                <a:ea typeface="Gill Sans" pitchFamily="-112" charset="0"/>
                <a:cs typeface="Gill Sans" pitchFamily="-112" charset="0"/>
                <a:sym typeface="Gill Sans" pitchFamily="-112" charset="0"/>
              </a:rPr>
              <a:t>Assumptions:</a:t>
            </a:r>
          </a:p>
          <a:p>
            <a:pPr defTabSz="642717" fontAlgn="base">
              <a:spcBef>
                <a:spcPct val="0"/>
              </a:spcBef>
              <a:spcAft>
                <a:spcPct val="0"/>
              </a:spcAft>
              <a:buFont typeface="Arial"/>
              <a:buChar char="•"/>
            </a:pPr>
            <a:r>
              <a:rPr lang="en-US" sz="2000" dirty="0">
                <a:solidFill>
                  <a:srgbClr val="000000"/>
                </a:solidFill>
                <a:ea typeface="Gill Sans" pitchFamily="-112" charset="0"/>
                <a:cs typeface="Gill Sans" pitchFamily="-112" charset="0"/>
                <a:sym typeface="Gill Sans" pitchFamily="-112" charset="0"/>
              </a:rPr>
              <a:t> Wave is the same inside and outside of the sample (</a:t>
            </a:r>
            <a:r>
              <a:rPr lang="en-US" sz="2000" i="1" dirty="0">
                <a:solidFill>
                  <a:srgbClr val="000000"/>
                </a:solidFill>
                <a:ea typeface="Gill Sans" pitchFamily="-112" charset="0"/>
                <a:cs typeface="Gill Sans" pitchFamily="-112" charset="0"/>
                <a:sym typeface="Gill Sans" pitchFamily="-112" charset="0"/>
              </a:rPr>
              <a:t>kinematic approximation</a:t>
            </a:r>
            <a:r>
              <a:rPr lang="en-US" sz="2000" dirty="0">
                <a:solidFill>
                  <a:srgbClr val="000000"/>
                </a:solidFill>
                <a:ea typeface="Gill Sans" pitchFamily="-112" charset="0"/>
                <a:cs typeface="Gill Sans" pitchFamily="-112" charset="0"/>
                <a:sym typeface="Gill Sans" pitchFamily="-112" charset="0"/>
              </a:rPr>
              <a:t>)</a:t>
            </a:r>
          </a:p>
          <a:p>
            <a:pPr defTabSz="642717" fontAlgn="base">
              <a:spcBef>
                <a:spcPct val="0"/>
              </a:spcBef>
              <a:spcAft>
                <a:spcPct val="0"/>
              </a:spcAft>
              <a:buFont typeface="Arial"/>
              <a:buChar char="•"/>
            </a:pPr>
            <a:r>
              <a:rPr lang="en-US" sz="2000" dirty="0">
                <a:solidFill>
                  <a:srgbClr val="000000"/>
                </a:solidFill>
                <a:ea typeface="Gill Sans" pitchFamily="-112" charset="0"/>
                <a:cs typeface="Gill Sans" pitchFamily="-112" charset="0"/>
                <a:sym typeface="Gill Sans" pitchFamily="-112" charset="0"/>
              </a:rPr>
              <a:t>Interaction potential is small (perturbation theory)</a:t>
            </a:r>
          </a:p>
          <a:p>
            <a:pPr defTabSz="642717" fontAlgn="base">
              <a:spcBef>
                <a:spcPct val="0"/>
              </a:spcBef>
              <a:spcAft>
                <a:spcPct val="0"/>
              </a:spcAft>
              <a:buFont typeface="Arial"/>
              <a:buChar char="•"/>
            </a:pPr>
            <a:r>
              <a:rPr lang="en-US" sz="2000" dirty="0">
                <a:solidFill>
                  <a:srgbClr val="000000"/>
                </a:solidFill>
                <a:ea typeface="Gill Sans" pitchFamily="-112" charset="0"/>
                <a:cs typeface="Gill Sans" pitchFamily="-112" charset="0"/>
                <a:sym typeface="Gill Sans" pitchFamily="-112" charset="0"/>
              </a:rPr>
              <a:t>Single scattering event (1</a:t>
            </a:r>
            <a:r>
              <a:rPr lang="en-US" sz="2000" baseline="30000" dirty="0">
                <a:solidFill>
                  <a:srgbClr val="000000"/>
                </a:solidFill>
                <a:ea typeface="Gill Sans" pitchFamily="-112" charset="0"/>
                <a:cs typeface="Gill Sans" pitchFamily="-112" charset="0"/>
                <a:sym typeface="Gill Sans" pitchFamily="-112" charset="0"/>
              </a:rPr>
              <a:t>st</a:t>
            </a:r>
            <a:r>
              <a:rPr lang="en-US" sz="2000" dirty="0">
                <a:solidFill>
                  <a:srgbClr val="000000"/>
                </a:solidFill>
                <a:ea typeface="Gill Sans" pitchFamily="-112" charset="0"/>
                <a:cs typeface="Gill Sans" pitchFamily="-112" charset="0"/>
                <a:sym typeface="Gill Sans" pitchFamily="-112" charset="0"/>
              </a:rPr>
              <a:t> order)</a:t>
            </a:r>
          </a:p>
        </p:txBody>
      </p:sp>
      <p:sp>
        <p:nvSpPr>
          <p:cNvPr id="12" name="Rectangle 4"/>
          <p:cNvSpPr>
            <a:spLocks/>
          </p:cNvSpPr>
          <p:nvPr/>
        </p:nvSpPr>
        <p:spPr bwMode="auto">
          <a:xfrm>
            <a:off x="4429931" y="5654932"/>
            <a:ext cx="4058387" cy="923330"/>
          </a:xfrm>
          <a:prstGeom prst="rect">
            <a:avLst/>
          </a:prstGeom>
          <a:noFill/>
          <a:ln w="12700">
            <a:noFill/>
            <a:miter lim="800000"/>
            <a:headEnd/>
            <a:tailEnd/>
          </a:ln>
        </p:spPr>
        <p:txBody>
          <a:bodyPr wrap="square" lIns="0" tIns="0" rIns="0" bIns="0" anchor="ctr">
            <a:prstTxWarp prst="textNoShape">
              <a:avLst/>
            </a:prstTxWarp>
            <a:spAutoFit/>
          </a:bodyPr>
          <a:lstStyle/>
          <a:p>
            <a:pPr algn="ctr" defTabSz="642717" fontAlgn="base">
              <a:spcBef>
                <a:spcPct val="0"/>
              </a:spcBef>
              <a:spcAft>
                <a:spcPct val="0"/>
              </a:spcAft>
            </a:pPr>
            <a:r>
              <a:rPr lang="en-US" sz="2000" dirty="0">
                <a:solidFill>
                  <a:srgbClr val="0000FF"/>
                </a:solidFill>
                <a:ea typeface="Gill Sans" pitchFamily="-112" charset="0"/>
                <a:cs typeface="Gill Sans" pitchFamily="-112" charset="0"/>
                <a:sym typeface="Gill Sans" pitchFamily="-112" charset="0"/>
              </a:rPr>
              <a:t>Neutron and X-ray scattering on a potential much smaller than the wavelength results in radial waves!</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5"/>
          <p:cNvPicPr>
            <a:picLocks noChangeArrowheads="1"/>
          </p:cNvPicPr>
          <p:nvPr/>
        </p:nvPicPr>
        <p:blipFill>
          <a:blip r:embed="rId2"/>
          <a:srcRect r="19106"/>
          <a:stretch>
            <a:fillRect/>
          </a:stretch>
        </p:blipFill>
        <p:spPr bwMode="auto">
          <a:xfrm>
            <a:off x="5016500" y="965200"/>
            <a:ext cx="4127500" cy="3136900"/>
          </a:xfrm>
          <a:prstGeom prst="rect">
            <a:avLst/>
          </a:prstGeom>
          <a:noFill/>
          <a:ln w="12700" cap="flat">
            <a:noFill/>
            <a:miter lim="800000"/>
            <a:headEnd/>
            <a:tailEnd/>
          </a:ln>
        </p:spPr>
      </p:pic>
      <p:sp>
        <p:nvSpPr>
          <p:cNvPr id="230406" name="AutoShape 6"/>
          <p:cNvSpPr>
            <a:spLocks noChangeArrowheads="1"/>
          </p:cNvSpPr>
          <p:nvPr/>
        </p:nvSpPr>
        <p:spPr bwMode="auto">
          <a:xfrm>
            <a:off x="4297368" y="4772025"/>
            <a:ext cx="719137" cy="287338"/>
          </a:xfrm>
          <a:prstGeom prst="leftArrow">
            <a:avLst>
              <a:gd name="adj1" fmla="val 50000"/>
              <a:gd name="adj2" fmla="val 62569"/>
            </a:avLst>
          </a:prstGeom>
          <a:solidFill>
            <a:srgbClr val="FF0000"/>
          </a:solidFill>
          <a:ln w="9525">
            <a:noFill/>
            <a:miter lim="800000"/>
            <a:headEnd/>
            <a:tailEnd/>
          </a:ln>
          <a:effectLst/>
        </p:spPr>
        <p:txBody>
          <a:bodyPr wrap="none" lIns="91416" tIns="45709" rIns="91416" bIns="45709" anchor="ctr">
            <a:prstTxWarp prst="textNoShape">
              <a:avLst/>
            </a:prstTxWarp>
          </a:bodyPr>
          <a:lstStyle/>
          <a:p>
            <a:pPr defTabSz="457035"/>
            <a:endParaRPr lang="en-US">
              <a:solidFill>
                <a:srgbClr val="000000"/>
              </a:solidFill>
            </a:endParaRPr>
          </a:p>
        </p:txBody>
      </p:sp>
      <p:sp>
        <p:nvSpPr>
          <p:cNvPr id="230411" name="Text Box 11"/>
          <p:cNvSpPr txBox="1">
            <a:spLocks noChangeArrowheads="1"/>
          </p:cNvSpPr>
          <p:nvPr/>
        </p:nvSpPr>
        <p:spPr bwMode="auto">
          <a:xfrm>
            <a:off x="1091891" y="5927725"/>
            <a:ext cx="3436785" cy="523198"/>
          </a:xfrm>
          <a:prstGeom prst="rect">
            <a:avLst/>
          </a:prstGeom>
          <a:noFill/>
          <a:ln w="9525">
            <a:noFill/>
            <a:miter lim="800000"/>
            <a:headEnd/>
            <a:tailEnd/>
          </a:ln>
          <a:effectLst/>
        </p:spPr>
        <p:txBody>
          <a:bodyPr wrap="none" lIns="91416" tIns="45709" rIns="91416" bIns="45709">
            <a:prstTxWarp prst="textNoShape">
              <a:avLst/>
            </a:prstTxWarp>
            <a:spAutoFit/>
          </a:bodyPr>
          <a:lstStyle/>
          <a:p>
            <a:pPr defTabSz="457035">
              <a:spcBef>
                <a:spcPct val="0"/>
              </a:spcBef>
            </a:pPr>
            <a:r>
              <a:rPr lang="en-AU" sz="1400" dirty="0">
                <a:solidFill>
                  <a:srgbClr val="000000"/>
                </a:solidFill>
              </a:rPr>
              <a:t>Model structure of lipid membrane</a:t>
            </a:r>
          </a:p>
          <a:p>
            <a:pPr defTabSz="457035">
              <a:spcBef>
                <a:spcPct val="0"/>
              </a:spcBef>
            </a:pPr>
            <a:r>
              <a:rPr lang="en-AU" sz="1400" dirty="0">
                <a:solidFill>
                  <a:srgbClr val="000000"/>
                </a:solidFill>
                <a:sym typeface="Symbol" pitchFamily="-110" charset="2"/>
              </a:rPr>
              <a:t> = layered model of structure &amp; composition</a:t>
            </a:r>
          </a:p>
        </p:txBody>
      </p:sp>
      <p:sp>
        <p:nvSpPr>
          <p:cNvPr id="230413" name="AutoShape 13"/>
          <p:cNvSpPr>
            <a:spLocks noChangeArrowheads="1"/>
          </p:cNvSpPr>
          <p:nvPr/>
        </p:nvSpPr>
        <p:spPr bwMode="auto">
          <a:xfrm flipH="1">
            <a:off x="4475168" y="5102225"/>
            <a:ext cx="719137" cy="287338"/>
          </a:xfrm>
          <a:prstGeom prst="leftArrow">
            <a:avLst>
              <a:gd name="adj1" fmla="val 50000"/>
              <a:gd name="adj2" fmla="val 62569"/>
            </a:avLst>
          </a:prstGeom>
          <a:solidFill>
            <a:srgbClr val="FF0000"/>
          </a:solidFill>
          <a:ln w="9525">
            <a:noFill/>
            <a:miter lim="800000"/>
            <a:headEnd/>
            <a:tailEnd/>
          </a:ln>
          <a:effectLst/>
        </p:spPr>
        <p:txBody>
          <a:bodyPr wrap="none" lIns="91416" tIns="45709" rIns="91416" bIns="45709" anchor="ctr">
            <a:prstTxWarp prst="textNoShape">
              <a:avLst/>
            </a:prstTxWarp>
          </a:bodyPr>
          <a:lstStyle/>
          <a:p>
            <a:pPr defTabSz="457035"/>
            <a:endParaRPr lang="en-US">
              <a:solidFill>
                <a:srgbClr val="000000"/>
              </a:solidFill>
            </a:endParaRPr>
          </a:p>
        </p:txBody>
      </p:sp>
      <p:cxnSp>
        <p:nvCxnSpPr>
          <p:cNvPr id="175" name="Straight Arrow Connector 174"/>
          <p:cNvCxnSpPr/>
          <p:nvPr/>
        </p:nvCxnSpPr>
        <p:spPr bwMode="auto">
          <a:xfrm rot="16200000" flipV="1">
            <a:off x="323851" y="5162550"/>
            <a:ext cx="1193800" cy="12700"/>
          </a:xfrm>
          <a:prstGeom prst="straightConnector1">
            <a:avLst/>
          </a:prstGeom>
          <a:noFill/>
          <a:ln w="6350" cap="flat" cmpd="sng" algn="ctr">
            <a:solidFill>
              <a:schemeClr val="tx1"/>
            </a:solidFill>
            <a:prstDash val="solid"/>
            <a:round/>
            <a:headEnd type="none" w="med" len="med"/>
            <a:tailEnd type="arrow"/>
          </a:ln>
          <a:effectLst/>
        </p:spPr>
      </p:cxnSp>
      <p:sp>
        <p:nvSpPr>
          <p:cNvPr id="176" name="TextBox 175"/>
          <p:cNvSpPr txBox="1"/>
          <p:nvPr/>
        </p:nvSpPr>
        <p:spPr>
          <a:xfrm>
            <a:off x="523602" y="4851401"/>
            <a:ext cx="280873" cy="369310"/>
          </a:xfrm>
          <a:prstGeom prst="rect">
            <a:avLst/>
          </a:prstGeom>
          <a:noFill/>
        </p:spPr>
        <p:txBody>
          <a:bodyPr wrap="none" lIns="91416" tIns="45709" rIns="91416" bIns="45709" rtlCol="0">
            <a:spAutoFit/>
          </a:bodyPr>
          <a:lstStyle/>
          <a:p>
            <a:pPr defTabSz="457035"/>
            <a:r>
              <a:rPr lang="en-GB" dirty="0" err="1">
                <a:solidFill>
                  <a:srgbClr val="000000"/>
                </a:solidFill>
              </a:rPr>
              <a:t>z</a:t>
            </a:r>
            <a:endParaRPr lang="en-GB" dirty="0">
              <a:solidFill>
                <a:srgbClr val="000000"/>
              </a:solidFill>
            </a:endParaRPr>
          </a:p>
        </p:txBody>
      </p:sp>
      <p:sp>
        <p:nvSpPr>
          <p:cNvPr id="329" name="TextBox 328"/>
          <p:cNvSpPr txBox="1"/>
          <p:nvPr/>
        </p:nvSpPr>
        <p:spPr>
          <a:xfrm>
            <a:off x="4826003" y="2472345"/>
            <a:ext cx="400061" cy="514326"/>
          </a:xfrm>
          <a:prstGeom prst="rect">
            <a:avLst/>
          </a:prstGeom>
          <a:solidFill>
            <a:schemeClr val="bg1"/>
          </a:solidFill>
        </p:spPr>
        <p:txBody>
          <a:bodyPr vert="vert270" wrap="none" lIns="91416" tIns="45709" rIns="91416" bIns="45709" rtlCol="0">
            <a:spAutoFit/>
          </a:bodyPr>
          <a:lstStyle/>
          <a:p>
            <a:pPr defTabSz="457035"/>
            <a:r>
              <a:rPr lang="en-US" sz="1400" dirty="0">
                <a:solidFill>
                  <a:srgbClr val="000000"/>
                </a:solidFill>
              </a:rPr>
              <a:t>L</a:t>
            </a:r>
            <a:r>
              <a:rPr lang="en-GB" sz="1400" dirty="0" err="1">
                <a:solidFill>
                  <a:srgbClr val="000000"/>
                </a:solidFill>
              </a:rPr>
              <a:t>og</a:t>
            </a:r>
            <a:r>
              <a:rPr lang="en-GB" sz="1400" dirty="0">
                <a:solidFill>
                  <a:srgbClr val="000000"/>
                </a:solidFill>
              </a:rPr>
              <a:t> R</a:t>
            </a:r>
          </a:p>
        </p:txBody>
      </p:sp>
      <p:sp>
        <p:nvSpPr>
          <p:cNvPr id="230576" name="AutoShape 176"/>
          <p:cNvSpPr>
            <a:spLocks noChangeArrowheads="1"/>
          </p:cNvSpPr>
          <p:nvPr/>
        </p:nvSpPr>
        <p:spPr bwMode="auto">
          <a:xfrm>
            <a:off x="4300538" y="2238375"/>
            <a:ext cx="647700" cy="287338"/>
          </a:xfrm>
          <a:prstGeom prst="rightArrow">
            <a:avLst>
              <a:gd name="adj1" fmla="val 50000"/>
              <a:gd name="adj2" fmla="val 56353"/>
            </a:avLst>
          </a:prstGeom>
          <a:solidFill>
            <a:srgbClr val="FF0000"/>
          </a:solidFill>
          <a:ln w="9525">
            <a:noFill/>
            <a:miter lim="800000"/>
            <a:headEnd/>
            <a:tailEnd/>
          </a:ln>
          <a:effectLst/>
        </p:spPr>
        <p:txBody>
          <a:bodyPr wrap="none" lIns="91416" tIns="45709" rIns="91416" bIns="45709" anchor="ctr">
            <a:prstTxWarp prst="textNoShape">
              <a:avLst/>
            </a:prstTxWarp>
          </a:bodyPr>
          <a:lstStyle/>
          <a:p>
            <a:pPr defTabSz="457035"/>
            <a:endParaRPr lang="en-US">
              <a:solidFill>
                <a:srgbClr val="000000"/>
              </a:solidFill>
            </a:endParaRPr>
          </a:p>
        </p:txBody>
      </p:sp>
      <p:sp>
        <p:nvSpPr>
          <p:cNvPr id="230405" name="AutoShape 5"/>
          <p:cNvSpPr>
            <a:spLocks noChangeArrowheads="1"/>
          </p:cNvSpPr>
          <p:nvPr/>
        </p:nvSpPr>
        <p:spPr bwMode="auto">
          <a:xfrm>
            <a:off x="8559800" y="4165605"/>
            <a:ext cx="288925" cy="466725"/>
          </a:xfrm>
          <a:prstGeom prst="downArrow">
            <a:avLst>
              <a:gd name="adj1" fmla="val 50000"/>
              <a:gd name="adj2" fmla="val 40385"/>
            </a:avLst>
          </a:prstGeom>
          <a:solidFill>
            <a:srgbClr val="FF0000"/>
          </a:solidFill>
          <a:ln w="9525">
            <a:noFill/>
            <a:miter lim="800000"/>
            <a:headEnd/>
            <a:tailEnd/>
          </a:ln>
          <a:effectLst/>
        </p:spPr>
        <p:txBody>
          <a:bodyPr vert="eaVert" wrap="none" lIns="91416" tIns="45709" rIns="91416" bIns="45709" anchor="ctr">
            <a:prstTxWarp prst="textNoShape">
              <a:avLst/>
            </a:prstTxWarp>
          </a:bodyPr>
          <a:lstStyle/>
          <a:p>
            <a:pPr defTabSz="457035"/>
            <a:endParaRPr lang="en-US">
              <a:solidFill>
                <a:srgbClr val="000000"/>
              </a:solidFill>
            </a:endParaRPr>
          </a:p>
        </p:txBody>
      </p:sp>
      <p:pic>
        <p:nvPicPr>
          <p:cNvPr id="250" name="Picture 30" descr="darren1"/>
          <p:cNvPicPr>
            <a:picLocks noChangeAspect="1" noChangeArrowheads="1"/>
          </p:cNvPicPr>
          <p:nvPr/>
        </p:nvPicPr>
        <p:blipFill>
          <a:blip r:embed="rId3"/>
          <a:srcRect l="14903" r="19373"/>
          <a:stretch>
            <a:fillRect/>
          </a:stretch>
        </p:blipFill>
        <p:spPr bwMode="auto">
          <a:xfrm>
            <a:off x="1176338" y="1206501"/>
            <a:ext cx="2570162" cy="2482705"/>
          </a:xfrm>
          <a:prstGeom prst="rect">
            <a:avLst/>
          </a:prstGeom>
          <a:noFill/>
        </p:spPr>
      </p:pic>
      <p:sp>
        <p:nvSpPr>
          <p:cNvPr id="259" name="Rectangle 35"/>
          <p:cNvSpPr>
            <a:spLocks noChangeArrowheads="1"/>
          </p:cNvSpPr>
          <p:nvPr/>
        </p:nvSpPr>
        <p:spPr bwMode="auto">
          <a:xfrm>
            <a:off x="787400" y="3675063"/>
            <a:ext cx="3962400" cy="523198"/>
          </a:xfrm>
          <a:prstGeom prst="rect">
            <a:avLst/>
          </a:prstGeom>
          <a:noFill/>
          <a:ln w="9525">
            <a:noFill/>
            <a:miter lim="800000"/>
            <a:headEnd/>
            <a:tailEnd/>
          </a:ln>
          <a:effectLst/>
        </p:spPr>
        <p:txBody>
          <a:bodyPr wrap="square" lIns="91416" tIns="45709" rIns="91416" bIns="45709">
            <a:prstTxWarp prst="textNoShape">
              <a:avLst/>
            </a:prstTxWarp>
            <a:spAutoFit/>
          </a:bodyPr>
          <a:lstStyle/>
          <a:p>
            <a:pPr defTabSz="457035">
              <a:spcBef>
                <a:spcPct val="0"/>
              </a:spcBef>
            </a:pPr>
            <a:r>
              <a:rPr lang="en-GB" sz="1400" dirty="0">
                <a:solidFill>
                  <a:srgbClr val="00B000"/>
                </a:solidFill>
                <a:sym typeface="Symbol" pitchFamily="-110" charset="2"/>
              </a:rPr>
              <a:t>Neutron wavelength &lt;&lt; light wavelength </a:t>
            </a:r>
          </a:p>
          <a:p>
            <a:pPr defTabSz="457035">
              <a:spcAft>
                <a:spcPts val="600"/>
              </a:spcAft>
              <a:buFont typeface="Symbol" charset="2"/>
              <a:buChar char="Þ"/>
            </a:pPr>
            <a:r>
              <a:rPr lang="en-GB" sz="1400" i="1" dirty="0" err="1">
                <a:solidFill>
                  <a:srgbClr val="FF3399"/>
                </a:solidFill>
                <a:sym typeface="Symbol" pitchFamily="-110" charset="2"/>
              </a:rPr>
              <a:t>nano</a:t>
            </a:r>
            <a:r>
              <a:rPr lang="en-GB" sz="1400" dirty="0" err="1">
                <a:solidFill>
                  <a:srgbClr val="BBE0E3">
                    <a:lumMod val="75000"/>
                  </a:srgbClr>
                </a:solidFill>
                <a:sym typeface="Symbol" pitchFamily="-110" charset="2"/>
              </a:rPr>
              <a:t>thin</a:t>
            </a:r>
            <a:r>
              <a:rPr lang="en-GB" sz="1400" dirty="0">
                <a:solidFill>
                  <a:srgbClr val="BBE0E3">
                    <a:lumMod val="75000"/>
                  </a:srgbClr>
                </a:solidFill>
                <a:sym typeface="Symbol" pitchFamily="-110" charset="2"/>
              </a:rPr>
              <a:t> films e.g. lipid membranes (~ 5nm)</a:t>
            </a:r>
          </a:p>
        </p:txBody>
      </p:sp>
      <p:sp>
        <p:nvSpPr>
          <p:cNvPr id="428" name="Rectangle 18"/>
          <p:cNvSpPr>
            <a:spLocks noChangeAspect="1" noChangeArrowheads="1"/>
          </p:cNvSpPr>
          <p:nvPr/>
        </p:nvSpPr>
        <p:spPr bwMode="auto">
          <a:xfrm>
            <a:off x="1166283" y="5222875"/>
            <a:ext cx="2719388" cy="501650"/>
          </a:xfrm>
          <a:prstGeom prst="rect">
            <a:avLst/>
          </a:prstGeom>
          <a:gradFill flip="none" rotWithShape="1">
            <a:gsLst>
              <a:gs pos="0">
                <a:schemeClr val="bg1">
                  <a:lumMod val="65000"/>
                </a:schemeClr>
              </a:gs>
              <a:gs pos="100000">
                <a:srgbClr val="FFFFFF"/>
              </a:gs>
            </a:gsLst>
            <a:lin ang="16200000" scaled="0"/>
            <a:tileRect/>
          </a:gradFill>
          <a:ln w="9525">
            <a:solidFill>
              <a:schemeClr val="bg1">
                <a:lumMod val="65000"/>
              </a:schemeClr>
            </a:solidFill>
            <a:miter lim="800000"/>
            <a:headEnd/>
            <a:tailEnd/>
          </a:ln>
          <a:effectLst/>
        </p:spPr>
        <p:txBody>
          <a:bodyPr wrap="none" lIns="91416" tIns="45709" rIns="91416" bIns="45709" anchor="ctr">
            <a:prstTxWarp prst="textNoShape">
              <a:avLst/>
            </a:prstTxWarp>
          </a:bodyPr>
          <a:lstStyle/>
          <a:p>
            <a:pPr defTabSz="457035"/>
            <a:endParaRPr lang="en-US">
              <a:solidFill>
                <a:srgbClr val="000000"/>
              </a:solidFill>
            </a:endParaRPr>
          </a:p>
        </p:txBody>
      </p:sp>
      <p:sp>
        <p:nvSpPr>
          <p:cNvPr id="429" name="Text Box 169"/>
          <p:cNvSpPr txBox="1">
            <a:spLocks noChangeAspect="1" noChangeArrowheads="1"/>
          </p:cNvSpPr>
          <p:nvPr/>
        </p:nvSpPr>
        <p:spPr bwMode="auto">
          <a:xfrm>
            <a:off x="1764771" y="5334005"/>
            <a:ext cx="1958975" cy="307754"/>
          </a:xfrm>
          <a:prstGeom prst="rect">
            <a:avLst/>
          </a:prstGeom>
          <a:noFill/>
          <a:ln w="9525">
            <a:noFill/>
            <a:miter lim="800000"/>
            <a:headEnd/>
            <a:tailEnd/>
          </a:ln>
          <a:effectLst/>
        </p:spPr>
        <p:txBody>
          <a:bodyPr lIns="91416" tIns="45709" rIns="91416" bIns="45709">
            <a:prstTxWarp prst="textNoShape">
              <a:avLst/>
            </a:prstTxWarp>
            <a:spAutoFit/>
          </a:bodyPr>
          <a:lstStyle/>
          <a:p>
            <a:pPr defTabSz="457035">
              <a:spcBef>
                <a:spcPct val="0"/>
              </a:spcBef>
            </a:pPr>
            <a:r>
              <a:rPr lang="fi-FI" sz="1400" dirty="0" err="1">
                <a:solidFill>
                  <a:srgbClr val="000000"/>
                </a:solidFill>
              </a:rPr>
              <a:t>Solid</a:t>
            </a:r>
            <a:r>
              <a:rPr lang="fi-FI" sz="1400" dirty="0">
                <a:solidFill>
                  <a:srgbClr val="000000"/>
                </a:solidFill>
              </a:rPr>
              <a:t> = Si-SiO</a:t>
            </a:r>
            <a:r>
              <a:rPr lang="fi-FI" sz="1400" baseline="-25000" dirty="0">
                <a:solidFill>
                  <a:srgbClr val="000000"/>
                </a:solidFill>
              </a:rPr>
              <a:t>2</a:t>
            </a:r>
            <a:endParaRPr lang="en-GB" sz="1400" dirty="0">
              <a:solidFill>
                <a:srgbClr val="000000"/>
              </a:solidFill>
            </a:endParaRPr>
          </a:p>
        </p:txBody>
      </p:sp>
      <p:sp>
        <p:nvSpPr>
          <p:cNvPr id="431" name="Oval 19"/>
          <p:cNvSpPr>
            <a:spLocks noChangeAspect="1" noChangeArrowheads="1"/>
          </p:cNvSpPr>
          <p:nvPr/>
        </p:nvSpPr>
        <p:spPr bwMode="auto">
          <a:xfrm rot="6961002" flipH="1" flipV="1">
            <a:off x="2380726" y="4562478"/>
            <a:ext cx="80963"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32" name="Freeform 20"/>
          <p:cNvSpPr>
            <a:spLocks noChangeAspect="1"/>
          </p:cNvSpPr>
          <p:nvPr/>
        </p:nvSpPr>
        <p:spPr bwMode="auto">
          <a:xfrm rot="4939700" flipH="1" flipV="1">
            <a:off x="2334688" y="4718048"/>
            <a:ext cx="238125" cy="82550"/>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33" name="Freeform 21"/>
          <p:cNvSpPr>
            <a:spLocks noChangeAspect="1"/>
          </p:cNvSpPr>
          <p:nvPr/>
        </p:nvSpPr>
        <p:spPr bwMode="auto">
          <a:xfrm rot="6517955" flipH="1" flipV="1">
            <a:off x="2314046"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34" name="Oval 22"/>
          <p:cNvSpPr>
            <a:spLocks noChangeAspect="1" noChangeArrowheads="1"/>
          </p:cNvSpPr>
          <p:nvPr/>
        </p:nvSpPr>
        <p:spPr bwMode="auto">
          <a:xfrm rot="6961002" flipH="1" flipV="1">
            <a:off x="2490263" y="4560887"/>
            <a:ext cx="80963" cy="93663"/>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35" name="Freeform 23"/>
          <p:cNvSpPr>
            <a:spLocks noChangeAspect="1"/>
          </p:cNvSpPr>
          <p:nvPr/>
        </p:nvSpPr>
        <p:spPr bwMode="auto">
          <a:xfrm rot="4939700" flipH="1" flipV="1">
            <a:off x="2444226"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36" name="Freeform 24"/>
          <p:cNvSpPr>
            <a:spLocks noChangeAspect="1"/>
          </p:cNvSpPr>
          <p:nvPr/>
        </p:nvSpPr>
        <p:spPr bwMode="auto">
          <a:xfrm rot="6517955" flipH="1" flipV="1">
            <a:off x="2423583"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37" name="Oval 25"/>
          <p:cNvSpPr>
            <a:spLocks noChangeAspect="1" noChangeArrowheads="1"/>
          </p:cNvSpPr>
          <p:nvPr/>
        </p:nvSpPr>
        <p:spPr bwMode="auto">
          <a:xfrm rot="6961002" flipH="1" flipV="1">
            <a:off x="2598213" y="4562478"/>
            <a:ext cx="80963"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38" name="Freeform 26"/>
          <p:cNvSpPr>
            <a:spLocks noChangeAspect="1"/>
          </p:cNvSpPr>
          <p:nvPr/>
        </p:nvSpPr>
        <p:spPr bwMode="auto">
          <a:xfrm rot="4939700" flipH="1" flipV="1">
            <a:off x="2553763"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39" name="Freeform 27"/>
          <p:cNvSpPr>
            <a:spLocks noChangeAspect="1"/>
          </p:cNvSpPr>
          <p:nvPr/>
        </p:nvSpPr>
        <p:spPr bwMode="auto">
          <a:xfrm rot="6517955" flipH="1" flipV="1">
            <a:off x="2533123"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40" name="Oval 28"/>
          <p:cNvSpPr>
            <a:spLocks noChangeAspect="1" noChangeArrowheads="1"/>
          </p:cNvSpPr>
          <p:nvPr/>
        </p:nvSpPr>
        <p:spPr bwMode="auto">
          <a:xfrm rot="6961002" flipH="1" flipV="1">
            <a:off x="2707751"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41" name="Freeform 29"/>
          <p:cNvSpPr>
            <a:spLocks noChangeAspect="1"/>
          </p:cNvSpPr>
          <p:nvPr/>
        </p:nvSpPr>
        <p:spPr bwMode="auto">
          <a:xfrm rot="4939700" flipH="1" flipV="1">
            <a:off x="2663301"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42" name="Freeform 30"/>
          <p:cNvSpPr>
            <a:spLocks noChangeAspect="1"/>
          </p:cNvSpPr>
          <p:nvPr/>
        </p:nvSpPr>
        <p:spPr bwMode="auto">
          <a:xfrm rot="6517955" flipH="1" flipV="1">
            <a:off x="2642660"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43" name="Oval 31"/>
          <p:cNvSpPr>
            <a:spLocks noChangeAspect="1" noChangeArrowheads="1"/>
          </p:cNvSpPr>
          <p:nvPr/>
        </p:nvSpPr>
        <p:spPr bwMode="auto">
          <a:xfrm rot="6961002" flipH="1" flipV="1">
            <a:off x="2817288" y="4562473"/>
            <a:ext cx="80963" cy="90488"/>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44" name="Freeform 32"/>
          <p:cNvSpPr>
            <a:spLocks noChangeAspect="1"/>
          </p:cNvSpPr>
          <p:nvPr/>
        </p:nvSpPr>
        <p:spPr bwMode="auto">
          <a:xfrm rot="4939700" flipH="1" flipV="1">
            <a:off x="2772838"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45" name="Freeform 33"/>
          <p:cNvSpPr>
            <a:spLocks noChangeAspect="1"/>
          </p:cNvSpPr>
          <p:nvPr/>
        </p:nvSpPr>
        <p:spPr bwMode="auto">
          <a:xfrm rot="6517955" flipH="1" flipV="1">
            <a:off x="2750610"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46" name="Oval 34"/>
          <p:cNvSpPr>
            <a:spLocks noChangeAspect="1" noChangeArrowheads="1"/>
          </p:cNvSpPr>
          <p:nvPr/>
        </p:nvSpPr>
        <p:spPr bwMode="auto">
          <a:xfrm rot="6961002" flipH="1" flipV="1">
            <a:off x="2925238"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47" name="Freeform 35"/>
          <p:cNvSpPr>
            <a:spLocks noChangeAspect="1"/>
          </p:cNvSpPr>
          <p:nvPr/>
        </p:nvSpPr>
        <p:spPr bwMode="auto">
          <a:xfrm rot="4939700" flipH="1" flipV="1">
            <a:off x="2880788"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48" name="Freeform 36"/>
          <p:cNvSpPr>
            <a:spLocks noChangeAspect="1"/>
          </p:cNvSpPr>
          <p:nvPr/>
        </p:nvSpPr>
        <p:spPr bwMode="auto">
          <a:xfrm rot="6517955" flipH="1" flipV="1">
            <a:off x="2860147"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49" name="Oval 37"/>
          <p:cNvSpPr>
            <a:spLocks noChangeAspect="1" noChangeArrowheads="1"/>
          </p:cNvSpPr>
          <p:nvPr/>
        </p:nvSpPr>
        <p:spPr bwMode="auto">
          <a:xfrm rot="6961002" flipH="1" flipV="1">
            <a:off x="3034775"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50" name="Freeform 38"/>
          <p:cNvSpPr>
            <a:spLocks noChangeAspect="1"/>
          </p:cNvSpPr>
          <p:nvPr/>
        </p:nvSpPr>
        <p:spPr bwMode="auto">
          <a:xfrm rot="4939700" flipH="1" flipV="1">
            <a:off x="2990326"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51" name="Freeform 39"/>
          <p:cNvSpPr>
            <a:spLocks noChangeAspect="1"/>
          </p:cNvSpPr>
          <p:nvPr/>
        </p:nvSpPr>
        <p:spPr bwMode="auto">
          <a:xfrm rot="6517955" flipH="1" flipV="1">
            <a:off x="2969684" y="4713287"/>
            <a:ext cx="207963" cy="90488"/>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52" name="Oval 40"/>
          <p:cNvSpPr>
            <a:spLocks noChangeAspect="1" noChangeArrowheads="1"/>
          </p:cNvSpPr>
          <p:nvPr/>
        </p:nvSpPr>
        <p:spPr bwMode="auto">
          <a:xfrm rot="6961002" flipH="1" flipV="1">
            <a:off x="3144312" y="4560887"/>
            <a:ext cx="80963" cy="93663"/>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53" name="Freeform 41"/>
          <p:cNvSpPr>
            <a:spLocks noChangeAspect="1"/>
          </p:cNvSpPr>
          <p:nvPr/>
        </p:nvSpPr>
        <p:spPr bwMode="auto">
          <a:xfrm rot="4939700" flipH="1" flipV="1">
            <a:off x="3098276" y="4718048"/>
            <a:ext cx="238125" cy="82550"/>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54" name="Freeform 42"/>
          <p:cNvSpPr>
            <a:spLocks noChangeAspect="1"/>
          </p:cNvSpPr>
          <p:nvPr/>
        </p:nvSpPr>
        <p:spPr bwMode="auto">
          <a:xfrm rot="6517955" flipH="1" flipV="1">
            <a:off x="3077635"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55" name="Oval 43"/>
          <p:cNvSpPr>
            <a:spLocks noChangeAspect="1" noChangeArrowheads="1"/>
          </p:cNvSpPr>
          <p:nvPr/>
        </p:nvSpPr>
        <p:spPr bwMode="auto">
          <a:xfrm rot="6961002" flipH="1" flipV="1">
            <a:off x="3253851" y="4560887"/>
            <a:ext cx="80963" cy="93663"/>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56" name="Freeform 44"/>
          <p:cNvSpPr>
            <a:spLocks noChangeAspect="1"/>
          </p:cNvSpPr>
          <p:nvPr/>
        </p:nvSpPr>
        <p:spPr bwMode="auto">
          <a:xfrm rot="4939700" flipH="1" flipV="1">
            <a:off x="3207813"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57" name="Freeform 45"/>
          <p:cNvSpPr>
            <a:spLocks noChangeAspect="1"/>
          </p:cNvSpPr>
          <p:nvPr/>
        </p:nvSpPr>
        <p:spPr bwMode="auto">
          <a:xfrm rot="6517955" flipH="1" flipV="1">
            <a:off x="3187172"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58" name="Oval 46"/>
          <p:cNvSpPr>
            <a:spLocks noChangeAspect="1" noChangeArrowheads="1"/>
          </p:cNvSpPr>
          <p:nvPr/>
        </p:nvSpPr>
        <p:spPr bwMode="auto">
          <a:xfrm rot="6961002" flipH="1" flipV="1">
            <a:off x="3361801" y="4562478"/>
            <a:ext cx="80963"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59" name="Freeform 47"/>
          <p:cNvSpPr>
            <a:spLocks noChangeAspect="1"/>
          </p:cNvSpPr>
          <p:nvPr/>
        </p:nvSpPr>
        <p:spPr bwMode="auto">
          <a:xfrm rot="4939700" flipH="1" flipV="1">
            <a:off x="3317351"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60" name="Freeform 48"/>
          <p:cNvSpPr>
            <a:spLocks noChangeAspect="1"/>
          </p:cNvSpPr>
          <p:nvPr/>
        </p:nvSpPr>
        <p:spPr bwMode="auto">
          <a:xfrm rot="6517955" flipH="1" flipV="1">
            <a:off x="3296709" y="4711698"/>
            <a:ext cx="207963" cy="93663"/>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61" name="Oval 49"/>
          <p:cNvSpPr>
            <a:spLocks noChangeAspect="1" noChangeArrowheads="1"/>
          </p:cNvSpPr>
          <p:nvPr/>
        </p:nvSpPr>
        <p:spPr bwMode="auto">
          <a:xfrm rot="6961002" flipH="1" flipV="1">
            <a:off x="3471338"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62" name="Freeform 50"/>
          <p:cNvSpPr>
            <a:spLocks noChangeAspect="1"/>
          </p:cNvSpPr>
          <p:nvPr/>
        </p:nvSpPr>
        <p:spPr bwMode="auto">
          <a:xfrm rot="4939700" flipH="1" flipV="1">
            <a:off x="3426888"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63" name="Freeform 51"/>
          <p:cNvSpPr>
            <a:spLocks noChangeAspect="1"/>
          </p:cNvSpPr>
          <p:nvPr/>
        </p:nvSpPr>
        <p:spPr bwMode="auto">
          <a:xfrm rot="6517955" flipH="1" flipV="1">
            <a:off x="3404659"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64" name="Oval 52"/>
          <p:cNvSpPr>
            <a:spLocks noChangeAspect="1" noChangeArrowheads="1"/>
          </p:cNvSpPr>
          <p:nvPr/>
        </p:nvSpPr>
        <p:spPr bwMode="auto">
          <a:xfrm rot="6961002" flipH="1" flipV="1">
            <a:off x="3580876" y="4562473"/>
            <a:ext cx="80963" cy="90488"/>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65" name="Freeform 53"/>
          <p:cNvSpPr>
            <a:spLocks noChangeAspect="1"/>
          </p:cNvSpPr>
          <p:nvPr/>
        </p:nvSpPr>
        <p:spPr bwMode="auto">
          <a:xfrm rot="4939700" flipH="1" flipV="1">
            <a:off x="3534838" y="4716461"/>
            <a:ext cx="238125" cy="85725"/>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66" name="Freeform 54"/>
          <p:cNvSpPr>
            <a:spLocks noChangeAspect="1"/>
          </p:cNvSpPr>
          <p:nvPr/>
        </p:nvSpPr>
        <p:spPr bwMode="auto">
          <a:xfrm rot="6517955" flipH="1" flipV="1">
            <a:off x="3514196"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67" name="Oval 76"/>
          <p:cNvSpPr>
            <a:spLocks noChangeAspect="1" noChangeArrowheads="1"/>
          </p:cNvSpPr>
          <p:nvPr/>
        </p:nvSpPr>
        <p:spPr bwMode="auto">
          <a:xfrm rot="6961002" flipH="1" flipV="1">
            <a:off x="1944163"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68" name="Freeform 77"/>
          <p:cNvSpPr>
            <a:spLocks noChangeAspect="1"/>
          </p:cNvSpPr>
          <p:nvPr/>
        </p:nvSpPr>
        <p:spPr bwMode="auto">
          <a:xfrm rot="4939700" flipH="1" flipV="1">
            <a:off x="1899713"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69" name="Freeform 78"/>
          <p:cNvSpPr>
            <a:spLocks noChangeAspect="1"/>
          </p:cNvSpPr>
          <p:nvPr/>
        </p:nvSpPr>
        <p:spPr bwMode="auto">
          <a:xfrm rot="6517955" flipH="1" flipV="1">
            <a:off x="1879071"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70" name="Oval 79"/>
          <p:cNvSpPr>
            <a:spLocks noChangeAspect="1" noChangeArrowheads="1"/>
          </p:cNvSpPr>
          <p:nvPr/>
        </p:nvSpPr>
        <p:spPr bwMode="auto">
          <a:xfrm rot="6961002" flipH="1" flipV="1">
            <a:off x="2064809" y="4564062"/>
            <a:ext cx="76200" cy="87313"/>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71" name="Freeform 80"/>
          <p:cNvSpPr>
            <a:spLocks noChangeAspect="1"/>
          </p:cNvSpPr>
          <p:nvPr/>
        </p:nvSpPr>
        <p:spPr bwMode="auto">
          <a:xfrm rot="4939700" flipH="1" flipV="1">
            <a:off x="2020360" y="4711703"/>
            <a:ext cx="223838" cy="79375"/>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72" name="Freeform 81"/>
          <p:cNvSpPr>
            <a:spLocks noChangeAspect="1"/>
          </p:cNvSpPr>
          <p:nvPr/>
        </p:nvSpPr>
        <p:spPr bwMode="auto">
          <a:xfrm rot="6517955" flipH="1" flipV="1">
            <a:off x="2001309" y="4705348"/>
            <a:ext cx="196850" cy="87313"/>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73" name="Oval 82"/>
          <p:cNvSpPr>
            <a:spLocks noChangeAspect="1" noChangeArrowheads="1"/>
          </p:cNvSpPr>
          <p:nvPr/>
        </p:nvSpPr>
        <p:spPr bwMode="auto">
          <a:xfrm rot="6961002" flipH="1" flipV="1">
            <a:off x="2161651"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74" name="Freeform 83"/>
          <p:cNvSpPr>
            <a:spLocks noChangeAspect="1"/>
          </p:cNvSpPr>
          <p:nvPr/>
        </p:nvSpPr>
        <p:spPr bwMode="auto">
          <a:xfrm rot="4939700" flipH="1" flipV="1">
            <a:off x="2117201" y="4718048"/>
            <a:ext cx="238125" cy="82550"/>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75" name="Freeform 84"/>
          <p:cNvSpPr>
            <a:spLocks noChangeAspect="1"/>
          </p:cNvSpPr>
          <p:nvPr/>
        </p:nvSpPr>
        <p:spPr bwMode="auto">
          <a:xfrm rot="6517955" flipH="1" flipV="1">
            <a:off x="2096559"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76" name="Oval 85"/>
          <p:cNvSpPr>
            <a:spLocks noChangeAspect="1" noChangeArrowheads="1"/>
          </p:cNvSpPr>
          <p:nvPr/>
        </p:nvSpPr>
        <p:spPr bwMode="auto">
          <a:xfrm rot="6961002" flipH="1" flipV="1">
            <a:off x="2271188"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77" name="Freeform 86"/>
          <p:cNvSpPr>
            <a:spLocks noChangeAspect="1"/>
          </p:cNvSpPr>
          <p:nvPr/>
        </p:nvSpPr>
        <p:spPr bwMode="auto">
          <a:xfrm rot="4939700" flipH="1" flipV="1">
            <a:off x="2226738"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78" name="Freeform 87"/>
          <p:cNvSpPr>
            <a:spLocks noChangeAspect="1"/>
          </p:cNvSpPr>
          <p:nvPr/>
        </p:nvSpPr>
        <p:spPr bwMode="auto">
          <a:xfrm rot="6517955" flipH="1" flipV="1">
            <a:off x="2206098"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79" name="Oval 88"/>
          <p:cNvSpPr>
            <a:spLocks noChangeAspect="1" noChangeArrowheads="1"/>
          </p:cNvSpPr>
          <p:nvPr/>
        </p:nvSpPr>
        <p:spPr bwMode="auto">
          <a:xfrm rot="14638998" flipH="1">
            <a:off x="2383901" y="5110161"/>
            <a:ext cx="79375" cy="90488"/>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80" name="Freeform 89"/>
          <p:cNvSpPr>
            <a:spLocks noChangeAspect="1"/>
          </p:cNvSpPr>
          <p:nvPr/>
        </p:nvSpPr>
        <p:spPr bwMode="auto">
          <a:xfrm rot="16660300" flipH="1">
            <a:off x="2334684" y="4965699"/>
            <a:ext cx="236538" cy="82550"/>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81" name="Freeform 90"/>
          <p:cNvSpPr>
            <a:spLocks noChangeAspect="1"/>
          </p:cNvSpPr>
          <p:nvPr/>
        </p:nvSpPr>
        <p:spPr bwMode="auto">
          <a:xfrm rot="15082045" flipH="1">
            <a:off x="2315635"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82" name="Oval 91"/>
          <p:cNvSpPr>
            <a:spLocks noChangeAspect="1" noChangeArrowheads="1"/>
          </p:cNvSpPr>
          <p:nvPr/>
        </p:nvSpPr>
        <p:spPr bwMode="auto">
          <a:xfrm rot="14638998" flipH="1">
            <a:off x="2491851"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83" name="Freeform 92"/>
          <p:cNvSpPr>
            <a:spLocks noChangeAspect="1"/>
          </p:cNvSpPr>
          <p:nvPr/>
        </p:nvSpPr>
        <p:spPr bwMode="auto">
          <a:xfrm rot="16660300" flipH="1">
            <a:off x="2444222"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84" name="Freeform 93"/>
          <p:cNvSpPr>
            <a:spLocks noChangeAspect="1"/>
          </p:cNvSpPr>
          <p:nvPr/>
        </p:nvSpPr>
        <p:spPr bwMode="auto">
          <a:xfrm rot="15082045" flipH="1">
            <a:off x="2425172"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85" name="Oval 94"/>
          <p:cNvSpPr>
            <a:spLocks noChangeAspect="1" noChangeArrowheads="1"/>
          </p:cNvSpPr>
          <p:nvPr/>
        </p:nvSpPr>
        <p:spPr bwMode="auto">
          <a:xfrm rot="14638998" flipH="1">
            <a:off x="2601388"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86" name="Freeform 95"/>
          <p:cNvSpPr>
            <a:spLocks noChangeAspect="1"/>
          </p:cNvSpPr>
          <p:nvPr/>
        </p:nvSpPr>
        <p:spPr bwMode="auto">
          <a:xfrm rot="16660300" flipH="1">
            <a:off x="2553759"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87" name="Freeform 96"/>
          <p:cNvSpPr>
            <a:spLocks noChangeAspect="1"/>
          </p:cNvSpPr>
          <p:nvPr/>
        </p:nvSpPr>
        <p:spPr bwMode="auto">
          <a:xfrm rot="15082045" flipH="1">
            <a:off x="2533123"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88" name="Oval 97"/>
          <p:cNvSpPr>
            <a:spLocks noChangeAspect="1" noChangeArrowheads="1"/>
          </p:cNvSpPr>
          <p:nvPr/>
        </p:nvSpPr>
        <p:spPr bwMode="auto">
          <a:xfrm rot="14638998" flipH="1">
            <a:off x="2710926" y="5108575"/>
            <a:ext cx="79375" cy="93663"/>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89" name="Freeform 98"/>
          <p:cNvSpPr>
            <a:spLocks noChangeAspect="1"/>
          </p:cNvSpPr>
          <p:nvPr/>
        </p:nvSpPr>
        <p:spPr bwMode="auto">
          <a:xfrm rot="16660300" flipH="1">
            <a:off x="2663297"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90" name="Freeform 99"/>
          <p:cNvSpPr>
            <a:spLocks noChangeAspect="1"/>
          </p:cNvSpPr>
          <p:nvPr/>
        </p:nvSpPr>
        <p:spPr bwMode="auto">
          <a:xfrm rot="15082045" flipH="1">
            <a:off x="2642660"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91" name="Oval 100"/>
          <p:cNvSpPr>
            <a:spLocks noChangeAspect="1" noChangeArrowheads="1"/>
          </p:cNvSpPr>
          <p:nvPr/>
        </p:nvSpPr>
        <p:spPr bwMode="auto">
          <a:xfrm rot="14638998" flipH="1">
            <a:off x="2820463" y="5108575"/>
            <a:ext cx="79375" cy="93663"/>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92" name="Freeform 101"/>
          <p:cNvSpPr>
            <a:spLocks noChangeAspect="1"/>
          </p:cNvSpPr>
          <p:nvPr/>
        </p:nvSpPr>
        <p:spPr bwMode="auto">
          <a:xfrm rot="16660300" flipH="1">
            <a:off x="2772833"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93" name="Freeform 102"/>
          <p:cNvSpPr>
            <a:spLocks noChangeAspect="1"/>
          </p:cNvSpPr>
          <p:nvPr/>
        </p:nvSpPr>
        <p:spPr bwMode="auto">
          <a:xfrm rot="15082045" flipH="1">
            <a:off x="2752197"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94" name="Oval 103"/>
          <p:cNvSpPr>
            <a:spLocks noChangeAspect="1" noChangeArrowheads="1"/>
          </p:cNvSpPr>
          <p:nvPr/>
        </p:nvSpPr>
        <p:spPr bwMode="auto">
          <a:xfrm rot="14638998" flipH="1">
            <a:off x="2928413" y="5110166"/>
            <a:ext cx="79375"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95" name="Freeform 104"/>
          <p:cNvSpPr>
            <a:spLocks noChangeAspect="1"/>
          </p:cNvSpPr>
          <p:nvPr/>
        </p:nvSpPr>
        <p:spPr bwMode="auto">
          <a:xfrm rot="16660300" flipH="1">
            <a:off x="2880783"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96" name="Freeform 105"/>
          <p:cNvSpPr>
            <a:spLocks noChangeAspect="1"/>
          </p:cNvSpPr>
          <p:nvPr/>
        </p:nvSpPr>
        <p:spPr bwMode="auto">
          <a:xfrm rot="15082045" flipH="1">
            <a:off x="2861734" y="4959350"/>
            <a:ext cx="207963" cy="93663"/>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97" name="Oval 106"/>
          <p:cNvSpPr>
            <a:spLocks noChangeAspect="1" noChangeArrowheads="1"/>
          </p:cNvSpPr>
          <p:nvPr/>
        </p:nvSpPr>
        <p:spPr bwMode="auto">
          <a:xfrm rot="14638998" flipH="1">
            <a:off x="3037951"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98" name="Freeform 107"/>
          <p:cNvSpPr>
            <a:spLocks noChangeAspect="1"/>
          </p:cNvSpPr>
          <p:nvPr/>
        </p:nvSpPr>
        <p:spPr bwMode="auto">
          <a:xfrm rot="16660300" flipH="1">
            <a:off x="2990322"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99" name="Freeform 108"/>
          <p:cNvSpPr>
            <a:spLocks noChangeAspect="1"/>
          </p:cNvSpPr>
          <p:nvPr/>
        </p:nvSpPr>
        <p:spPr bwMode="auto">
          <a:xfrm rot="15082045" flipH="1">
            <a:off x="2969684"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00" name="Oval 109"/>
          <p:cNvSpPr>
            <a:spLocks noChangeAspect="1" noChangeArrowheads="1"/>
          </p:cNvSpPr>
          <p:nvPr/>
        </p:nvSpPr>
        <p:spPr bwMode="auto">
          <a:xfrm rot="14638998" flipH="1">
            <a:off x="3147488" y="5110161"/>
            <a:ext cx="79375" cy="90488"/>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01" name="Freeform 110"/>
          <p:cNvSpPr>
            <a:spLocks noChangeAspect="1"/>
          </p:cNvSpPr>
          <p:nvPr/>
        </p:nvSpPr>
        <p:spPr bwMode="auto">
          <a:xfrm rot="16660300" flipH="1">
            <a:off x="3098272" y="4965699"/>
            <a:ext cx="236538" cy="82550"/>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02" name="Freeform 111"/>
          <p:cNvSpPr>
            <a:spLocks noChangeAspect="1"/>
          </p:cNvSpPr>
          <p:nvPr/>
        </p:nvSpPr>
        <p:spPr bwMode="auto">
          <a:xfrm rot="15082045" flipH="1">
            <a:off x="3079221"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03" name="Oval 112"/>
          <p:cNvSpPr>
            <a:spLocks noChangeAspect="1" noChangeArrowheads="1"/>
          </p:cNvSpPr>
          <p:nvPr/>
        </p:nvSpPr>
        <p:spPr bwMode="auto">
          <a:xfrm rot="14638998" flipH="1">
            <a:off x="3255438"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04" name="Freeform 113"/>
          <p:cNvSpPr>
            <a:spLocks noChangeAspect="1"/>
          </p:cNvSpPr>
          <p:nvPr/>
        </p:nvSpPr>
        <p:spPr bwMode="auto">
          <a:xfrm rot="16660300" flipH="1">
            <a:off x="3207809"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05" name="Freeform 114"/>
          <p:cNvSpPr>
            <a:spLocks noChangeAspect="1"/>
          </p:cNvSpPr>
          <p:nvPr/>
        </p:nvSpPr>
        <p:spPr bwMode="auto">
          <a:xfrm rot="15082045" flipH="1">
            <a:off x="3188759" y="4960936"/>
            <a:ext cx="207963" cy="90488"/>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06" name="Oval 115"/>
          <p:cNvSpPr>
            <a:spLocks noChangeAspect="1" noChangeArrowheads="1"/>
          </p:cNvSpPr>
          <p:nvPr/>
        </p:nvSpPr>
        <p:spPr bwMode="auto">
          <a:xfrm rot="14638998" flipH="1">
            <a:off x="3364976"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07" name="Freeform 116"/>
          <p:cNvSpPr>
            <a:spLocks noChangeAspect="1"/>
          </p:cNvSpPr>
          <p:nvPr/>
        </p:nvSpPr>
        <p:spPr bwMode="auto">
          <a:xfrm rot="16660300" flipH="1">
            <a:off x="3317347"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08" name="Freeform 117"/>
          <p:cNvSpPr>
            <a:spLocks noChangeAspect="1"/>
          </p:cNvSpPr>
          <p:nvPr/>
        </p:nvSpPr>
        <p:spPr bwMode="auto">
          <a:xfrm rot="15082045" flipH="1">
            <a:off x="3296709"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09" name="Oval 118"/>
          <p:cNvSpPr>
            <a:spLocks noChangeAspect="1" noChangeArrowheads="1"/>
          </p:cNvSpPr>
          <p:nvPr/>
        </p:nvSpPr>
        <p:spPr bwMode="auto">
          <a:xfrm rot="14638998" flipH="1">
            <a:off x="3474513" y="5108575"/>
            <a:ext cx="79375" cy="93663"/>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10" name="Freeform 119"/>
          <p:cNvSpPr>
            <a:spLocks noChangeAspect="1"/>
          </p:cNvSpPr>
          <p:nvPr/>
        </p:nvSpPr>
        <p:spPr bwMode="auto">
          <a:xfrm rot="16660300" flipH="1">
            <a:off x="3426884"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11" name="Freeform 120"/>
          <p:cNvSpPr>
            <a:spLocks noChangeAspect="1"/>
          </p:cNvSpPr>
          <p:nvPr/>
        </p:nvSpPr>
        <p:spPr bwMode="auto">
          <a:xfrm rot="15082045" flipH="1">
            <a:off x="3406246"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12" name="Oval 121"/>
          <p:cNvSpPr>
            <a:spLocks noChangeAspect="1" noChangeArrowheads="1"/>
          </p:cNvSpPr>
          <p:nvPr/>
        </p:nvSpPr>
        <p:spPr bwMode="auto">
          <a:xfrm rot="14638998" flipH="1">
            <a:off x="3582463"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13" name="Freeform 122"/>
          <p:cNvSpPr>
            <a:spLocks noChangeAspect="1"/>
          </p:cNvSpPr>
          <p:nvPr/>
        </p:nvSpPr>
        <p:spPr bwMode="auto">
          <a:xfrm rot="16660300" flipH="1">
            <a:off x="3534834" y="4964112"/>
            <a:ext cx="236538" cy="85725"/>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14" name="Freeform 123"/>
          <p:cNvSpPr>
            <a:spLocks noChangeAspect="1"/>
          </p:cNvSpPr>
          <p:nvPr/>
        </p:nvSpPr>
        <p:spPr bwMode="auto">
          <a:xfrm rot="15082045" flipH="1">
            <a:off x="3515783" y="4959350"/>
            <a:ext cx="207963" cy="93663"/>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15" name="Oval 124"/>
          <p:cNvSpPr>
            <a:spLocks noChangeAspect="1" noChangeArrowheads="1"/>
          </p:cNvSpPr>
          <p:nvPr/>
        </p:nvSpPr>
        <p:spPr bwMode="auto">
          <a:xfrm rot="14638998" flipH="1">
            <a:off x="1183751"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16" name="Oval 127"/>
          <p:cNvSpPr>
            <a:spLocks noChangeAspect="1" noChangeArrowheads="1"/>
          </p:cNvSpPr>
          <p:nvPr/>
        </p:nvSpPr>
        <p:spPr bwMode="auto">
          <a:xfrm rot="14638998" flipH="1">
            <a:off x="1293288"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17" name="Oval 130"/>
          <p:cNvSpPr>
            <a:spLocks noChangeAspect="1" noChangeArrowheads="1"/>
          </p:cNvSpPr>
          <p:nvPr/>
        </p:nvSpPr>
        <p:spPr bwMode="auto">
          <a:xfrm rot="14638998" flipH="1">
            <a:off x="1402826" y="5110161"/>
            <a:ext cx="79375" cy="90488"/>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18" name="Oval 133"/>
          <p:cNvSpPr>
            <a:spLocks noChangeAspect="1" noChangeArrowheads="1"/>
          </p:cNvSpPr>
          <p:nvPr/>
        </p:nvSpPr>
        <p:spPr bwMode="auto">
          <a:xfrm rot="14638998" flipH="1">
            <a:off x="1510776"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19" name="Oval 136"/>
          <p:cNvSpPr>
            <a:spLocks noChangeAspect="1" noChangeArrowheads="1"/>
          </p:cNvSpPr>
          <p:nvPr/>
        </p:nvSpPr>
        <p:spPr bwMode="auto">
          <a:xfrm rot="14638998" flipH="1">
            <a:off x="1620313" y="5110166"/>
            <a:ext cx="79375"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20" name="Oval 139"/>
          <p:cNvSpPr>
            <a:spLocks noChangeAspect="1" noChangeArrowheads="1"/>
          </p:cNvSpPr>
          <p:nvPr/>
        </p:nvSpPr>
        <p:spPr bwMode="auto">
          <a:xfrm rot="14638998" flipH="1">
            <a:off x="1728263" y="5110166"/>
            <a:ext cx="79375"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21" name="Oval 142"/>
          <p:cNvSpPr>
            <a:spLocks noChangeAspect="1" noChangeArrowheads="1"/>
          </p:cNvSpPr>
          <p:nvPr/>
        </p:nvSpPr>
        <p:spPr bwMode="auto">
          <a:xfrm rot="14638998" flipH="1">
            <a:off x="1837801"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22" name="Oval 55"/>
          <p:cNvSpPr>
            <a:spLocks noChangeAspect="1" noChangeArrowheads="1"/>
          </p:cNvSpPr>
          <p:nvPr/>
        </p:nvSpPr>
        <p:spPr bwMode="auto">
          <a:xfrm rot="6961002" flipH="1" flipV="1">
            <a:off x="1180576"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23" name="Freeform 56"/>
          <p:cNvSpPr>
            <a:spLocks noChangeAspect="1"/>
          </p:cNvSpPr>
          <p:nvPr/>
        </p:nvSpPr>
        <p:spPr bwMode="auto">
          <a:xfrm rot="4939700" flipH="1" flipV="1">
            <a:off x="1136127"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24" name="Freeform 57"/>
          <p:cNvSpPr>
            <a:spLocks noChangeAspect="1"/>
          </p:cNvSpPr>
          <p:nvPr/>
        </p:nvSpPr>
        <p:spPr bwMode="auto">
          <a:xfrm rot="6517955" flipH="1" flipV="1">
            <a:off x="1115485"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25" name="Oval 58"/>
          <p:cNvSpPr>
            <a:spLocks noChangeAspect="1" noChangeArrowheads="1"/>
          </p:cNvSpPr>
          <p:nvPr/>
        </p:nvSpPr>
        <p:spPr bwMode="auto">
          <a:xfrm rot="6961002" flipH="1" flipV="1">
            <a:off x="1290113" y="4562478"/>
            <a:ext cx="80963"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26" name="Freeform 59"/>
          <p:cNvSpPr>
            <a:spLocks noChangeAspect="1"/>
          </p:cNvSpPr>
          <p:nvPr/>
        </p:nvSpPr>
        <p:spPr bwMode="auto">
          <a:xfrm rot="4939700" flipH="1" flipV="1">
            <a:off x="1245663"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27" name="Freeform 60"/>
          <p:cNvSpPr>
            <a:spLocks noChangeAspect="1"/>
          </p:cNvSpPr>
          <p:nvPr/>
        </p:nvSpPr>
        <p:spPr bwMode="auto">
          <a:xfrm rot="6517955" flipH="1" flipV="1">
            <a:off x="1225022" y="4713287"/>
            <a:ext cx="207963" cy="90488"/>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28" name="Oval 61"/>
          <p:cNvSpPr>
            <a:spLocks noChangeAspect="1" noChangeArrowheads="1"/>
          </p:cNvSpPr>
          <p:nvPr/>
        </p:nvSpPr>
        <p:spPr bwMode="auto">
          <a:xfrm rot="6961002" flipH="1" flipV="1">
            <a:off x="1399651" y="4560887"/>
            <a:ext cx="80963" cy="93663"/>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29" name="Freeform 62"/>
          <p:cNvSpPr>
            <a:spLocks noChangeAspect="1"/>
          </p:cNvSpPr>
          <p:nvPr/>
        </p:nvSpPr>
        <p:spPr bwMode="auto">
          <a:xfrm rot="4939700" flipH="1" flipV="1">
            <a:off x="1353613" y="4718048"/>
            <a:ext cx="238125" cy="82550"/>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30" name="Freeform 63"/>
          <p:cNvSpPr>
            <a:spLocks noChangeAspect="1"/>
          </p:cNvSpPr>
          <p:nvPr/>
        </p:nvSpPr>
        <p:spPr bwMode="auto">
          <a:xfrm rot="6517955" flipH="1" flipV="1">
            <a:off x="1332973"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31" name="Oval 64"/>
          <p:cNvSpPr>
            <a:spLocks noChangeAspect="1" noChangeArrowheads="1"/>
          </p:cNvSpPr>
          <p:nvPr/>
        </p:nvSpPr>
        <p:spPr bwMode="auto">
          <a:xfrm rot="6961002" flipH="1" flipV="1">
            <a:off x="1507601"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32" name="Freeform 65"/>
          <p:cNvSpPr>
            <a:spLocks noChangeAspect="1"/>
          </p:cNvSpPr>
          <p:nvPr/>
        </p:nvSpPr>
        <p:spPr bwMode="auto">
          <a:xfrm rot="4939700" flipH="1" flipV="1">
            <a:off x="1463151"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33" name="Freeform 66"/>
          <p:cNvSpPr>
            <a:spLocks noChangeAspect="1"/>
          </p:cNvSpPr>
          <p:nvPr/>
        </p:nvSpPr>
        <p:spPr bwMode="auto">
          <a:xfrm rot="6517955" flipH="1" flipV="1">
            <a:off x="1442510"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34" name="Oval 67"/>
          <p:cNvSpPr>
            <a:spLocks noChangeAspect="1" noChangeArrowheads="1"/>
          </p:cNvSpPr>
          <p:nvPr/>
        </p:nvSpPr>
        <p:spPr bwMode="auto">
          <a:xfrm rot="6961002" flipH="1" flipV="1">
            <a:off x="1617138"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35" name="Freeform 68"/>
          <p:cNvSpPr>
            <a:spLocks noChangeAspect="1"/>
          </p:cNvSpPr>
          <p:nvPr/>
        </p:nvSpPr>
        <p:spPr bwMode="auto">
          <a:xfrm rot="4939700" flipH="1" flipV="1">
            <a:off x="1572688"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36" name="Freeform 69"/>
          <p:cNvSpPr>
            <a:spLocks noChangeAspect="1"/>
          </p:cNvSpPr>
          <p:nvPr/>
        </p:nvSpPr>
        <p:spPr bwMode="auto">
          <a:xfrm rot="6517955" flipH="1" flipV="1">
            <a:off x="1552047" y="4711698"/>
            <a:ext cx="207963" cy="93663"/>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37" name="Oval 70"/>
          <p:cNvSpPr>
            <a:spLocks noChangeAspect="1" noChangeArrowheads="1"/>
          </p:cNvSpPr>
          <p:nvPr/>
        </p:nvSpPr>
        <p:spPr bwMode="auto">
          <a:xfrm rot="6961002" flipH="1" flipV="1">
            <a:off x="1726676"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38" name="Freeform 71"/>
          <p:cNvSpPr>
            <a:spLocks noChangeAspect="1"/>
          </p:cNvSpPr>
          <p:nvPr/>
        </p:nvSpPr>
        <p:spPr bwMode="auto">
          <a:xfrm rot="4939700" flipH="1" flipV="1">
            <a:off x="1680638" y="4716461"/>
            <a:ext cx="238125" cy="85725"/>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39" name="Freeform 72"/>
          <p:cNvSpPr>
            <a:spLocks noChangeAspect="1"/>
          </p:cNvSpPr>
          <p:nvPr/>
        </p:nvSpPr>
        <p:spPr bwMode="auto">
          <a:xfrm rot="6517955" flipH="1" flipV="1">
            <a:off x="1659997"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40" name="Oval 73"/>
          <p:cNvSpPr>
            <a:spLocks noChangeAspect="1" noChangeArrowheads="1"/>
          </p:cNvSpPr>
          <p:nvPr/>
        </p:nvSpPr>
        <p:spPr bwMode="auto">
          <a:xfrm rot="6961002" flipH="1" flipV="1">
            <a:off x="1836213" y="4562473"/>
            <a:ext cx="80963" cy="90488"/>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41" name="Freeform 74"/>
          <p:cNvSpPr>
            <a:spLocks noChangeAspect="1"/>
          </p:cNvSpPr>
          <p:nvPr/>
        </p:nvSpPr>
        <p:spPr bwMode="auto">
          <a:xfrm rot="4939700" flipH="1" flipV="1">
            <a:off x="1790176"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42" name="Freeform 75"/>
          <p:cNvSpPr>
            <a:spLocks noChangeAspect="1"/>
          </p:cNvSpPr>
          <p:nvPr/>
        </p:nvSpPr>
        <p:spPr bwMode="auto">
          <a:xfrm rot="6517955" flipH="1" flipV="1">
            <a:off x="1769534"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43" name="Freeform 125"/>
          <p:cNvSpPr>
            <a:spLocks noChangeAspect="1"/>
          </p:cNvSpPr>
          <p:nvPr/>
        </p:nvSpPr>
        <p:spPr bwMode="auto">
          <a:xfrm rot="16660300" flipH="1">
            <a:off x="1136122"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44" name="Freeform 126"/>
          <p:cNvSpPr>
            <a:spLocks noChangeAspect="1"/>
          </p:cNvSpPr>
          <p:nvPr/>
        </p:nvSpPr>
        <p:spPr bwMode="auto">
          <a:xfrm rot="15082045" flipH="1">
            <a:off x="1117072" y="4959350"/>
            <a:ext cx="207963" cy="93663"/>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45" name="Freeform 128"/>
          <p:cNvSpPr>
            <a:spLocks noChangeAspect="1"/>
          </p:cNvSpPr>
          <p:nvPr/>
        </p:nvSpPr>
        <p:spPr bwMode="auto">
          <a:xfrm rot="16660300" flipH="1">
            <a:off x="1245659"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46" name="Freeform 129"/>
          <p:cNvSpPr>
            <a:spLocks noChangeAspect="1"/>
          </p:cNvSpPr>
          <p:nvPr/>
        </p:nvSpPr>
        <p:spPr bwMode="auto">
          <a:xfrm rot="15082045" flipH="1">
            <a:off x="1225022"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47" name="Freeform 131"/>
          <p:cNvSpPr>
            <a:spLocks noChangeAspect="1"/>
          </p:cNvSpPr>
          <p:nvPr/>
        </p:nvSpPr>
        <p:spPr bwMode="auto">
          <a:xfrm rot="16660300" flipH="1">
            <a:off x="1353609" y="4965699"/>
            <a:ext cx="236538" cy="82550"/>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48" name="Freeform 132"/>
          <p:cNvSpPr>
            <a:spLocks noChangeAspect="1"/>
          </p:cNvSpPr>
          <p:nvPr/>
        </p:nvSpPr>
        <p:spPr bwMode="auto">
          <a:xfrm rot="15082045" flipH="1">
            <a:off x="1334560"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49" name="Freeform 134"/>
          <p:cNvSpPr>
            <a:spLocks noChangeAspect="1"/>
          </p:cNvSpPr>
          <p:nvPr/>
        </p:nvSpPr>
        <p:spPr bwMode="auto">
          <a:xfrm rot="16660300" flipH="1">
            <a:off x="1463147"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50" name="Freeform 135"/>
          <p:cNvSpPr>
            <a:spLocks noChangeAspect="1"/>
          </p:cNvSpPr>
          <p:nvPr/>
        </p:nvSpPr>
        <p:spPr bwMode="auto">
          <a:xfrm rot="15082045" flipH="1">
            <a:off x="1444097" y="4960936"/>
            <a:ext cx="207963" cy="90488"/>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51" name="Freeform 137"/>
          <p:cNvSpPr>
            <a:spLocks noChangeAspect="1"/>
          </p:cNvSpPr>
          <p:nvPr/>
        </p:nvSpPr>
        <p:spPr bwMode="auto">
          <a:xfrm rot="16660300" flipH="1">
            <a:off x="1572684"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52" name="Freeform 138"/>
          <p:cNvSpPr>
            <a:spLocks noChangeAspect="1"/>
          </p:cNvSpPr>
          <p:nvPr/>
        </p:nvSpPr>
        <p:spPr bwMode="auto">
          <a:xfrm rot="15082045" flipH="1">
            <a:off x="1553634" y="4960936"/>
            <a:ext cx="207963" cy="90488"/>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53" name="Freeform 140"/>
          <p:cNvSpPr>
            <a:spLocks noChangeAspect="1"/>
          </p:cNvSpPr>
          <p:nvPr/>
        </p:nvSpPr>
        <p:spPr bwMode="auto">
          <a:xfrm rot="16660300" flipH="1">
            <a:off x="1680634" y="4964112"/>
            <a:ext cx="236538" cy="85725"/>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54" name="Freeform 141"/>
          <p:cNvSpPr>
            <a:spLocks noChangeAspect="1"/>
          </p:cNvSpPr>
          <p:nvPr/>
        </p:nvSpPr>
        <p:spPr bwMode="auto">
          <a:xfrm rot="15082045" flipH="1">
            <a:off x="1661584"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55" name="Freeform 143"/>
          <p:cNvSpPr>
            <a:spLocks noChangeAspect="1"/>
          </p:cNvSpPr>
          <p:nvPr/>
        </p:nvSpPr>
        <p:spPr bwMode="auto">
          <a:xfrm rot="16660300" flipH="1">
            <a:off x="1790172"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56" name="Freeform 144"/>
          <p:cNvSpPr>
            <a:spLocks noChangeAspect="1"/>
          </p:cNvSpPr>
          <p:nvPr/>
        </p:nvSpPr>
        <p:spPr bwMode="auto">
          <a:xfrm rot="15082045" flipH="1">
            <a:off x="1771124"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57" name="Oval 145"/>
          <p:cNvSpPr>
            <a:spLocks noChangeAspect="1" noChangeArrowheads="1"/>
          </p:cNvSpPr>
          <p:nvPr/>
        </p:nvSpPr>
        <p:spPr bwMode="auto">
          <a:xfrm rot="14638998" flipH="1">
            <a:off x="1947338" y="5110166"/>
            <a:ext cx="79375"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58" name="Freeform 146"/>
          <p:cNvSpPr>
            <a:spLocks noChangeAspect="1"/>
          </p:cNvSpPr>
          <p:nvPr/>
        </p:nvSpPr>
        <p:spPr bwMode="auto">
          <a:xfrm rot="16660300" flipH="1">
            <a:off x="1899709"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59" name="Freeform 147"/>
          <p:cNvSpPr>
            <a:spLocks noChangeAspect="1"/>
          </p:cNvSpPr>
          <p:nvPr/>
        </p:nvSpPr>
        <p:spPr bwMode="auto">
          <a:xfrm rot="15082045" flipH="1">
            <a:off x="1879071"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60" name="Oval 148"/>
          <p:cNvSpPr>
            <a:spLocks noChangeAspect="1" noChangeArrowheads="1"/>
          </p:cNvSpPr>
          <p:nvPr/>
        </p:nvSpPr>
        <p:spPr bwMode="auto">
          <a:xfrm rot="14638998" flipH="1">
            <a:off x="2064809" y="5111750"/>
            <a:ext cx="76200" cy="87313"/>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61" name="Freeform 149"/>
          <p:cNvSpPr>
            <a:spLocks noChangeAspect="1"/>
          </p:cNvSpPr>
          <p:nvPr/>
        </p:nvSpPr>
        <p:spPr bwMode="auto">
          <a:xfrm rot="16660300" flipH="1">
            <a:off x="2020359" y="4973641"/>
            <a:ext cx="225425" cy="79375"/>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62" name="Freeform 150"/>
          <p:cNvSpPr>
            <a:spLocks noChangeAspect="1"/>
          </p:cNvSpPr>
          <p:nvPr/>
        </p:nvSpPr>
        <p:spPr bwMode="auto">
          <a:xfrm rot="15082045" flipH="1">
            <a:off x="2001309" y="4970461"/>
            <a:ext cx="196850" cy="87313"/>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63" name="Oval 151"/>
          <p:cNvSpPr>
            <a:spLocks noChangeAspect="1" noChangeArrowheads="1"/>
          </p:cNvSpPr>
          <p:nvPr/>
        </p:nvSpPr>
        <p:spPr bwMode="auto">
          <a:xfrm rot="14638998" flipH="1">
            <a:off x="2164826" y="5110166"/>
            <a:ext cx="79375"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64" name="Freeform 152"/>
          <p:cNvSpPr>
            <a:spLocks noChangeAspect="1"/>
          </p:cNvSpPr>
          <p:nvPr/>
        </p:nvSpPr>
        <p:spPr bwMode="auto">
          <a:xfrm rot="16660300" flipH="1">
            <a:off x="2117197" y="4965699"/>
            <a:ext cx="236538" cy="82550"/>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65" name="Freeform 153"/>
          <p:cNvSpPr>
            <a:spLocks noChangeAspect="1"/>
          </p:cNvSpPr>
          <p:nvPr/>
        </p:nvSpPr>
        <p:spPr bwMode="auto">
          <a:xfrm rot="15082045" flipH="1">
            <a:off x="2098148"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66" name="Oval 154"/>
          <p:cNvSpPr>
            <a:spLocks noChangeAspect="1" noChangeArrowheads="1"/>
          </p:cNvSpPr>
          <p:nvPr/>
        </p:nvSpPr>
        <p:spPr bwMode="auto">
          <a:xfrm rot="14638998" flipH="1">
            <a:off x="2274363"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67" name="Freeform 155"/>
          <p:cNvSpPr>
            <a:spLocks noChangeAspect="1"/>
          </p:cNvSpPr>
          <p:nvPr/>
        </p:nvSpPr>
        <p:spPr bwMode="auto">
          <a:xfrm rot="16660300" flipH="1">
            <a:off x="2226734"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68" name="Freeform 156"/>
          <p:cNvSpPr>
            <a:spLocks noChangeAspect="1"/>
          </p:cNvSpPr>
          <p:nvPr/>
        </p:nvSpPr>
        <p:spPr bwMode="auto">
          <a:xfrm rot="15082045" flipH="1">
            <a:off x="2207685" y="4960936"/>
            <a:ext cx="207963" cy="90488"/>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69" name="Oval 157"/>
          <p:cNvSpPr>
            <a:spLocks noChangeAspect="1" noChangeArrowheads="1"/>
          </p:cNvSpPr>
          <p:nvPr/>
        </p:nvSpPr>
        <p:spPr bwMode="auto">
          <a:xfrm rot="14638998" flipH="1">
            <a:off x="3798363" y="511492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70" name="Freeform 158"/>
          <p:cNvSpPr>
            <a:spLocks noChangeAspect="1"/>
          </p:cNvSpPr>
          <p:nvPr/>
        </p:nvSpPr>
        <p:spPr bwMode="auto">
          <a:xfrm rot="16660300" flipH="1">
            <a:off x="3753909" y="4967287"/>
            <a:ext cx="234950"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71" name="Freeform 159"/>
          <p:cNvSpPr>
            <a:spLocks noChangeAspect="1"/>
          </p:cNvSpPr>
          <p:nvPr/>
        </p:nvSpPr>
        <p:spPr bwMode="auto">
          <a:xfrm rot="15082045" flipH="1">
            <a:off x="3733273" y="4965699"/>
            <a:ext cx="207963" cy="90488"/>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72" name="Oval 160"/>
          <p:cNvSpPr>
            <a:spLocks noChangeAspect="1" noChangeArrowheads="1"/>
          </p:cNvSpPr>
          <p:nvPr/>
        </p:nvSpPr>
        <p:spPr bwMode="auto">
          <a:xfrm rot="14638998" flipH="1">
            <a:off x="3690413" y="511492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73" name="Freeform 161"/>
          <p:cNvSpPr>
            <a:spLocks noChangeAspect="1"/>
          </p:cNvSpPr>
          <p:nvPr/>
        </p:nvSpPr>
        <p:spPr bwMode="auto">
          <a:xfrm rot="16660300" flipH="1">
            <a:off x="3645959" y="4967287"/>
            <a:ext cx="234950"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74" name="Freeform 162"/>
          <p:cNvSpPr>
            <a:spLocks noChangeAspect="1"/>
          </p:cNvSpPr>
          <p:nvPr/>
        </p:nvSpPr>
        <p:spPr bwMode="auto">
          <a:xfrm rot="15082045" flipH="1">
            <a:off x="3625322" y="4964113"/>
            <a:ext cx="207963" cy="93663"/>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75" name="Oval 163"/>
          <p:cNvSpPr>
            <a:spLocks noChangeAspect="1" noChangeArrowheads="1"/>
          </p:cNvSpPr>
          <p:nvPr/>
        </p:nvSpPr>
        <p:spPr bwMode="auto">
          <a:xfrm rot="6961002" flipH="1" flipV="1">
            <a:off x="3685650" y="4560891"/>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76" name="Freeform 164"/>
          <p:cNvSpPr>
            <a:spLocks noChangeAspect="1"/>
          </p:cNvSpPr>
          <p:nvPr/>
        </p:nvSpPr>
        <p:spPr bwMode="auto">
          <a:xfrm rot="4939700" flipH="1" flipV="1">
            <a:off x="3641196" y="4714875"/>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77" name="Freeform 165"/>
          <p:cNvSpPr>
            <a:spLocks noChangeAspect="1"/>
          </p:cNvSpPr>
          <p:nvPr/>
        </p:nvSpPr>
        <p:spPr bwMode="auto">
          <a:xfrm rot="6517955" flipH="1" flipV="1">
            <a:off x="3620560" y="4711698"/>
            <a:ext cx="207963" cy="90488"/>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78" name="Oval 166"/>
          <p:cNvSpPr>
            <a:spLocks noChangeAspect="1" noChangeArrowheads="1"/>
          </p:cNvSpPr>
          <p:nvPr/>
        </p:nvSpPr>
        <p:spPr bwMode="auto">
          <a:xfrm rot="6961002" flipH="1" flipV="1">
            <a:off x="3776138" y="4559303"/>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79" name="Freeform 167"/>
          <p:cNvSpPr>
            <a:spLocks noChangeAspect="1"/>
          </p:cNvSpPr>
          <p:nvPr/>
        </p:nvSpPr>
        <p:spPr bwMode="auto">
          <a:xfrm rot="4939700" flipH="1" flipV="1">
            <a:off x="3730097" y="4714875"/>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80" name="Freeform 168"/>
          <p:cNvSpPr>
            <a:spLocks noChangeAspect="1"/>
          </p:cNvSpPr>
          <p:nvPr/>
        </p:nvSpPr>
        <p:spPr bwMode="auto">
          <a:xfrm rot="6517955" flipH="1" flipV="1">
            <a:off x="3707871" y="4710116"/>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81" name="Oval 170"/>
          <p:cNvSpPr>
            <a:spLocks noChangeAspect="1" noChangeArrowheads="1"/>
          </p:cNvSpPr>
          <p:nvPr/>
        </p:nvSpPr>
        <p:spPr bwMode="auto">
          <a:xfrm>
            <a:off x="1777467" y="4448287"/>
            <a:ext cx="182537" cy="480783"/>
          </a:xfrm>
          <a:prstGeom prst="ellipse">
            <a:avLst/>
          </a:prstGeom>
          <a:noFill/>
          <a:ln w="9525">
            <a:noFill/>
            <a:round/>
            <a:headEnd/>
            <a:tailEnd/>
          </a:ln>
          <a:effectLst/>
        </p:spPr>
        <p:txBody>
          <a:bodyPr wrap="none" lIns="64277" tIns="32139" rIns="64277" bIns="32139" anchor="ctr">
            <a:prstTxWarp prst="textNoShape">
              <a:avLst/>
            </a:prstTxWarp>
            <a:spAutoFit/>
          </a:bodyPr>
          <a:lstStyle/>
          <a:p>
            <a:pPr defTabSz="457035"/>
            <a:endParaRPr lang="en-US">
              <a:solidFill>
                <a:srgbClr val="000000"/>
              </a:solidFill>
            </a:endParaRPr>
          </a:p>
        </p:txBody>
      </p:sp>
      <p:sp>
        <p:nvSpPr>
          <p:cNvPr id="582" name="Text Box 169"/>
          <p:cNvSpPr txBox="1">
            <a:spLocks noChangeAspect="1" noChangeArrowheads="1"/>
          </p:cNvSpPr>
          <p:nvPr/>
        </p:nvSpPr>
        <p:spPr bwMode="auto">
          <a:xfrm>
            <a:off x="1777471" y="4216405"/>
            <a:ext cx="1958975" cy="307754"/>
          </a:xfrm>
          <a:prstGeom prst="rect">
            <a:avLst/>
          </a:prstGeom>
          <a:noFill/>
          <a:ln w="9525">
            <a:noFill/>
            <a:miter lim="800000"/>
            <a:headEnd/>
            <a:tailEnd/>
          </a:ln>
          <a:effectLst/>
        </p:spPr>
        <p:txBody>
          <a:bodyPr lIns="91416" tIns="45709" rIns="91416" bIns="45709">
            <a:prstTxWarp prst="textNoShape">
              <a:avLst/>
            </a:prstTxWarp>
            <a:spAutoFit/>
          </a:bodyPr>
          <a:lstStyle/>
          <a:p>
            <a:pPr defTabSz="457035">
              <a:spcBef>
                <a:spcPct val="0"/>
              </a:spcBef>
            </a:pPr>
            <a:r>
              <a:rPr lang="fi-FI" sz="1400" dirty="0" err="1">
                <a:solidFill>
                  <a:srgbClr val="000000"/>
                </a:solidFill>
              </a:rPr>
              <a:t>liquid</a:t>
            </a:r>
            <a:r>
              <a:rPr lang="fi-FI" sz="1400" dirty="0">
                <a:solidFill>
                  <a:srgbClr val="000000"/>
                </a:solidFill>
              </a:rPr>
              <a:t> = </a:t>
            </a:r>
            <a:r>
              <a:rPr lang="fi-FI" sz="1400" dirty="0" smtClean="0">
                <a:solidFill>
                  <a:srgbClr val="000000"/>
                </a:solidFill>
              </a:rPr>
              <a:t>D</a:t>
            </a:r>
            <a:r>
              <a:rPr lang="fi-FI" sz="1400" baseline="-25000" dirty="0" smtClean="0">
                <a:solidFill>
                  <a:srgbClr val="000000"/>
                </a:solidFill>
              </a:rPr>
              <a:t>2</a:t>
            </a:r>
            <a:r>
              <a:rPr lang="fi-FI" sz="1400" dirty="0" smtClean="0">
                <a:solidFill>
                  <a:srgbClr val="000000"/>
                </a:solidFill>
              </a:rPr>
              <a:t>O</a:t>
            </a:r>
            <a:r>
              <a:rPr lang="fi-FI" sz="1400" dirty="0">
                <a:solidFill>
                  <a:srgbClr val="000000"/>
                </a:solidFill>
              </a:rPr>
              <a:t>/H</a:t>
            </a:r>
            <a:r>
              <a:rPr lang="fi-FI" sz="1400" baseline="-25000" dirty="0">
                <a:solidFill>
                  <a:srgbClr val="000000"/>
                </a:solidFill>
              </a:rPr>
              <a:t>2</a:t>
            </a:r>
            <a:r>
              <a:rPr lang="fi-FI" sz="1400" dirty="0">
                <a:solidFill>
                  <a:srgbClr val="000000"/>
                </a:solidFill>
              </a:rPr>
              <a:t>O</a:t>
            </a:r>
            <a:endParaRPr lang="en-GB" sz="1400" dirty="0">
              <a:solidFill>
                <a:srgbClr val="000000"/>
              </a:solidFill>
            </a:endParaRPr>
          </a:p>
        </p:txBody>
      </p:sp>
      <p:sp>
        <p:nvSpPr>
          <p:cNvPr id="214" name="Text Box 7"/>
          <p:cNvSpPr txBox="1">
            <a:spLocks noChangeArrowheads="1"/>
          </p:cNvSpPr>
          <p:nvPr/>
        </p:nvSpPr>
        <p:spPr bwMode="auto">
          <a:xfrm>
            <a:off x="5611907" y="6076950"/>
            <a:ext cx="2819541" cy="523198"/>
          </a:xfrm>
          <a:prstGeom prst="rect">
            <a:avLst/>
          </a:prstGeom>
          <a:noFill/>
          <a:ln w="9525">
            <a:noFill/>
            <a:miter lim="800000"/>
            <a:headEnd/>
            <a:tailEnd/>
          </a:ln>
          <a:effectLst/>
        </p:spPr>
        <p:txBody>
          <a:bodyPr wrap="none" lIns="91416" tIns="45709" rIns="91416" bIns="45709">
            <a:prstTxWarp prst="textNoShape">
              <a:avLst/>
            </a:prstTxWarp>
            <a:spAutoFit/>
          </a:bodyPr>
          <a:lstStyle/>
          <a:p>
            <a:pPr defTabSz="457035">
              <a:spcBef>
                <a:spcPct val="0"/>
              </a:spcBef>
            </a:pPr>
            <a:r>
              <a:rPr lang="en-AU" sz="1400" dirty="0">
                <a:solidFill>
                  <a:srgbClr val="000000"/>
                </a:solidFill>
              </a:rPr>
              <a:t>Scattering length density profile </a:t>
            </a:r>
            <a:r>
              <a:rPr lang="en-AU" sz="1400" dirty="0" err="1">
                <a:solidFill>
                  <a:srgbClr val="000000"/>
                </a:solidFill>
                <a:sym typeface="Symbol" pitchFamily="-110" charset="2"/>
              </a:rPr>
              <a:t>(z</a:t>
            </a:r>
            <a:r>
              <a:rPr lang="en-AU" sz="1400" dirty="0">
                <a:solidFill>
                  <a:srgbClr val="000000"/>
                </a:solidFill>
                <a:sym typeface="Symbol" pitchFamily="-110" charset="2"/>
              </a:rPr>
              <a:t>)</a:t>
            </a:r>
          </a:p>
          <a:p>
            <a:pPr defTabSz="457035">
              <a:spcBef>
                <a:spcPct val="0"/>
              </a:spcBef>
            </a:pPr>
            <a:r>
              <a:rPr lang="en-AU" sz="1400" dirty="0">
                <a:solidFill>
                  <a:srgbClr val="000000"/>
                </a:solidFill>
                <a:sym typeface="Symbol" pitchFamily="-110" charset="2"/>
              </a:rPr>
              <a:t> = neutron refractive index profile</a:t>
            </a:r>
          </a:p>
        </p:txBody>
      </p:sp>
      <p:sp>
        <p:nvSpPr>
          <p:cNvPr id="215" name="Oval 61"/>
          <p:cNvSpPr>
            <a:spLocks noChangeAspect="1" noChangeArrowheads="1"/>
          </p:cNvSpPr>
          <p:nvPr/>
        </p:nvSpPr>
        <p:spPr bwMode="auto">
          <a:xfrm rot="12361002" flipH="1" flipV="1">
            <a:off x="7545626" y="4857018"/>
            <a:ext cx="169624" cy="182030"/>
          </a:xfrm>
          <a:prstGeom prst="ellipse">
            <a:avLst/>
          </a:prstGeom>
          <a:solidFill>
            <a:srgbClr val="FF0000"/>
          </a:solid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16" name="Freeform 62"/>
          <p:cNvSpPr>
            <a:spLocks noChangeAspect="1"/>
          </p:cNvSpPr>
          <p:nvPr/>
        </p:nvSpPr>
        <p:spPr bwMode="auto">
          <a:xfrm rot="10339700" flipH="1" flipV="1">
            <a:off x="7063367" y="4931062"/>
            <a:ext cx="498891" cy="160432"/>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17" name="Freeform 63"/>
          <p:cNvSpPr>
            <a:spLocks noChangeAspect="1"/>
          </p:cNvSpPr>
          <p:nvPr/>
        </p:nvSpPr>
        <p:spPr bwMode="auto">
          <a:xfrm rot="11917955" flipH="1" flipV="1">
            <a:off x="7094961" y="4852390"/>
            <a:ext cx="435698"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18" name="Oval 127"/>
          <p:cNvSpPr>
            <a:spLocks noChangeAspect="1" noChangeArrowheads="1"/>
          </p:cNvSpPr>
          <p:nvPr/>
        </p:nvSpPr>
        <p:spPr bwMode="auto">
          <a:xfrm rot="20038998" flipH="1">
            <a:off x="6355109" y="4678762"/>
            <a:ext cx="166297" cy="178944"/>
          </a:xfrm>
          <a:prstGeom prst="ellipse">
            <a:avLst/>
          </a:prstGeom>
          <a:solidFill>
            <a:srgbClr val="FF0000"/>
          </a:solid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19" name="Freeform 128"/>
          <p:cNvSpPr>
            <a:spLocks noChangeAspect="1"/>
          </p:cNvSpPr>
          <p:nvPr/>
        </p:nvSpPr>
        <p:spPr bwMode="auto">
          <a:xfrm rot="460300" flipH="1">
            <a:off x="6504769" y="4746639"/>
            <a:ext cx="495566"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20" name="Freeform 129"/>
          <p:cNvSpPr>
            <a:spLocks noChangeAspect="1"/>
          </p:cNvSpPr>
          <p:nvPr/>
        </p:nvSpPr>
        <p:spPr bwMode="auto">
          <a:xfrm rot="20482045" flipH="1">
            <a:off x="6533045" y="4671051"/>
            <a:ext cx="435699"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21" name="Oval 133"/>
          <p:cNvSpPr>
            <a:spLocks noChangeAspect="1" noChangeArrowheads="1"/>
          </p:cNvSpPr>
          <p:nvPr/>
        </p:nvSpPr>
        <p:spPr bwMode="auto">
          <a:xfrm rot="20038998" flipH="1">
            <a:off x="6412542" y="5108553"/>
            <a:ext cx="166297" cy="178944"/>
          </a:xfrm>
          <a:prstGeom prst="ellipse">
            <a:avLst/>
          </a:prstGeom>
          <a:solidFill>
            <a:srgbClr val="FF0000"/>
          </a:solid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22" name="Freeform 134"/>
          <p:cNvSpPr>
            <a:spLocks noChangeAspect="1"/>
          </p:cNvSpPr>
          <p:nvPr/>
        </p:nvSpPr>
        <p:spPr bwMode="auto">
          <a:xfrm rot="460300" flipH="1">
            <a:off x="6562203" y="5176429"/>
            <a:ext cx="495566"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24" name="Freeform 135"/>
          <p:cNvSpPr>
            <a:spLocks noChangeAspect="1"/>
          </p:cNvSpPr>
          <p:nvPr/>
        </p:nvSpPr>
        <p:spPr bwMode="auto">
          <a:xfrm rot="20482045" flipH="1">
            <a:off x="6592137" y="5105474"/>
            <a:ext cx="435698" cy="175859"/>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25" name="Oval 136"/>
          <p:cNvSpPr>
            <a:spLocks noChangeAspect="1" noChangeArrowheads="1"/>
          </p:cNvSpPr>
          <p:nvPr/>
        </p:nvSpPr>
        <p:spPr bwMode="auto">
          <a:xfrm rot="20038998" flipH="1">
            <a:off x="6333572" y="5285863"/>
            <a:ext cx="166297" cy="178944"/>
          </a:xfrm>
          <a:prstGeom prst="ellipse">
            <a:avLst/>
          </a:prstGeom>
          <a:solidFill>
            <a:srgbClr val="FF0000"/>
          </a:solid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26" name="Freeform 137"/>
          <p:cNvSpPr>
            <a:spLocks noChangeAspect="1"/>
          </p:cNvSpPr>
          <p:nvPr/>
        </p:nvSpPr>
        <p:spPr bwMode="auto">
          <a:xfrm rot="460300" flipH="1">
            <a:off x="6483233" y="5353738"/>
            <a:ext cx="495566"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27" name="Freeform 138"/>
          <p:cNvSpPr>
            <a:spLocks noChangeAspect="1"/>
          </p:cNvSpPr>
          <p:nvPr/>
        </p:nvSpPr>
        <p:spPr bwMode="auto">
          <a:xfrm rot="20482045" flipH="1">
            <a:off x="6513167" y="5282783"/>
            <a:ext cx="435698" cy="175859"/>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28" name="Oval 55"/>
          <p:cNvSpPr>
            <a:spLocks noChangeAspect="1" noChangeArrowheads="1"/>
          </p:cNvSpPr>
          <p:nvPr/>
        </p:nvSpPr>
        <p:spPr bwMode="auto">
          <a:xfrm rot="12361002" flipH="1" flipV="1">
            <a:off x="7522426" y="4461256"/>
            <a:ext cx="169624" cy="178944"/>
          </a:xfrm>
          <a:prstGeom prst="ellipse">
            <a:avLst/>
          </a:prstGeom>
          <a:solidFill>
            <a:srgbClr val="3366FF"/>
          </a:solid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29" name="Freeform 56"/>
          <p:cNvSpPr>
            <a:spLocks noChangeAspect="1"/>
          </p:cNvSpPr>
          <p:nvPr/>
        </p:nvSpPr>
        <p:spPr bwMode="auto">
          <a:xfrm rot="10339700" flipH="1" flipV="1">
            <a:off x="7043491" y="4535300"/>
            <a:ext cx="498891"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30" name="Freeform 57"/>
          <p:cNvSpPr>
            <a:spLocks noChangeAspect="1"/>
          </p:cNvSpPr>
          <p:nvPr/>
        </p:nvSpPr>
        <p:spPr bwMode="auto">
          <a:xfrm rot="11917955" flipH="1" flipV="1">
            <a:off x="7073424" y="4458169"/>
            <a:ext cx="435698"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31" name="Oval 58"/>
          <p:cNvSpPr>
            <a:spLocks noChangeAspect="1" noChangeArrowheads="1"/>
          </p:cNvSpPr>
          <p:nvPr/>
        </p:nvSpPr>
        <p:spPr bwMode="auto">
          <a:xfrm rot="12361002" flipH="1" flipV="1">
            <a:off x="7500889" y="4659907"/>
            <a:ext cx="169624" cy="178944"/>
          </a:xfrm>
          <a:prstGeom prst="ellipse">
            <a:avLst/>
          </a:prstGeom>
          <a:solidFill>
            <a:srgbClr val="FF0000"/>
          </a:solid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32" name="Freeform 59"/>
          <p:cNvSpPr>
            <a:spLocks noChangeAspect="1"/>
          </p:cNvSpPr>
          <p:nvPr/>
        </p:nvSpPr>
        <p:spPr bwMode="auto">
          <a:xfrm rot="10339700" flipH="1" flipV="1">
            <a:off x="7021953" y="4733953"/>
            <a:ext cx="498891"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33" name="Freeform 60"/>
          <p:cNvSpPr>
            <a:spLocks noChangeAspect="1"/>
          </p:cNvSpPr>
          <p:nvPr/>
        </p:nvSpPr>
        <p:spPr bwMode="auto">
          <a:xfrm rot="11917955" flipH="1" flipV="1">
            <a:off x="7053548" y="4658369"/>
            <a:ext cx="435698" cy="175859"/>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34" name="Oval 64"/>
          <p:cNvSpPr>
            <a:spLocks noChangeAspect="1" noChangeArrowheads="1"/>
          </p:cNvSpPr>
          <p:nvPr/>
        </p:nvSpPr>
        <p:spPr bwMode="auto">
          <a:xfrm rot="12361002" flipH="1" flipV="1">
            <a:off x="7479351" y="5075471"/>
            <a:ext cx="169624" cy="178944"/>
          </a:xfrm>
          <a:prstGeom prst="ellipse">
            <a:avLst/>
          </a:prstGeom>
          <a:solidFill>
            <a:srgbClr val="3366FF"/>
          </a:solid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35" name="Freeform 65"/>
          <p:cNvSpPr>
            <a:spLocks noChangeAspect="1"/>
          </p:cNvSpPr>
          <p:nvPr/>
        </p:nvSpPr>
        <p:spPr bwMode="auto">
          <a:xfrm rot="10339700" flipH="1" flipV="1">
            <a:off x="7000415" y="5149517"/>
            <a:ext cx="498891"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36" name="Freeform 66"/>
          <p:cNvSpPr>
            <a:spLocks noChangeAspect="1"/>
          </p:cNvSpPr>
          <p:nvPr/>
        </p:nvSpPr>
        <p:spPr bwMode="auto">
          <a:xfrm rot="11917955" flipH="1" flipV="1">
            <a:off x="7030350" y="5072384"/>
            <a:ext cx="435698"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37" name="Oval 67"/>
          <p:cNvSpPr>
            <a:spLocks noChangeAspect="1" noChangeArrowheads="1"/>
          </p:cNvSpPr>
          <p:nvPr/>
        </p:nvSpPr>
        <p:spPr bwMode="auto">
          <a:xfrm rot="12361002" flipH="1" flipV="1">
            <a:off x="7515246" y="5267008"/>
            <a:ext cx="169624" cy="178944"/>
          </a:xfrm>
          <a:prstGeom prst="ellipse">
            <a:avLst/>
          </a:prstGeom>
          <a:solidFill>
            <a:srgbClr val="3366FF"/>
          </a:solid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38" name="Freeform 68"/>
          <p:cNvSpPr>
            <a:spLocks noChangeAspect="1"/>
          </p:cNvSpPr>
          <p:nvPr/>
        </p:nvSpPr>
        <p:spPr bwMode="auto">
          <a:xfrm rot="10339700" flipH="1" flipV="1">
            <a:off x="7036310" y="5341053"/>
            <a:ext cx="498891"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39" name="Freeform 69"/>
          <p:cNvSpPr>
            <a:spLocks noChangeAspect="1"/>
          </p:cNvSpPr>
          <p:nvPr/>
        </p:nvSpPr>
        <p:spPr bwMode="auto">
          <a:xfrm rot="11917955" flipH="1" flipV="1">
            <a:off x="7067908" y="5262380"/>
            <a:ext cx="435698" cy="182030"/>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40" name="Oval 70"/>
          <p:cNvSpPr>
            <a:spLocks noChangeAspect="1" noChangeArrowheads="1"/>
          </p:cNvSpPr>
          <p:nvPr/>
        </p:nvSpPr>
        <p:spPr bwMode="auto">
          <a:xfrm rot="12361002" flipH="1" flipV="1">
            <a:off x="7536785" y="5494118"/>
            <a:ext cx="169624" cy="178944"/>
          </a:xfrm>
          <a:prstGeom prst="ellipse">
            <a:avLst/>
          </a:prstGeom>
          <a:solidFill>
            <a:srgbClr val="3366FF"/>
          </a:solid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41" name="Freeform 71"/>
          <p:cNvSpPr>
            <a:spLocks noChangeAspect="1"/>
          </p:cNvSpPr>
          <p:nvPr/>
        </p:nvSpPr>
        <p:spPr bwMode="auto">
          <a:xfrm rot="10339700" flipH="1" flipV="1">
            <a:off x="7056186" y="5563535"/>
            <a:ext cx="498891" cy="166603"/>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42" name="Freeform 72"/>
          <p:cNvSpPr>
            <a:spLocks noChangeAspect="1"/>
          </p:cNvSpPr>
          <p:nvPr/>
        </p:nvSpPr>
        <p:spPr bwMode="auto">
          <a:xfrm rot="11917955" flipH="1" flipV="1">
            <a:off x="7087782" y="5487947"/>
            <a:ext cx="435698"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43" name="Oval 73"/>
          <p:cNvSpPr>
            <a:spLocks noChangeAspect="1" noChangeArrowheads="1"/>
          </p:cNvSpPr>
          <p:nvPr/>
        </p:nvSpPr>
        <p:spPr bwMode="auto">
          <a:xfrm rot="12361002" flipH="1" flipV="1">
            <a:off x="7495371" y="5708545"/>
            <a:ext cx="169624" cy="175859"/>
          </a:xfrm>
          <a:prstGeom prst="ellipse">
            <a:avLst/>
          </a:prstGeom>
          <a:solidFill>
            <a:srgbClr val="FF0000"/>
          </a:solid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44" name="Freeform 74"/>
          <p:cNvSpPr>
            <a:spLocks noChangeAspect="1"/>
          </p:cNvSpPr>
          <p:nvPr/>
        </p:nvSpPr>
        <p:spPr bwMode="auto">
          <a:xfrm rot="10339700" flipH="1" flipV="1">
            <a:off x="7014774" y="5777961"/>
            <a:ext cx="498891"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45" name="Freeform 75"/>
          <p:cNvSpPr>
            <a:spLocks noChangeAspect="1"/>
          </p:cNvSpPr>
          <p:nvPr/>
        </p:nvSpPr>
        <p:spPr bwMode="auto">
          <a:xfrm rot="11917955" flipH="1" flipV="1">
            <a:off x="7044707" y="5700827"/>
            <a:ext cx="435698"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46" name="Oval 124"/>
          <p:cNvSpPr>
            <a:spLocks noChangeAspect="1" noChangeArrowheads="1"/>
          </p:cNvSpPr>
          <p:nvPr/>
        </p:nvSpPr>
        <p:spPr bwMode="auto">
          <a:xfrm rot="20038998" flipH="1">
            <a:off x="6333572" y="4465887"/>
            <a:ext cx="166297" cy="178943"/>
          </a:xfrm>
          <a:prstGeom prst="ellipse">
            <a:avLst/>
          </a:prstGeom>
          <a:solidFill>
            <a:srgbClr val="FF0000"/>
          </a:solid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47" name="Freeform 125"/>
          <p:cNvSpPr>
            <a:spLocks noChangeAspect="1"/>
          </p:cNvSpPr>
          <p:nvPr/>
        </p:nvSpPr>
        <p:spPr bwMode="auto">
          <a:xfrm rot="460300" flipH="1">
            <a:off x="6483233" y="4533758"/>
            <a:ext cx="495566" cy="16351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48" name="Freeform 126"/>
          <p:cNvSpPr>
            <a:spLocks noChangeAspect="1"/>
          </p:cNvSpPr>
          <p:nvPr/>
        </p:nvSpPr>
        <p:spPr bwMode="auto">
          <a:xfrm rot="20482045" flipH="1">
            <a:off x="6513172" y="4459713"/>
            <a:ext cx="435699" cy="182030"/>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49" name="Oval 130"/>
          <p:cNvSpPr>
            <a:spLocks noChangeAspect="1" noChangeArrowheads="1"/>
          </p:cNvSpPr>
          <p:nvPr/>
        </p:nvSpPr>
        <p:spPr bwMode="auto">
          <a:xfrm rot="20038998" flipH="1">
            <a:off x="6349592" y="4900305"/>
            <a:ext cx="166297" cy="175859"/>
          </a:xfrm>
          <a:prstGeom prst="ellipse">
            <a:avLst/>
          </a:prstGeom>
          <a:solidFill>
            <a:srgbClr val="3366FF"/>
          </a:solid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51" name="Freeform 131"/>
          <p:cNvSpPr>
            <a:spLocks noChangeAspect="1"/>
          </p:cNvSpPr>
          <p:nvPr/>
        </p:nvSpPr>
        <p:spPr bwMode="auto">
          <a:xfrm rot="460300" flipH="1">
            <a:off x="6495930" y="4965091"/>
            <a:ext cx="495566" cy="160432"/>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52" name="Freeform 132"/>
          <p:cNvSpPr>
            <a:spLocks noChangeAspect="1"/>
          </p:cNvSpPr>
          <p:nvPr/>
        </p:nvSpPr>
        <p:spPr bwMode="auto">
          <a:xfrm rot="20482045" flipH="1">
            <a:off x="6525862" y="4891045"/>
            <a:ext cx="435698"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53" name="Oval 139"/>
          <p:cNvSpPr>
            <a:spLocks noChangeAspect="1" noChangeArrowheads="1"/>
          </p:cNvSpPr>
          <p:nvPr/>
        </p:nvSpPr>
        <p:spPr bwMode="auto">
          <a:xfrm rot="20038998" flipH="1">
            <a:off x="6326392" y="5502773"/>
            <a:ext cx="166297" cy="178944"/>
          </a:xfrm>
          <a:prstGeom prst="ellipse">
            <a:avLst/>
          </a:prstGeom>
          <a:solidFill>
            <a:srgbClr val="FF0000"/>
          </a:solid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54" name="Freeform 140"/>
          <p:cNvSpPr>
            <a:spLocks noChangeAspect="1"/>
          </p:cNvSpPr>
          <p:nvPr/>
        </p:nvSpPr>
        <p:spPr bwMode="auto">
          <a:xfrm rot="460300" flipH="1">
            <a:off x="6474390" y="5569106"/>
            <a:ext cx="495566" cy="166603"/>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55" name="Freeform 141"/>
          <p:cNvSpPr>
            <a:spLocks noChangeAspect="1"/>
          </p:cNvSpPr>
          <p:nvPr/>
        </p:nvSpPr>
        <p:spPr bwMode="auto">
          <a:xfrm rot="20482045" flipH="1">
            <a:off x="6504323" y="5498146"/>
            <a:ext cx="435698"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56" name="Oval 142"/>
          <p:cNvSpPr>
            <a:spLocks noChangeAspect="1" noChangeArrowheads="1"/>
          </p:cNvSpPr>
          <p:nvPr/>
        </p:nvSpPr>
        <p:spPr bwMode="auto">
          <a:xfrm rot="20038998" flipH="1">
            <a:off x="6304855" y="5729882"/>
            <a:ext cx="166297" cy="178944"/>
          </a:xfrm>
          <a:prstGeom prst="ellipse">
            <a:avLst/>
          </a:prstGeom>
          <a:solidFill>
            <a:srgbClr val="3366FF"/>
          </a:solid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57" name="Freeform 143"/>
          <p:cNvSpPr>
            <a:spLocks noChangeAspect="1"/>
          </p:cNvSpPr>
          <p:nvPr/>
        </p:nvSpPr>
        <p:spPr bwMode="auto">
          <a:xfrm rot="460300" flipH="1">
            <a:off x="6454516" y="5797758"/>
            <a:ext cx="495566"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58" name="Freeform 144"/>
          <p:cNvSpPr>
            <a:spLocks noChangeAspect="1"/>
          </p:cNvSpPr>
          <p:nvPr/>
        </p:nvSpPr>
        <p:spPr bwMode="auto">
          <a:xfrm rot="20482045" flipH="1">
            <a:off x="6482787" y="5725256"/>
            <a:ext cx="435698"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60" name="TextBox 259"/>
          <p:cNvSpPr txBox="1"/>
          <p:nvPr/>
        </p:nvSpPr>
        <p:spPr>
          <a:xfrm>
            <a:off x="5912734" y="5240869"/>
            <a:ext cx="466746" cy="261588"/>
          </a:xfrm>
          <a:prstGeom prst="rect">
            <a:avLst/>
          </a:prstGeom>
          <a:noFill/>
        </p:spPr>
        <p:txBody>
          <a:bodyPr wrap="none" lIns="91416" tIns="45709" rIns="91416" bIns="45709" rtlCol="0">
            <a:spAutoFit/>
          </a:bodyPr>
          <a:lstStyle/>
          <a:p>
            <a:pPr defTabSz="457035"/>
            <a:r>
              <a:rPr lang="en-GB" sz="1100" dirty="0">
                <a:solidFill>
                  <a:srgbClr val="000000"/>
                </a:solidFill>
              </a:rPr>
              <a:t>SiO</a:t>
            </a:r>
            <a:r>
              <a:rPr lang="en-GB" sz="1100" baseline="-25000" dirty="0">
                <a:solidFill>
                  <a:srgbClr val="000000"/>
                </a:solidFill>
              </a:rPr>
              <a:t>2</a:t>
            </a:r>
          </a:p>
        </p:txBody>
      </p:sp>
      <p:sp>
        <p:nvSpPr>
          <p:cNvPr id="261" name="TextBox 260"/>
          <p:cNvSpPr txBox="1"/>
          <p:nvPr/>
        </p:nvSpPr>
        <p:spPr>
          <a:xfrm>
            <a:off x="7775291" y="4605868"/>
            <a:ext cx="453567" cy="261588"/>
          </a:xfrm>
          <a:prstGeom prst="rect">
            <a:avLst/>
          </a:prstGeom>
          <a:noFill/>
        </p:spPr>
        <p:txBody>
          <a:bodyPr wrap="none" lIns="91416" tIns="45709" rIns="91416" bIns="45709" rtlCol="0">
            <a:spAutoFit/>
          </a:bodyPr>
          <a:lstStyle/>
          <a:p>
            <a:pPr defTabSz="457035"/>
            <a:r>
              <a:rPr lang="en-GB" sz="1100" dirty="0">
                <a:solidFill>
                  <a:srgbClr val="000000"/>
                </a:solidFill>
              </a:rPr>
              <a:t>D</a:t>
            </a:r>
            <a:r>
              <a:rPr lang="en-GB" sz="1100" baseline="-25000" dirty="0">
                <a:solidFill>
                  <a:srgbClr val="000000"/>
                </a:solidFill>
              </a:rPr>
              <a:t>2</a:t>
            </a:r>
            <a:r>
              <a:rPr lang="en-GB" sz="1100" dirty="0">
                <a:solidFill>
                  <a:srgbClr val="000000"/>
                </a:solidFill>
              </a:rPr>
              <a:t>O</a:t>
            </a:r>
            <a:endParaRPr lang="en-GB" sz="1100" baseline="-25000" dirty="0">
              <a:solidFill>
                <a:srgbClr val="000000"/>
              </a:solidFill>
            </a:endParaRPr>
          </a:p>
        </p:txBody>
      </p:sp>
      <p:pic>
        <p:nvPicPr>
          <p:cNvPr id="262" name="Picture 12"/>
          <p:cNvPicPr>
            <a:picLocks noChangeAspect="1" noChangeArrowheads="1"/>
          </p:cNvPicPr>
          <p:nvPr/>
        </p:nvPicPr>
        <p:blipFill>
          <a:blip r:embed="rId4"/>
          <a:srcRect t="11313" r="23151"/>
          <a:stretch>
            <a:fillRect/>
          </a:stretch>
        </p:blipFill>
        <p:spPr bwMode="auto">
          <a:xfrm>
            <a:off x="5533982" y="4341094"/>
            <a:ext cx="2859088" cy="1879137"/>
          </a:xfrm>
          <a:prstGeom prst="rect">
            <a:avLst/>
          </a:prstGeom>
          <a:solidFill>
            <a:schemeClr val="bg1">
              <a:alpha val="45000"/>
            </a:schemeClr>
          </a:solidFill>
          <a:ln w="9525">
            <a:noFill/>
            <a:miter lim="800000"/>
            <a:headEnd/>
            <a:tailEnd/>
          </a:ln>
          <a:effectLst/>
        </p:spPr>
      </p:pic>
      <p:sp>
        <p:nvSpPr>
          <p:cNvPr id="264" name="Text Box 7"/>
          <p:cNvSpPr txBox="1">
            <a:spLocks noChangeArrowheads="1"/>
          </p:cNvSpPr>
          <p:nvPr/>
        </p:nvSpPr>
        <p:spPr bwMode="auto">
          <a:xfrm>
            <a:off x="5862910" y="4036567"/>
            <a:ext cx="2339053" cy="353921"/>
          </a:xfrm>
          <a:prstGeom prst="rect">
            <a:avLst/>
          </a:prstGeom>
          <a:noFill/>
          <a:ln w="9525">
            <a:noFill/>
            <a:miter lim="800000"/>
            <a:headEnd/>
            <a:tailEnd/>
          </a:ln>
          <a:effectLst/>
        </p:spPr>
        <p:txBody>
          <a:bodyPr wrap="none" lIns="91416" tIns="45709" rIns="91416" bIns="45709">
            <a:prstTxWarp prst="textNoShape">
              <a:avLst/>
            </a:prstTxWarp>
            <a:spAutoFit/>
          </a:bodyPr>
          <a:lstStyle/>
          <a:p>
            <a:pPr defTabSz="457035">
              <a:spcBef>
                <a:spcPct val="0"/>
              </a:spcBef>
            </a:pPr>
            <a:r>
              <a:rPr lang="en-AU" sz="1700" dirty="0">
                <a:solidFill>
                  <a:srgbClr val="008040"/>
                </a:solidFill>
              </a:rPr>
              <a:t>Optical Matrix </a:t>
            </a:r>
            <a:r>
              <a:rPr lang="en-AU" sz="1700" dirty="0" err="1">
                <a:solidFill>
                  <a:srgbClr val="008040"/>
                </a:solidFill>
              </a:rPr>
              <a:t>modeling</a:t>
            </a:r>
            <a:endParaRPr lang="en-AU" sz="1700" dirty="0">
              <a:solidFill>
                <a:srgbClr val="008040"/>
              </a:solidFill>
              <a:sym typeface="Symbol" pitchFamily="-110" charset="2"/>
            </a:endParaRPr>
          </a:p>
        </p:txBody>
      </p:sp>
      <p:sp>
        <p:nvSpPr>
          <p:cNvPr id="265" name="Rectangle 1"/>
          <p:cNvSpPr txBox="1">
            <a:spLocks noChangeArrowheads="1"/>
          </p:cNvSpPr>
          <p:nvPr/>
        </p:nvSpPr>
        <p:spPr bwMode="auto">
          <a:xfrm>
            <a:off x="767954" y="312540"/>
            <a:ext cx="7358063" cy="759023"/>
          </a:xfrm>
          <a:prstGeom prst="rect">
            <a:avLst/>
          </a:prstGeom>
          <a:noFill/>
          <a:ln w="12700">
            <a:noFill/>
            <a:miter lim="800000"/>
            <a:headEnd/>
            <a:tailEnd/>
          </a:ln>
        </p:spPr>
        <p:txBody>
          <a:bodyPr vert="horz" wrap="square" lIns="35695" tIns="35695" rIns="35695" bIns="35695" numCol="1" anchor="ctr" anchorCtr="0" compatLnSpc="1">
            <a:prstTxWarp prst="textNoShape">
              <a:avLst/>
            </a:prstTxWarp>
          </a:bodyPr>
          <a:lstStyle/>
          <a:p>
            <a:pPr algn="ctr" defTabSz="914400" fontAlgn="base">
              <a:spcBef>
                <a:spcPct val="0"/>
              </a:spcBef>
              <a:spcAft>
                <a:spcPct val="0"/>
              </a:spcAft>
              <a:defRPr/>
            </a:pPr>
            <a:r>
              <a:rPr lang="en-US" sz="5000" kern="0">
                <a:solidFill>
                  <a:srgbClr val="000000"/>
                </a:solidFill>
                <a:sym typeface="Gill Sans" pitchFamily="-112" charset="0"/>
              </a:rPr>
              <a:t>Reflectometry</a:t>
            </a:r>
            <a:endParaRPr lang="en-US" sz="5000" kern="0" dirty="0">
              <a:solidFill>
                <a:srgbClr val="000000"/>
              </a:solidFill>
              <a:sym typeface="Gill Sans" pitchFamily="-112" charset="0"/>
            </a:endParaRPr>
          </a:p>
        </p:txBody>
      </p:sp>
    </p:spTree>
    <p:extLst>
      <p:ext uri="{BB962C8B-B14F-4D97-AF65-F5344CB8AC3E}">
        <p14:creationId xmlns:p14="http://schemas.microsoft.com/office/powerpoint/2010/main" val="3255572625"/>
      </p:ext>
    </p:extLst>
  </p:cSld>
  <p:clrMapOvr>
    <a:masterClrMapping/>
  </p:clrMapOvr>
  <p:transition>
    <p:dissolv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6" name="AutoShape 6"/>
          <p:cNvSpPr>
            <a:spLocks noChangeArrowheads="1"/>
          </p:cNvSpPr>
          <p:nvPr/>
        </p:nvSpPr>
        <p:spPr bwMode="auto">
          <a:xfrm>
            <a:off x="4297368" y="4772025"/>
            <a:ext cx="719137" cy="287338"/>
          </a:xfrm>
          <a:prstGeom prst="leftArrow">
            <a:avLst>
              <a:gd name="adj1" fmla="val 50000"/>
              <a:gd name="adj2" fmla="val 62569"/>
            </a:avLst>
          </a:prstGeom>
          <a:solidFill>
            <a:srgbClr val="FF0000"/>
          </a:solidFill>
          <a:ln w="9525">
            <a:noFill/>
            <a:miter lim="800000"/>
            <a:headEnd/>
            <a:tailEnd/>
          </a:ln>
          <a:effectLst/>
        </p:spPr>
        <p:txBody>
          <a:bodyPr wrap="none" lIns="91416" tIns="45709" rIns="91416" bIns="45709" anchor="ctr">
            <a:prstTxWarp prst="textNoShape">
              <a:avLst/>
            </a:prstTxWarp>
          </a:bodyPr>
          <a:lstStyle/>
          <a:p>
            <a:pPr defTabSz="457035"/>
            <a:endParaRPr lang="en-US">
              <a:solidFill>
                <a:srgbClr val="000000"/>
              </a:solidFill>
            </a:endParaRPr>
          </a:p>
        </p:txBody>
      </p:sp>
      <p:sp>
        <p:nvSpPr>
          <p:cNvPr id="230407" name="Text Box 7"/>
          <p:cNvSpPr txBox="1">
            <a:spLocks noChangeArrowheads="1"/>
          </p:cNvSpPr>
          <p:nvPr/>
        </p:nvSpPr>
        <p:spPr bwMode="auto">
          <a:xfrm>
            <a:off x="5611907" y="6076950"/>
            <a:ext cx="2819541" cy="523198"/>
          </a:xfrm>
          <a:prstGeom prst="rect">
            <a:avLst/>
          </a:prstGeom>
          <a:noFill/>
          <a:ln w="9525">
            <a:noFill/>
            <a:miter lim="800000"/>
            <a:headEnd/>
            <a:tailEnd/>
          </a:ln>
          <a:effectLst/>
        </p:spPr>
        <p:txBody>
          <a:bodyPr wrap="none" lIns="91416" tIns="45709" rIns="91416" bIns="45709">
            <a:prstTxWarp prst="textNoShape">
              <a:avLst/>
            </a:prstTxWarp>
            <a:spAutoFit/>
          </a:bodyPr>
          <a:lstStyle/>
          <a:p>
            <a:pPr defTabSz="457035">
              <a:spcBef>
                <a:spcPct val="0"/>
              </a:spcBef>
            </a:pPr>
            <a:r>
              <a:rPr lang="en-AU" sz="1400" dirty="0">
                <a:solidFill>
                  <a:srgbClr val="000000"/>
                </a:solidFill>
              </a:rPr>
              <a:t>Scattering length density profile </a:t>
            </a:r>
            <a:r>
              <a:rPr lang="en-AU" sz="1400" dirty="0" err="1">
                <a:solidFill>
                  <a:srgbClr val="000000"/>
                </a:solidFill>
                <a:sym typeface="Symbol" pitchFamily="-110" charset="2"/>
              </a:rPr>
              <a:t>(z</a:t>
            </a:r>
            <a:r>
              <a:rPr lang="en-AU" sz="1400" dirty="0">
                <a:solidFill>
                  <a:srgbClr val="000000"/>
                </a:solidFill>
                <a:sym typeface="Symbol" pitchFamily="-110" charset="2"/>
              </a:rPr>
              <a:t>)</a:t>
            </a:r>
          </a:p>
          <a:p>
            <a:pPr defTabSz="457035">
              <a:spcBef>
                <a:spcPct val="0"/>
              </a:spcBef>
            </a:pPr>
            <a:r>
              <a:rPr lang="en-AU" sz="1400" dirty="0">
                <a:solidFill>
                  <a:srgbClr val="000000"/>
                </a:solidFill>
                <a:sym typeface="Symbol" pitchFamily="-110" charset="2"/>
              </a:rPr>
              <a:t> = neutron refractive index profile</a:t>
            </a:r>
          </a:p>
        </p:txBody>
      </p:sp>
      <p:pic>
        <p:nvPicPr>
          <p:cNvPr id="230408" name="Picture 8" descr="Reflection"/>
          <p:cNvPicPr>
            <a:picLocks noChangeAspect="1" noChangeArrowheads="1"/>
          </p:cNvPicPr>
          <p:nvPr/>
        </p:nvPicPr>
        <p:blipFill>
          <a:blip r:embed="rId3"/>
          <a:srcRect/>
          <a:stretch>
            <a:fillRect/>
          </a:stretch>
        </p:blipFill>
        <p:spPr bwMode="auto">
          <a:xfrm>
            <a:off x="730250" y="1624018"/>
            <a:ext cx="3587750" cy="1633537"/>
          </a:xfrm>
          <a:prstGeom prst="rect">
            <a:avLst/>
          </a:prstGeom>
          <a:noFill/>
        </p:spPr>
      </p:pic>
      <p:sp>
        <p:nvSpPr>
          <p:cNvPr id="230413" name="AutoShape 13"/>
          <p:cNvSpPr>
            <a:spLocks noChangeArrowheads="1"/>
          </p:cNvSpPr>
          <p:nvPr/>
        </p:nvSpPr>
        <p:spPr bwMode="auto">
          <a:xfrm flipH="1">
            <a:off x="4475168" y="5102225"/>
            <a:ext cx="719137" cy="287338"/>
          </a:xfrm>
          <a:prstGeom prst="leftArrow">
            <a:avLst>
              <a:gd name="adj1" fmla="val 50000"/>
              <a:gd name="adj2" fmla="val 62569"/>
            </a:avLst>
          </a:prstGeom>
          <a:solidFill>
            <a:srgbClr val="FF0000"/>
          </a:solidFill>
          <a:ln w="9525">
            <a:noFill/>
            <a:miter lim="800000"/>
            <a:headEnd/>
            <a:tailEnd/>
          </a:ln>
          <a:effectLst/>
        </p:spPr>
        <p:txBody>
          <a:bodyPr wrap="none" lIns="91416" tIns="45709" rIns="91416" bIns="45709" anchor="ctr">
            <a:prstTxWarp prst="textNoShape">
              <a:avLst/>
            </a:prstTxWarp>
          </a:bodyPr>
          <a:lstStyle/>
          <a:p>
            <a:pPr defTabSz="457035"/>
            <a:endParaRPr lang="en-US">
              <a:solidFill>
                <a:srgbClr val="000000"/>
              </a:solidFill>
            </a:endParaRPr>
          </a:p>
        </p:txBody>
      </p:sp>
      <p:sp>
        <p:nvSpPr>
          <p:cNvPr id="329" name="TextBox 328"/>
          <p:cNvSpPr txBox="1"/>
          <p:nvPr/>
        </p:nvSpPr>
        <p:spPr>
          <a:xfrm>
            <a:off x="4826003" y="2184400"/>
            <a:ext cx="400061" cy="800018"/>
          </a:xfrm>
          <a:prstGeom prst="rect">
            <a:avLst/>
          </a:prstGeom>
          <a:solidFill>
            <a:schemeClr val="bg1"/>
          </a:solidFill>
        </p:spPr>
        <p:txBody>
          <a:bodyPr vert="vert270" wrap="square" lIns="91416" tIns="45709" rIns="91416" bIns="45709" rtlCol="0">
            <a:spAutoFit/>
          </a:bodyPr>
          <a:lstStyle/>
          <a:p>
            <a:pPr defTabSz="457035"/>
            <a:r>
              <a:rPr lang="en-US" sz="1400" dirty="0">
                <a:solidFill>
                  <a:srgbClr val="000000"/>
                </a:solidFill>
              </a:rPr>
              <a:t>L</a:t>
            </a:r>
            <a:r>
              <a:rPr lang="en-GB" sz="1400" dirty="0" err="1">
                <a:solidFill>
                  <a:srgbClr val="000000"/>
                </a:solidFill>
              </a:rPr>
              <a:t>og</a:t>
            </a:r>
            <a:r>
              <a:rPr lang="en-GB" sz="1400" dirty="0">
                <a:solidFill>
                  <a:srgbClr val="000000"/>
                </a:solidFill>
              </a:rPr>
              <a:t> R</a:t>
            </a:r>
          </a:p>
        </p:txBody>
      </p:sp>
      <p:sp>
        <p:nvSpPr>
          <p:cNvPr id="230576" name="AutoShape 176"/>
          <p:cNvSpPr>
            <a:spLocks noChangeArrowheads="1"/>
          </p:cNvSpPr>
          <p:nvPr/>
        </p:nvSpPr>
        <p:spPr bwMode="auto">
          <a:xfrm>
            <a:off x="4300538" y="2238375"/>
            <a:ext cx="647700" cy="287338"/>
          </a:xfrm>
          <a:prstGeom prst="rightArrow">
            <a:avLst>
              <a:gd name="adj1" fmla="val 50000"/>
              <a:gd name="adj2" fmla="val 56353"/>
            </a:avLst>
          </a:prstGeom>
          <a:solidFill>
            <a:srgbClr val="FF0000"/>
          </a:solidFill>
          <a:ln w="9525">
            <a:noFill/>
            <a:miter lim="800000"/>
            <a:headEnd/>
            <a:tailEnd/>
          </a:ln>
          <a:effectLst/>
        </p:spPr>
        <p:txBody>
          <a:bodyPr wrap="none" lIns="91416" tIns="45709" rIns="91416" bIns="45709" anchor="ctr">
            <a:prstTxWarp prst="textNoShape">
              <a:avLst/>
            </a:prstTxWarp>
          </a:bodyPr>
          <a:lstStyle/>
          <a:p>
            <a:pPr defTabSz="457035"/>
            <a:endParaRPr lang="en-US">
              <a:solidFill>
                <a:srgbClr val="000000"/>
              </a:solidFill>
            </a:endParaRPr>
          </a:p>
        </p:txBody>
      </p:sp>
      <p:sp>
        <p:nvSpPr>
          <p:cNvPr id="230405" name="AutoShape 5"/>
          <p:cNvSpPr>
            <a:spLocks noChangeArrowheads="1"/>
          </p:cNvSpPr>
          <p:nvPr/>
        </p:nvSpPr>
        <p:spPr bwMode="auto">
          <a:xfrm>
            <a:off x="8559800" y="4165605"/>
            <a:ext cx="288925" cy="466725"/>
          </a:xfrm>
          <a:prstGeom prst="downArrow">
            <a:avLst>
              <a:gd name="adj1" fmla="val 50000"/>
              <a:gd name="adj2" fmla="val 40385"/>
            </a:avLst>
          </a:prstGeom>
          <a:solidFill>
            <a:srgbClr val="FF0000"/>
          </a:solidFill>
          <a:ln w="9525">
            <a:noFill/>
            <a:miter lim="800000"/>
            <a:headEnd/>
            <a:tailEnd/>
          </a:ln>
          <a:effectLst/>
        </p:spPr>
        <p:txBody>
          <a:bodyPr vert="eaVert" wrap="none" lIns="91416" tIns="45709" rIns="91416" bIns="45709" anchor="ctr">
            <a:prstTxWarp prst="textNoShape">
              <a:avLst/>
            </a:prstTxWarp>
          </a:bodyPr>
          <a:lstStyle/>
          <a:p>
            <a:pPr defTabSz="457035"/>
            <a:endParaRPr lang="en-US">
              <a:solidFill>
                <a:srgbClr val="000000"/>
              </a:solidFill>
            </a:endParaRPr>
          </a:p>
        </p:txBody>
      </p:sp>
      <p:pic>
        <p:nvPicPr>
          <p:cNvPr id="217" name="Picture 175" descr="\\.PSF\.Home\Desktop\sldrefl.tif"/>
          <p:cNvPicPr>
            <a:picLocks noChangeAspect="1" noChangeArrowheads="1"/>
          </p:cNvPicPr>
          <p:nvPr/>
        </p:nvPicPr>
        <p:blipFill>
          <a:blip r:embed="rId4"/>
          <a:srcRect/>
          <a:stretch>
            <a:fillRect/>
          </a:stretch>
        </p:blipFill>
        <p:spPr bwMode="auto">
          <a:xfrm>
            <a:off x="4960938" y="1327155"/>
            <a:ext cx="3784600" cy="2900363"/>
          </a:xfrm>
          <a:prstGeom prst="rect">
            <a:avLst/>
          </a:prstGeom>
          <a:noFill/>
        </p:spPr>
      </p:pic>
      <p:sp>
        <p:nvSpPr>
          <p:cNvPr id="218" name="Text Box 177"/>
          <p:cNvSpPr txBox="1">
            <a:spLocks noChangeArrowheads="1"/>
          </p:cNvSpPr>
          <p:nvPr/>
        </p:nvSpPr>
        <p:spPr bwMode="auto">
          <a:xfrm>
            <a:off x="5888270" y="1330325"/>
            <a:ext cx="701210" cy="341198"/>
          </a:xfrm>
          <a:prstGeom prst="rect">
            <a:avLst/>
          </a:prstGeom>
          <a:noFill/>
          <a:ln w="9525">
            <a:noFill/>
            <a:miter lim="800000"/>
            <a:headEnd/>
            <a:tailEnd/>
          </a:ln>
          <a:effectLst/>
        </p:spPr>
        <p:txBody>
          <a:bodyPr wrap="none" lIns="91416" tIns="45709" rIns="91416" bIns="45709">
            <a:prstTxWarp prst="textNoShape">
              <a:avLst/>
            </a:prstTxWarp>
            <a:spAutoFit/>
          </a:bodyPr>
          <a:lstStyle/>
          <a:p>
            <a:pPr defTabSz="457035"/>
            <a:r>
              <a:rPr lang="en-US" sz="1600" dirty="0" err="1">
                <a:solidFill>
                  <a:srgbClr val="3333CC"/>
                </a:solidFill>
              </a:rPr>
              <a:t>h</a:t>
            </a:r>
            <a:r>
              <a:rPr lang="en-US" sz="1600" dirty="0">
                <a:solidFill>
                  <a:srgbClr val="3333CC"/>
                </a:solidFill>
              </a:rPr>
              <a:t>-lipid</a:t>
            </a:r>
          </a:p>
        </p:txBody>
      </p:sp>
      <p:sp>
        <p:nvSpPr>
          <p:cNvPr id="219" name="Text Box 178"/>
          <p:cNvSpPr txBox="1">
            <a:spLocks noChangeArrowheads="1"/>
          </p:cNvSpPr>
          <p:nvPr/>
        </p:nvSpPr>
        <p:spPr bwMode="auto">
          <a:xfrm>
            <a:off x="5912660" y="2181225"/>
            <a:ext cx="703235" cy="341198"/>
          </a:xfrm>
          <a:prstGeom prst="rect">
            <a:avLst/>
          </a:prstGeom>
          <a:noFill/>
          <a:ln w="9525">
            <a:noFill/>
            <a:miter lim="800000"/>
            <a:headEnd/>
            <a:tailEnd/>
          </a:ln>
          <a:effectLst/>
        </p:spPr>
        <p:txBody>
          <a:bodyPr wrap="none" lIns="91416" tIns="45709" rIns="91416" bIns="45709">
            <a:prstTxWarp prst="textNoShape">
              <a:avLst/>
            </a:prstTxWarp>
            <a:spAutoFit/>
          </a:bodyPr>
          <a:lstStyle/>
          <a:p>
            <a:pPr defTabSz="457035"/>
            <a:r>
              <a:rPr lang="en-US" sz="1600" dirty="0" err="1">
                <a:solidFill>
                  <a:srgbClr val="CC0000"/>
                </a:solidFill>
              </a:rPr>
              <a:t>d</a:t>
            </a:r>
            <a:r>
              <a:rPr lang="en-US" sz="1600" dirty="0">
                <a:solidFill>
                  <a:srgbClr val="CC0000"/>
                </a:solidFill>
              </a:rPr>
              <a:t>-lipid</a:t>
            </a:r>
          </a:p>
        </p:txBody>
      </p:sp>
      <p:sp>
        <p:nvSpPr>
          <p:cNvPr id="220" name="TextBox 219"/>
          <p:cNvSpPr txBox="1"/>
          <p:nvPr/>
        </p:nvSpPr>
        <p:spPr>
          <a:xfrm>
            <a:off x="7913621" y="2720171"/>
            <a:ext cx="304800" cy="352018"/>
          </a:xfrm>
          <a:prstGeom prst="rect">
            <a:avLst/>
          </a:prstGeom>
          <a:noFill/>
        </p:spPr>
        <p:txBody>
          <a:bodyPr wrap="square" lIns="91416" tIns="45709" rIns="91416" bIns="45709" rtlCol="0">
            <a:spAutoFit/>
          </a:bodyPr>
          <a:lstStyle/>
          <a:p>
            <a:pPr defTabSz="457035"/>
            <a:r>
              <a:rPr lang="en-GB" sz="1700" dirty="0" err="1">
                <a:solidFill>
                  <a:srgbClr val="FF0000"/>
                </a:solidFill>
              </a:rPr>
              <a:t>z</a:t>
            </a:r>
            <a:endParaRPr lang="en-GB" sz="1700" dirty="0">
              <a:solidFill>
                <a:srgbClr val="FF0000"/>
              </a:solidFill>
            </a:endParaRPr>
          </a:p>
        </p:txBody>
      </p:sp>
      <p:cxnSp>
        <p:nvCxnSpPr>
          <p:cNvPr id="221" name="Straight Arrow Connector 220"/>
          <p:cNvCxnSpPr/>
          <p:nvPr/>
        </p:nvCxnSpPr>
        <p:spPr bwMode="auto">
          <a:xfrm rot="5400000">
            <a:off x="6574367" y="3289300"/>
            <a:ext cx="698500" cy="12700"/>
          </a:xfrm>
          <a:prstGeom prst="straightConnector1">
            <a:avLst/>
          </a:prstGeom>
          <a:noFill/>
          <a:ln w="6350" cap="flat" cmpd="sng" algn="ctr">
            <a:solidFill>
              <a:schemeClr val="tx1"/>
            </a:solidFill>
            <a:prstDash val="solid"/>
            <a:round/>
            <a:headEnd type="none" w="med" len="med"/>
            <a:tailEnd type="arrow"/>
          </a:ln>
          <a:effectLst/>
        </p:spPr>
      </p:cxnSp>
      <p:sp>
        <p:nvSpPr>
          <p:cNvPr id="224" name="TextBox 223"/>
          <p:cNvSpPr txBox="1"/>
          <p:nvPr/>
        </p:nvSpPr>
        <p:spPr>
          <a:xfrm>
            <a:off x="6457821" y="2618914"/>
            <a:ext cx="1014217" cy="308737"/>
          </a:xfrm>
          <a:prstGeom prst="rect">
            <a:avLst/>
          </a:prstGeom>
          <a:noFill/>
        </p:spPr>
        <p:txBody>
          <a:bodyPr wrap="none" lIns="91416" tIns="45709" rIns="91416" bIns="45709" rtlCol="0">
            <a:spAutoFit/>
          </a:bodyPr>
          <a:lstStyle/>
          <a:p>
            <a:pPr defTabSz="457035">
              <a:buFont typeface="Lucida Grande"/>
              <a:buChar char="⇒"/>
            </a:pPr>
            <a:r>
              <a:rPr lang="en-GB" sz="1400" dirty="0">
                <a:solidFill>
                  <a:srgbClr val="000000"/>
                </a:solidFill>
              </a:rPr>
              <a:t>thickness</a:t>
            </a:r>
          </a:p>
        </p:txBody>
      </p:sp>
      <p:cxnSp>
        <p:nvCxnSpPr>
          <p:cNvPr id="225" name="Straight Arrow Connector 224"/>
          <p:cNvCxnSpPr/>
          <p:nvPr/>
        </p:nvCxnSpPr>
        <p:spPr bwMode="auto">
          <a:xfrm flipV="1">
            <a:off x="7660468" y="2871787"/>
            <a:ext cx="886632" cy="276"/>
          </a:xfrm>
          <a:prstGeom prst="straightConnector1">
            <a:avLst/>
          </a:prstGeom>
          <a:noFill/>
          <a:ln w="9525" cap="flat" cmpd="sng" algn="ctr">
            <a:solidFill>
              <a:srgbClr val="FF0000"/>
            </a:solidFill>
            <a:prstDash val="solid"/>
            <a:round/>
            <a:headEnd type="none" w="med" len="med"/>
            <a:tailEnd type="arrow"/>
          </a:ln>
          <a:effectLst/>
        </p:spPr>
      </p:cxnSp>
      <p:sp>
        <p:nvSpPr>
          <p:cNvPr id="226" name="TextBox 225"/>
          <p:cNvSpPr txBox="1"/>
          <p:nvPr/>
        </p:nvSpPr>
        <p:spPr>
          <a:xfrm>
            <a:off x="7812360" y="948099"/>
            <a:ext cx="658198" cy="353921"/>
          </a:xfrm>
          <a:prstGeom prst="rect">
            <a:avLst/>
          </a:prstGeom>
          <a:noFill/>
        </p:spPr>
        <p:txBody>
          <a:bodyPr wrap="square" lIns="91416" tIns="45709" rIns="91416" bIns="45709" rtlCol="0">
            <a:spAutoFit/>
          </a:bodyPr>
          <a:lstStyle/>
          <a:p>
            <a:pPr defTabSz="457035"/>
            <a:r>
              <a:rPr lang="en-GB" sz="1700" dirty="0" err="1">
                <a:solidFill>
                  <a:srgbClr val="FF0000"/>
                </a:solidFill>
                <a:latin typeface="Lucida Grande"/>
                <a:ea typeface="Lucida Grande"/>
                <a:cs typeface="Lucida Grande"/>
              </a:rPr>
              <a:t>ρ</a:t>
            </a:r>
            <a:r>
              <a:rPr lang="en-GB" sz="1700" dirty="0">
                <a:solidFill>
                  <a:srgbClr val="FF0000"/>
                </a:solidFill>
                <a:latin typeface="Lucida Grande"/>
                <a:ea typeface="Lucida Grande"/>
                <a:cs typeface="Lucida Grande"/>
              </a:rPr>
              <a:t>(z)</a:t>
            </a:r>
            <a:endParaRPr lang="en-GB" sz="1700" dirty="0">
              <a:solidFill>
                <a:srgbClr val="FF0000"/>
              </a:solidFill>
            </a:endParaRPr>
          </a:p>
        </p:txBody>
      </p:sp>
      <p:sp>
        <p:nvSpPr>
          <p:cNvPr id="227" name="TextBox 226"/>
          <p:cNvSpPr txBox="1"/>
          <p:nvPr/>
        </p:nvSpPr>
        <p:spPr>
          <a:xfrm>
            <a:off x="6394703" y="1099991"/>
            <a:ext cx="658198" cy="352018"/>
          </a:xfrm>
          <a:prstGeom prst="rect">
            <a:avLst/>
          </a:prstGeom>
          <a:noFill/>
        </p:spPr>
        <p:txBody>
          <a:bodyPr wrap="square" lIns="91416" tIns="45709" rIns="91416" bIns="45709" rtlCol="0">
            <a:spAutoFit/>
          </a:bodyPr>
          <a:lstStyle/>
          <a:p>
            <a:pPr defTabSz="457035"/>
            <a:r>
              <a:rPr lang="en-GB" sz="1700" dirty="0" err="1">
                <a:solidFill>
                  <a:srgbClr val="FF0000"/>
                </a:solidFill>
                <a:latin typeface="Lucida Grande"/>
                <a:ea typeface="Lucida Grande"/>
                <a:cs typeface="Lucida Grande"/>
              </a:rPr>
              <a:t>ρ</a:t>
            </a:r>
            <a:endParaRPr lang="en-GB" sz="1700" dirty="0">
              <a:solidFill>
                <a:srgbClr val="FF0000"/>
              </a:solidFill>
            </a:endParaRPr>
          </a:p>
        </p:txBody>
      </p:sp>
      <p:sp>
        <p:nvSpPr>
          <p:cNvPr id="229" name="Oval 61"/>
          <p:cNvSpPr>
            <a:spLocks noChangeAspect="1" noChangeArrowheads="1"/>
          </p:cNvSpPr>
          <p:nvPr/>
        </p:nvSpPr>
        <p:spPr bwMode="auto">
          <a:xfrm rot="12361002" flipH="1" flipV="1">
            <a:off x="7545626" y="4857018"/>
            <a:ext cx="169624" cy="182030"/>
          </a:xfrm>
          <a:prstGeom prst="ellipse">
            <a:avLst/>
          </a:prstGeom>
          <a:solidFill>
            <a:srgbClr val="FF0000"/>
          </a:solid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30" name="Freeform 62"/>
          <p:cNvSpPr>
            <a:spLocks noChangeAspect="1"/>
          </p:cNvSpPr>
          <p:nvPr/>
        </p:nvSpPr>
        <p:spPr bwMode="auto">
          <a:xfrm rot="10339700" flipH="1" flipV="1">
            <a:off x="7063367" y="4931062"/>
            <a:ext cx="498891" cy="160432"/>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31" name="Freeform 63"/>
          <p:cNvSpPr>
            <a:spLocks noChangeAspect="1"/>
          </p:cNvSpPr>
          <p:nvPr/>
        </p:nvSpPr>
        <p:spPr bwMode="auto">
          <a:xfrm rot="11917955" flipH="1" flipV="1">
            <a:off x="7094961" y="4852390"/>
            <a:ext cx="435698"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32" name="Oval 127"/>
          <p:cNvSpPr>
            <a:spLocks noChangeAspect="1" noChangeArrowheads="1"/>
          </p:cNvSpPr>
          <p:nvPr/>
        </p:nvSpPr>
        <p:spPr bwMode="auto">
          <a:xfrm rot="20038998" flipH="1">
            <a:off x="6355109" y="4678762"/>
            <a:ext cx="166297" cy="178944"/>
          </a:xfrm>
          <a:prstGeom prst="ellipse">
            <a:avLst/>
          </a:prstGeom>
          <a:solidFill>
            <a:srgbClr val="FF0000"/>
          </a:solid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33" name="Freeform 128"/>
          <p:cNvSpPr>
            <a:spLocks noChangeAspect="1"/>
          </p:cNvSpPr>
          <p:nvPr/>
        </p:nvSpPr>
        <p:spPr bwMode="auto">
          <a:xfrm rot="460300" flipH="1">
            <a:off x="6504769" y="4746639"/>
            <a:ext cx="495566"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34" name="Freeform 129"/>
          <p:cNvSpPr>
            <a:spLocks noChangeAspect="1"/>
          </p:cNvSpPr>
          <p:nvPr/>
        </p:nvSpPr>
        <p:spPr bwMode="auto">
          <a:xfrm rot="20482045" flipH="1">
            <a:off x="6533045" y="4671051"/>
            <a:ext cx="435699"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35" name="Oval 133"/>
          <p:cNvSpPr>
            <a:spLocks noChangeAspect="1" noChangeArrowheads="1"/>
          </p:cNvSpPr>
          <p:nvPr/>
        </p:nvSpPr>
        <p:spPr bwMode="auto">
          <a:xfrm rot="20038998" flipH="1">
            <a:off x="6412542" y="5108553"/>
            <a:ext cx="166297" cy="178944"/>
          </a:xfrm>
          <a:prstGeom prst="ellipse">
            <a:avLst/>
          </a:prstGeom>
          <a:solidFill>
            <a:srgbClr val="FF0000"/>
          </a:solid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36" name="Freeform 134"/>
          <p:cNvSpPr>
            <a:spLocks noChangeAspect="1"/>
          </p:cNvSpPr>
          <p:nvPr/>
        </p:nvSpPr>
        <p:spPr bwMode="auto">
          <a:xfrm rot="460300" flipH="1">
            <a:off x="6562203" y="5176429"/>
            <a:ext cx="495566"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37" name="Freeform 135"/>
          <p:cNvSpPr>
            <a:spLocks noChangeAspect="1"/>
          </p:cNvSpPr>
          <p:nvPr/>
        </p:nvSpPr>
        <p:spPr bwMode="auto">
          <a:xfrm rot="20482045" flipH="1">
            <a:off x="6592137" y="5105474"/>
            <a:ext cx="435698" cy="175859"/>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38" name="Oval 136"/>
          <p:cNvSpPr>
            <a:spLocks noChangeAspect="1" noChangeArrowheads="1"/>
          </p:cNvSpPr>
          <p:nvPr/>
        </p:nvSpPr>
        <p:spPr bwMode="auto">
          <a:xfrm rot="20038998" flipH="1">
            <a:off x="6333572" y="5285863"/>
            <a:ext cx="166297" cy="178944"/>
          </a:xfrm>
          <a:prstGeom prst="ellipse">
            <a:avLst/>
          </a:prstGeom>
          <a:solidFill>
            <a:srgbClr val="FF0000"/>
          </a:solid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39" name="Freeform 137"/>
          <p:cNvSpPr>
            <a:spLocks noChangeAspect="1"/>
          </p:cNvSpPr>
          <p:nvPr/>
        </p:nvSpPr>
        <p:spPr bwMode="auto">
          <a:xfrm rot="460300" flipH="1">
            <a:off x="6483233" y="5353738"/>
            <a:ext cx="495566"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40" name="Freeform 138"/>
          <p:cNvSpPr>
            <a:spLocks noChangeAspect="1"/>
          </p:cNvSpPr>
          <p:nvPr/>
        </p:nvSpPr>
        <p:spPr bwMode="auto">
          <a:xfrm rot="20482045" flipH="1">
            <a:off x="6513167" y="5282783"/>
            <a:ext cx="435698" cy="175859"/>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41" name="Oval 55"/>
          <p:cNvSpPr>
            <a:spLocks noChangeAspect="1" noChangeArrowheads="1"/>
          </p:cNvSpPr>
          <p:nvPr/>
        </p:nvSpPr>
        <p:spPr bwMode="auto">
          <a:xfrm rot="12361002" flipH="1" flipV="1">
            <a:off x="7522426" y="4461256"/>
            <a:ext cx="169624" cy="178944"/>
          </a:xfrm>
          <a:prstGeom prst="ellipse">
            <a:avLst/>
          </a:prstGeom>
          <a:solidFill>
            <a:srgbClr val="3366FF"/>
          </a:solid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42" name="Freeform 56"/>
          <p:cNvSpPr>
            <a:spLocks noChangeAspect="1"/>
          </p:cNvSpPr>
          <p:nvPr/>
        </p:nvSpPr>
        <p:spPr bwMode="auto">
          <a:xfrm rot="10339700" flipH="1" flipV="1">
            <a:off x="7043491" y="4535300"/>
            <a:ext cx="498891"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43" name="Freeform 57"/>
          <p:cNvSpPr>
            <a:spLocks noChangeAspect="1"/>
          </p:cNvSpPr>
          <p:nvPr/>
        </p:nvSpPr>
        <p:spPr bwMode="auto">
          <a:xfrm rot="11917955" flipH="1" flipV="1">
            <a:off x="7073424" y="4458169"/>
            <a:ext cx="435698"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44" name="Oval 58"/>
          <p:cNvSpPr>
            <a:spLocks noChangeAspect="1" noChangeArrowheads="1"/>
          </p:cNvSpPr>
          <p:nvPr/>
        </p:nvSpPr>
        <p:spPr bwMode="auto">
          <a:xfrm rot="12361002" flipH="1" flipV="1">
            <a:off x="7500889" y="4659907"/>
            <a:ext cx="169624" cy="178944"/>
          </a:xfrm>
          <a:prstGeom prst="ellipse">
            <a:avLst/>
          </a:prstGeom>
          <a:solidFill>
            <a:srgbClr val="FF0000"/>
          </a:solid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45" name="Freeform 59"/>
          <p:cNvSpPr>
            <a:spLocks noChangeAspect="1"/>
          </p:cNvSpPr>
          <p:nvPr/>
        </p:nvSpPr>
        <p:spPr bwMode="auto">
          <a:xfrm rot="10339700" flipH="1" flipV="1">
            <a:off x="7021953" y="4733953"/>
            <a:ext cx="498891"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46" name="Freeform 60"/>
          <p:cNvSpPr>
            <a:spLocks noChangeAspect="1"/>
          </p:cNvSpPr>
          <p:nvPr/>
        </p:nvSpPr>
        <p:spPr bwMode="auto">
          <a:xfrm rot="11917955" flipH="1" flipV="1">
            <a:off x="7053548" y="4658369"/>
            <a:ext cx="435698" cy="175859"/>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47" name="Oval 64"/>
          <p:cNvSpPr>
            <a:spLocks noChangeAspect="1" noChangeArrowheads="1"/>
          </p:cNvSpPr>
          <p:nvPr/>
        </p:nvSpPr>
        <p:spPr bwMode="auto">
          <a:xfrm rot="12361002" flipH="1" flipV="1">
            <a:off x="7479351" y="5075471"/>
            <a:ext cx="169624" cy="178944"/>
          </a:xfrm>
          <a:prstGeom prst="ellipse">
            <a:avLst/>
          </a:prstGeom>
          <a:solidFill>
            <a:srgbClr val="3366FF"/>
          </a:solid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48" name="Freeform 65"/>
          <p:cNvSpPr>
            <a:spLocks noChangeAspect="1"/>
          </p:cNvSpPr>
          <p:nvPr/>
        </p:nvSpPr>
        <p:spPr bwMode="auto">
          <a:xfrm rot="10339700" flipH="1" flipV="1">
            <a:off x="7000415" y="5149517"/>
            <a:ext cx="498891"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49" name="Freeform 66"/>
          <p:cNvSpPr>
            <a:spLocks noChangeAspect="1"/>
          </p:cNvSpPr>
          <p:nvPr/>
        </p:nvSpPr>
        <p:spPr bwMode="auto">
          <a:xfrm rot="11917955" flipH="1" flipV="1">
            <a:off x="7030350" y="5072384"/>
            <a:ext cx="435698"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50" name="Oval 67"/>
          <p:cNvSpPr>
            <a:spLocks noChangeAspect="1" noChangeArrowheads="1"/>
          </p:cNvSpPr>
          <p:nvPr/>
        </p:nvSpPr>
        <p:spPr bwMode="auto">
          <a:xfrm rot="12361002" flipH="1" flipV="1">
            <a:off x="7515246" y="5267008"/>
            <a:ext cx="169624" cy="178944"/>
          </a:xfrm>
          <a:prstGeom prst="ellipse">
            <a:avLst/>
          </a:prstGeom>
          <a:solidFill>
            <a:srgbClr val="3366FF"/>
          </a:solid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51" name="Freeform 68"/>
          <p:cNvSpPr>
            <a:spLocks noChangeAspect="1"/>
          </p:cNvSpPr>
          <p:nvPr/>
        </p:nvSpPr>
        <p:spPr bwMode="auto">
          <a:xfrm rot="10339700" flipH="1" flipV="1">
            <a:off x="7036310" y="5341053"/>
            <a:ext cx="498891"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52" name="Freeform 69"/>
          <p:cNvSpPr>
            <a:spLocks noChangeAspect="1"/>
          </p:cNvSpPr>
          <p:nvPr/>
        </p:nvSpPr>
        <p:spPr bwMode="auto">
          <a:xfrm rot="11917955" flipH="1" flipV="1">
            <a:off x="7067908" y="5262380"/>
            <a:ext cx="435698" cy="182030"/>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53" name="Oval 70"/>
          <p:cNvSpPr>
            <a:spLocks noChangeAspect="1" noChangeArrowheads="1"/>
          </p:cNvSpPr>
          <p:nvPr/>
        </p:nvSpPr>
        <p:spPr bwMode="auto">
          <a:xfrm rot="12361002" flipH="1" flipV="1">
            <a:off x="7536785" y="5494118"/>
            <a:ext cx="169624" cy="178944"/>
          </a:xfrm>
          <a:prstGeom prst="ellipse">
            <a:avLst/>
          </a:prstGeom>
          <a:solidFill>
            <a:srgbClr val="3366FF"/>
          </a:solid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54" name="Freeform 71"/>
          <p:cNvSpPr>
            <a:spLocks noChangeAspect="1"/>
          </p:cNvSpPr>
          <p:nvPr/>
        </p:nvSpPr>
        <p:spPr bwMode="auto">
          <a:xfrm rot="10339700" flipH="1" flipV="1">
            <a:off x="7056186" y="5563535"/>
            <a:ext cx="498891" cy="166603"/>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55" name="Freeform 72"/>
          <p:cNvSpPr>
            <a:spLocks noChangeAspect="1"/>
          </p:cNvSpPr>
          <p:nvPr/>
        </p:nvSpPr>
        <p:spPr bwMode="auto">
          <a:xfrm rot="11917955" flipH="1" flipV="1">
            <a:off x="7087782" y="5487947"/>
            <a:ext cx="435698"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56" name="Oval 73"/>
          <p:cNvSpPr>
            <a:spLocks noChangeAspect="1" noChangeArrowheads="1"/>
          </p:cNvSpPr>
          <p:nvPr/>
        </p:nvSpPr>
        <p:spPr bwMode="auto">
          <a:xfrm rot="12361002" flipH="1" flipV="1">
            <a:off x="7495371" y="5708545"/>
            <a:ext cx="169624" cy="175859"/>
          </a:xfrm>
          <a:prstGeom prst="ellipse">
            <a:avLst/>
          </a:prstGeom>
          <a:solidFill>
            <a:srgbClr val="FF0000"/>
          </a:solid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57" name="Freeform 74"/>
          <p:cNvSpPr>
            <a:spLocks noChangeAspect="1"/>
          </p:cNvSpPr>
          <p:nvPr/>
        </p:nvSpPr>
        <p:spPr bwMode="auto">
          <a:xfrm rot="10339700" flipH="1" flipV="1">
            <a:off x="7014774" y="5777961"/>
            <a:ext cx="498891"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58" name="Freeform 75"/>
          <p:cNvSpPr>
            <a:spLocks noChangeAspect="1"/>
          </p:cNvSpPr>
          <p:nvPr/>
        </p:nvSpPr>
        <p:spPr bwMode="auto">
          <a:xfrm rot="11917955" flipH="1" flipV="1">
            <a:off x="7044707" y="5700827"/>
            <a:ext cx="435698"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59" name="Oval 124"/>
          <p:cNvSpPr>
            <a:spLocks noChangeAspect="1" noChangeArrowheads="1"/>
          </p:cNvSpPr>
          <p:nvPr/>
        </p:nvSpPr>
        <p:spPr bwMode="auto">
          <a:xfrm rot="20038998" flipH="1">
            <a:off x="6333572" y="4465887"/>
            <a:ext cx="166297" cy="178943"/>
          </a:xfrm>
          <a:prstGeom prst="ellipse">
            <a:avLst/>
          </a:prstGeom>
          <a:solidFill>
            <a:srgbClr val="FF0000"/>
          </a:solid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60" name="Freeform 125"/>
          <p:cNvSpPr>
            <a:spLocks noChangeAspect="1"/>
          </p:cNvSpPr>
          <p:nvPr/>
        </p:nvSpPr>
        <p:spPr bwMode="auto">
          <a:xfrm rot="460300" flipH="1">
            <a:off x="6483233" y="4533758"/>
            <a:ext cx="495566" cy="16351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61" name="Freeform 126"/>
          <p:cNvSpPr>
            <a:spLocks noChangeAspect="1"/>
          </p:cNvSpPr>
          <p:nvPr/>
        </p:nvSpPr>
        <p:spPr bwMode="auto">
          <a:xfrm rot="20482045" flipH="1">
            <a:off x="6513172" y="4459713"/>
            <a:ext cx="435699" cy="182030"/>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62" name="Oval 130"/>
          <p:cNvSpPr>
            <a:spLocks noChangeAspect="1" noChangeArrowheads="1"/>
          </p:cNvSpPr>
          <p:nvPr/>
        </p:nvSpPr>
        <p:spPr bwMode="auto">
          <a:xfrm rot="20038998" flipH="1">
            <a:off x="6349592" y="4900305"/>
            <a:ext cx="166297" cy="175859"/>
          </a:xfrm>
          <a:prstGeom prst="ellipse">
            <a:avLst/>
          </a:prstGeom>
          <a:solidFill>
            <a:srgbClr val="3366FF"/>
          </a:solid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63" name="Freeform 131"/>
          <p:cNvSpPr>
            <a:spLocks noChangeAspect="1"/>
          </p:cNvSpPr>
          <p:nvPr/>
        </p:nvSpPr>
        <p:spPr bwMode="auto">
          <a:xfrm rot="460300" flipH="1">
            <a:off x="6495930" y="4965091"/>
            <a:ext cx="495566" cy="160432"/>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64" name="Freeform 132"/>
          <p:cNvSpPr>
            <a:spLocks noChangeAspect="1"/>
          </p:cNvSpPr>
          <p:nvPr/>
        </p:nvSpPr>
        <p:spPr bwMode="auto">
          <a:xfrm rot="20482045" flipH="1">
            <a:off x="6525862" y="4891045"/>
            <a:ext cx="435698"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65" name="Oval 139"/>
          <p:cNvSpPr>
            <a:spLocks noChangeAspect="1" noChangeArrowheads="1"/>
          </p:cNvSpPr>
          <p:nvPr/>
        </p:nvSpPr>
        <p:spPr bwMode="auto">
          <a:xfrm rot="20038998" flipH="1">
            <a:off x="6326392" y="5502773"/>
            <a:ext cx="166297" cy="178944"/>
          </a:xfrm>
          <a:prstGeom prst="ellipse">
            <a:avLst/>
          </a:prstGeom>
          <a:solidFill>
            <a:srgbClr val="FF0000"/>
          </a:solid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273" name="Freeform 140"/>
          <p:cNvSpPr>
            <a:spLocks noChangeAspect="1"/>
          </p:cNvSpPr>
          <p:nvPr/>
        </p:nvSpPr>
        <p:spPr bwMode="auto">
          <a:xfrm rot="460300" flipH="1">
            <a:off x="6474390" y="5569106"/>
            <a:ext cx="495566" cy="166603"/>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309" name="Freeform 141"/>
          <p:cNvSpPr>
            <a:spLocks noChangeAspect="1"/>
          </p:cNvSpPr>
          <p:nvPr/>
        </p:nvSpPr>
        <p:spPr bwMode="auto">
          <a:xfrm rot="20482045" flipH="1">
            <a:off x="6504323" y="5498146"/>
            <a:ext cx="435698"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310" name="Oval 142"/>
          <p:cNvSpPr>
            <a:spLocks noChangeAspect="1" noChangeArrowheads="1"/>
          </p:cNvSpPr>
          <p:nvPr/>
        </p:nvSpPr>
        <p:spPr bwMode="auto">
          <a:xfrm rot="20038998" flipH="1">
            <a:off x="6304855" y="5729882"/>
            <a:ext cx="166297" cy="178944"/>
          </a:xfrm>
          <a:prstGeom prst="ellipse">
            <a:avLst/>
          </a:prstGeom>
          <a:solidFill>
            <a:srgbClr val="3366FF"/>
          </a:solid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311" name="Freeform 143"/>
          <p:cNvSpPr>
            <a:spLocks noChangeAspect="1"/>
          </p:cNvSpPr>
          <p:nvPr/>
        </p:nvSpPr>
        <p:spPr bwMode="auto">
          <a:xfrm rot="460300" flipH="1">
            <a:off x="6454516" y="5797758"/>
            <a:ext cx="495566"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312" name="Freeform 144"/>
          <p:cNvSpPr>
            <a:spLocks noChangeAspect="1"/>
          </p:cNvSpPr>
          <p:nvPr/>
        </p:nvSpPr>
        <p:spPr bwMode="auto">
          <a:xfrm rot="20482045" flipH="1">
            <a:off x="6482787" y="5725256"/>
            <a:ext cx="435698"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313" name="TextBox 312"/>
          <p:cNvSpPr txBox="1"/>
          <p:nvPr/>
        </p:nvSpPr>
        <p:spPr>
          <a:xfrm>
            <a:off x="5912734" y="5240869"/>
            <a:ext cx="466746" cy="261588"/>
          </a:xfrm>
          <a:prstGeom prst="rect">
            <a:avLst/>
          </a:prstGeom>
          <a:noFill/>
        </p:spPr>
        <p:txBody>
          <a:bodyPr wrap="none" lIns="91416" tIns="45709" rIns="91416" bIns="45709" rtlCol="0">
            <a:spAutoFit/>
          </a:bodyPr>
          <a:lstStyle/>
          <a:p>
            <a:pPr defTabSz="457035"/>
            <a:r>
              <a:rPr lang="en-GB" sz="1100" dirty="0">
                <a:solidFill>
                  <a:srgbClr val="000000"/>
                </a:solidFill>
              </a:rPr>
              <a:t>SiO</a:t>
            </a:r>
            <a:r>
              <a:rPr lang="en-GB" sz="1100" baseline="-25000" dirty="0">
                <a:solidFill>
                  <a:srgbClr val="000000"/>
                </a:solidFill>
              </a:rPr>
              <a:t>2</a:t>
            </a:r>
          </a:p>
        </p:txBody>
      </p:sp>
      <p:sp>
        <p:nvSpPr>
          <p:cNvPr id="314" name="TextBox 313"/>
          <p:cNvSpPr txBox="1"/>
          <p:nvPr/>
        </p:nvSpPr>
        <p:spPr>
          <a:xfrm>
            <a:off x="7775291" y="4605868"/>
            <a:ext cx="453567" cy="261588"/>
          </a:xfrm>
          <a:prstGeom prst="rect">
            <a:avLst/>
          </a:prstGeom>
          <a:noFill/>
        </p:spPr>
        <p:txBody>
          <a:bodyPr wrap="none" lIns="91416" tIns="45709" rIns="91416" bIns="45709" rtlCol="0">
            <a:spAutoFit/>
          </a:bodyPr>
          <a:lstStyle/>
          <a:p>
            <a:pPr defTabSz="457035"/>
            <a:r>
              <a:rPr lang="en-GB" sz="1100" dirty="0">
                <a:solidFill>
                  <a:srgbClr val="000000"/>
                </a:solidFill>
              </a:rPr>
              <a:t>D</a:t>
            </a:r>
            <a:r>
              <a:rPr lang="en-GB" sz="1100" baseline="-25000" dirty="0">
                <a:solidFill>
                  <a:srgbClr val="000000"/>
                </a:solidFill>
              </a:rPr>
              <a:t>2</a:t>
            </a:r>
            <a:r>
              <a:rPr lang="en-GB" sz="1100" dirty="0">
                <a:solidFill>
                  <a:srgbClr val="000000"/>
                </a:solidFill>
              </a:rPr>
              <a:t>O</a:t>
            </a:r>
            <a:endParaRPr lang="en-GB" sz="1100" baseline="-25000" dirty="0">
              <a:solidFill>
                <a:srgbClr val="000000"/>
              </a:solidFill>
            </a:endParaRPr>
          </a:p>
        </p:txBody>
      </p:sp>
      <p:pic>
        <p:nvPicPr>
          <p:cNvPr id="228" name="Picture 12"/>
          <p:cNvPicPr>
            <a:picLocks noChangeAspect="1" noChangeArrowheads="1"/>
          </p:cNvPicPr>
          <p:nvPr/>
        </p:nvPicPr>
        <p:blipFill>
          <a:blip r:embed="rId5"/>
          <a:srcRect t="11313" r="23151"/>
          <a:stretch>
            <a:fillRect/>
          </a:stretch>
        </p:blipFill>
        <p:spPr bwMode="auto">
          <a:xfrm>
            <a:off x="5533982" y="4341094"/>
            <a:ext cx="2859088" cy="1879137"/>
          </a:xfrm>
          <a:prstGeom prst="rect">
            <a:avLst/>
          </a:prstGeom>
          <a:solidFill>
            <a:schemeClr val="bg1">
              <a:alpha val="45000"/>
            </a:schemeClr>
          </a:solidFill>
          <a:ln w="9525">
            <a:noFill/>
            <a:miter lim="800000"/>
            <a:headEnd/>
            <a:tailEnd/>
          </a:ln>
          <a:effectLst/>
        </p:spPr>
      </p:pic>
      <p:sp>
        <p:nvSpPr>
          <p:cNvPr id="223" name="Text Box 11"/>
          <p:cNvSpPr txBox="1">
            <a:spLocks noChangeArrowheads="1"/>
          </p:cNvSpPr>
          <p:nvPr/>
        </p:nvSpPr>
        <p:spPr bwMode="auto">
          <a:xfrm>
            <a:off x="1091891" y="5927725"/>
            <a:ext cx="3436785" cy="523198"/>
          </a:xfrm>
          <a:prstGeom prst="rect">
            <a:avLst/>
          </a:prstGeom>
          <a:noFill/>
          <a:ln w="9525">
            <a:noFill/>
            <a:miter lim="800000"/>
            <a:headEnd/>
            <a:tailEnd/>
          </a:ln>
          <a:effectLst/>
        </p:spPr>
        <p:txBody>
          <a:bodyPr wrap="none" lIns="91416" tIns="45709" rIns="91416" bIns="45709">
            <a:prstTxWarp prst="textNoShape">
              <a:avLst/>
            </a:prstTxWarp>
            <a:spAutoFit/>
          </a:bodyPr>
          <a:lstStyle/>
          <a:p>
            <a:pPr defTabSz="457035">
              <a:spcBef>
                <a:spcPct val="0"/>
              </a:spcBef>
            </a:pPr>
            <a:r>
              <a:rPr lang="en-AU" sz="1400" dirty="0">
                <a:solidFill>
                  <a:srgbClr val="000000"/>
                </a:solidFill>
              </a:rPr>
              <a:t>Model structure of lipid membrane</a:t>
            </a:r>
          </a:p>
          <a:p>
            <a:pPr defTabSz="457035">
              <a:spcBef>
                <a:spcPct val="0"/>
              </a:spcBef>
            </a:pPr>
            <a:r>
              <a:rPr lang="en-AU" sz="1400" dirty="0">
                <a:solidFill>
                  <a:srgbClr val="000000"/>
                </a:solidFill>
                <a:sym typeface="Symbol" pitchFamily="-110" charset="2"/>
              </a:rPr>
              <a:t> = layered model of structure &amp; composition</a:t>
            </a:r>
          </a:p>
        </p:txBody>
      </p:sp>
      <p:cxnSp>
        <p:nvCxnSpPr>
          <p:cNvPr id="266" name="Straight Arrow Connector 265"/>
          <p:cNvCxnSpPr/>
          <p:nvPr/>
        </p:nvCxnSpPr>
        <p:spPr bwMode="auto">
          <a:xfrm rot="16200000" flipV="1">
            <a:off x="323851" y="5162550"/>
            <a:ext cx="1193800" cy="12700"/>
          </a:xfrm>
          <a:prstGeom prst="straightConnector1">
            <a:avLst/>
          </a:prstGeom>
          <a:noFill/>
          <a:ln w="6350" cap="flat" cmpd="sng" algn="ctr">
            <a:solidFill>
              <a:schemeClr val="tx1"/>
            </a:solidFill>
            <a:prstDash val="solid"/>
            <a:round/>
            <a:headEnd type="none" w="med" len="med"/>
            <a:tailEnd type="arrow"/>
          </a:ln>
          <a:effectLst/>
        </p:spPr>
      </p:cxnSp>
      <p:sp>
        <p:nvSpPr>
          <p:cNvPr id="267" name="TextBox 266"/>
          <p:cNvSpPr txBox="1"/>
          <p:nvPr/>
        </p:nvSpPr>
        <p:spPr>
          <a:xfrm>
            <a:off x="523602" y="4851401"/>
            <a:ext cx="280873" cy="369310"/>
          </a:xfrm>
          <a:prstGeom prst="rect">
            <a:avLst/>
          </a:prstGeom>
          <a:noFill/>
        </p:spPr>
        <p:txBody>
          <a:bodyPr wrap="none" lIns="91416" tIns="45709" rIns="91416" bIns="45709" rtlCol="0">
            <a:spAutoFit/>
          </a:bodyPr>
          <a:lstStyle/>
          <a:p>
            <a:pPr defTabSz="457035"/>
            <a:r>
              <a:rPr lang="en-GB" dirty="0" err="1">
                <a:solidFill>
                  <a:srgbClr val="000000"/>
                </a:solidFill>
              </a:rPr>
              <a:t>z</a:t>
            </a:r>
            <a:endParaRPr lang="en-GB" dirty="0">
              <a:solidFill>
                <a:srgbClr val="000000"/>
              </a:solidFill>
            </a:endParaRPr>
          </a:p>
        </p:txBody>
      </p:sp>
      <p:sp>
        <p:nvSpPr>
          <p:cNvPr id="268" name="Rectangle 18"/>
          <p:cNvSpPr>
            <a:spLocks noChangeAspect="1" noChangeArrowheads="1"/>
          </p:cNvSpPr>
          <p:nvPr/>
        </p:nvSpPr>
        <p:spPr bwMode="auto">
          <a:xfrm>
            <a:off x="1166283" y="5222875"/>
            <a:ext cx="2719388" cy="501650"/>
          </a:xfrm>
          <a:prstGeom prst="rect">
            <a:avLst/>
          </a:prstGeom>
          <a:gradFill flip="none" rotWithShape="1">
            <a:gsLst>
              <a:gs pos="0">
                <a:schemeClr val="bg1">
                  <a:lumMod val="65000"/>
                </a:schemeClr>
              </a:gs>
              <a:gs pos="100000">
                <a:srgbClr val="FFFFFF"/>
              </a:gs>
            </a:gsLst>
            <a:lin ang="16200000" scaled="0"/>
            <a:tileRect/>
          </a:gradFill>
          <a:ln w="9525">
            <a:solidFill>
              <a:schemeClr val="bg1">
                <a:lumMod val="65000"/>
              </a:schemeClr>
            </a:solidFill>
            <a:miter lim="800000"/>
            <a:headEnd/>
            <a:tailEnd/>
          </a:ln>
          <a:effectLst/>
        </p:spPr>
        <p:txBody>
          <a:bodyPr wrap="none" lIns="91416" tIns="45709" rIns="91416" bIns="45709" anchor="ctr">
            <a:prstTxWarp prst="textNoShape">
              <a:avLst/>
            </a:prstTxWarp>
          </a:bodyPr>
          <a:lstStyle/>
          <a:p>
            <a:pPr defTabSz="457035"/>
            <a:endParaRPr lang="en-US">
              <a:solidFill>
                <a:srgbClr val="000000"/>
              </a:solidFill>
            </a:endParaRPr>
          </a:p>
        </p:txBody>
      </p:sp>
      <p:sp>
        <p:nvSpPr>
          <p:cNvPr id="269" name="Text Box 169"/>
          <p:cNvSpPr txBox="1">
            <a:spLocks noChangeAspect="1" noChangeArrowheads="1"/>
          </p:cNvSpPr>
          <p:nvPr/>
        </p:nvSpPr>
        <p:spPr bwMode="auto">
          <a:xfrm>
            <a:off x="1764771" y="5334005"/>
            <a:ext cx="1958975" cy="307754"/>
          </a:xfrm>
          <a:prstGeom prst="rect">
            <a:avLst/>
          </a:prstGeom>
          <a:noFill/>
          <a:ln w="9525">
            <a:noFill/>
            <a:miter lim="800000"/>
            <a:headEnd/>
            <a:tailEnd/>
          </a:ln>
          <a:effectLst/>
        </p:spPr>
        <p:txBody>
          <a:bodyPr lIns="91416" tIns="45709" rIns="91416" bIns="45709">
            <a:prstTxWarp prst="textNoShape">
              <a:avLst/>
            </a:prstTxWarp>
            <a:spAutoFit/>
          </a:bodyPr>
          <a:lstStyle/>
          <a:p>
            <a:pPr defTabSz="457035">
              <a:spcBef>
                <a:spcPct val="0"/>
              </a:spcBef>
            </a:pPr>
            <a:r>
              <a:rPr lang="fi-FI" sz="1400" dirty="0" err="1">
                <a:solidFill>
                  <a:srgbClr val="000000"/>
                </a:solidFill>
              </a:rPr>
              <a:t>Solid</a:t>
            </a:r>
            <a:r>
              <a:rPr lang="fi-FI" sz="1400" dirty="0">
                <a:solidFill>
                  <a:srgbClr val="000000"/>
                </a:solidFill>
              </a:rPr>
              <a:t> = Si-SiO</a:t>
            </a:r>
            <a:r>
              <a:rPr lang="fi-FI" sz="1400" baseline="-25000" dirty="0">
                <a:solidFill>
                  <a:srgbClr val="000000"/>
                </a:solidFill>
              </a:rPr>
              <a:t>2</a:t>
            </a:r>
            <a:endParaRPr lang="en-GB" sz="1400" dirty="0">
              <a:solidFill>
                <a:srgbClr val="000000"/>
              </a:solidFill>
            </a:endParaRPr>
          </a:p>
        </p:txBody>
      </p:sp>
      <p:sp>
        <p:nvSpPr>
          <p:cNvPr id="270" name="Oval 19"/>
          <p:cNvSpPr>
            <a:spLocks noChangeAspect="1" noChangeArrowheads="1"/>
          </p:cNvSpPr>
          <p:nvPr/>
        </p:nvSpPr>
        <p:spPr bwMode="auto">
          <a:xfrm rot="6961002" flipH="1" flipV="1">
            <a:off x="2380726" y="4562478"/>
            <a:ext cx="80963"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71" name="Freeform 20"/>
          <p:cNvSpPr>
            <a:spLocks noChangeAspect="1"/>
          </p:cNvSpPr>
          <p:nvPr/>
        </p:nvSpPr>
        <p:spPr bwMode="auto">
          <a:xfrm rot="4939700" flipH="1" flipV="1">
            <a:off x="2334688" y="4718048"/>
            <a:ext cx="238125" cy="82550"/>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72" name="Freeform 21"/>
          <p:cNvSpPr>
            <a:spLocks noChangeAspect="1"/>
          </p:cNvSpPr>
          <p:nvPr/>
        </p:nvSpPr>
        <p:spPr bwMode="auto">
          <a:xfrm rot="6517955" flipH="1" flipV="1">
            <a:off x="2314046"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74" name="Oval 22"/>
          <p:cNvSpPr>
            <a:spLocks noChangeAspect="1" noChangeArrowheads="1"/>
          </p:cNvSpPr>
          <p:nvPr/>
        </p:nvSpPr>
        <p:spPr bwMode="auto">
          <a:xfrm rot="6961002" flipH="1" flipV="1">
            <a:off x="2490263" y="4560887"/>
            <a:ext cx="80963" cy="93663"/>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75" name="Freeform 23"/>
          <p:cNvSpPr>
            <a:spLocks noChangeAspect="1"/>
          </p:cNvSpPr>
          <p:nvPr/>
        </p:nvSpPr>
        <p:spPr bwMode="auto">
          <a:xfrm rot="4939700" flipH="1" flipV="1">
            <a:off x="2444226"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76" name="Freeform 24"/>
          <p:cNvSpPr>
            <a:spLocks noChangeAspect="1"/>
          </p:cNvSpPr>
          <p:nvPr/>
        </p:nvSpPr>
        <p:spPr bwMode="auto">
          <a:xfrm rot="6517955" flipH="1" flipV="1">
            <a:off x="2423583"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77" name="Oval 25"/>
          <p:cNvSpPr>
            <a:spLocks noChangeAspect="1" noChangeArrowheads="1"/>
          </p:cNvSpPr>
          <p:nvPr/>
        </p:nvSpPr>
        <p:spPr bwMode="auto">
          <a:xfrm rot="6961002" flipH="1" flipV="1">
            <a:off x="2598213" y="4562478"/>
            <a:ext cx="80963"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78" name="Freeform 26"/>
          <p:cNvSpPr>
            <a:spLocks noChangeAspect="1"/>
          </p:cNvSpPr>
          <p:nvPr/>
        </p:nvSpPr>
        <p:spPr bwMode="auto">
          <a:xfrm rot="4939700" flipH="1" flipV="1">
            <a:off x="2553763"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79" name="Freeform 27"/>
          <p:cNvSpPr>
            <a:spLocks noChangeAspect="1"/>
          </p:cNvSpPr>
          <p:nvPr/>
        </p:nvSpPr>
        <p:spPr bwMode="auto">
          <a:xfrm rot="6517955" flipH="1" flipV="1">
            <a:off x="2533123"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80" name="Oval 28"/>
          <p:cNvSpPr>
            <a:spLocks noChangeAspect="1" noChangeArrowheads="1"/>
          </p:cNvSpPr>
          <p:nvPr/>
        </p:nvSpPr>
        <p:spPr bwMode="auto">
          <a:xfrm rot="6961002" flipH="1" flipV="1">
            <a:off x="2707751"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81" name="Freeform 29"/>
          <p:cNvSpPr>
            <a:spLocks noChangeAspect="1"/>
          </p:cNvSpPr>
          <p:nvPr/>
        </p:nvSpPr>
        <p:spPr bwMode="auto">
          <a:xfrm rot="4939700" flipH="1" flipV="1">
            <a:off x="2663301"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82" name="Freeform 30"/>
          <p:cNvSpPr>
            <a:spLocks noChangeAspect="1"/>
          </p:cNvSpPr>
          <p:nvPr/>
        </p:nvSpPr>
        <p:spPr bwMode="auto">
          <a:xfrm rot="6517955" flipH="1" flipV="1">
            <a:off x="2642660"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83" name="Oval 31"/>
          <p:cNvSpPr>
            <a:spLocks noChangeAspect="1" noChangeArrowheads="1"/>
          </p:cNvSpPr>
          <p:nvPr/>
        </p:nvSpPr>
        <p:spPr bwMode="auto">
          <a:xfrm rot="6961002" flipH="1" flipV="1">
            <a:off x="2817288" y="4562473"/>
            <a:ext cx="80963" cy="90488"/>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84" name="Freeform 32"/>
          <p:cNvSpPr>
            <a:spLocks noChangeAspect="1"/>
          </p:cNvSpPr>
          <p:nvPr/>
        </p:nvSpPr>
        <p:spPr bwMode="auto">
          <a:xfrm rot="4939700" flipH="1" flipV="1">
            <a:off x="2772838"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85" name="Freeform 33"/>
          <p:cNvSpPr>
            <a:spLocks noChangeAspect="1"/>
          </p:cNvSpPr>
          <p:nvPr/>
        </p:nvSpPr>
        <p:spPr bwMode="auto">
          <a:xfrm rot="6517955" flipH="1" flipV="1">
            <a:off x="2750610"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86" name="Oval 34"/>
          <p:cNvSpPr>
            <a:spLocks noChangeAspect="1" noChangeArrowheads="1"/>
          </p:cNvSpPr>
          <p:nvPr/>
        </p:nvSpPr>
        <p:spPr bwMode="auto">
          <a:xfrm rot="6961002" flipH="1" flipV="1">
            <a:off x="2925238"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87" name="Freeform 35"/>
          <p:cNvSpPr>
            <a:spLocks noChangeAspect="1"/>
          </p:cNvSpPr>
          <p:nvPr/>
        </p:nvSpPr>
        <p:spPr bwMode="auto">
          <a:xfrm rot="4939700" flipH="1" flipV="1">
            <a:off x="2880788"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88" name="Freeform 36"/>
          <p:cNvSpPr>
            <a:spLocks noChangeAspect="1"/>
          </p:cNvSpPr>
          <p:nvPr/>
        </p:nvSpPr>
        <p:spPr bwMode="auto">
          <a:xfrm rot="6517955" flipH="1" flipV="1">
            <a:off x="2860147"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89" name="Oval 37"/>
          <p:cNvSpPr>
            <a:spLocks noChangeAspect="1" noChangeArrowheads="1"/>
          </p:cNvSpPr>
          <p:nvPr/>
        </p:nvSpPr>
        <p:spPr bwMode="auto">
          <a:xfrm rot="6961002" flipH="1" flipV="1">
            <a:off x="3034775"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90" name="Freeform 38"/>
          <p:cNvSpPr>
            <a:spLocks noChangeAspect="1"/>
          </p:cNvSpPr>
          <p:nvPr/>
        </p:nvSpPr>
        <p:spPr bwMode="auto">
          <a:xfrm rot="4939700" flipH="1" flipV="1">
            <a:off x="2990326"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91" name="Freeform 39"/>
          <p:cNvSpPr>
            <a:spLocks noChangeAspect="1"/>
          </p:cNvSpPr>
          <p:nvPr/>
        </p:nvSpPr>
        <p:spPr bwMode="auto">
          <a:xfrm rot="6517955" flipH="1" flipV="1">
            <a:off x="2969684" y="4713287"/>
            <a:ext cx="207963" cy="90488"/>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92" name="Oval 40"/>
          <p:cNvSpPr>
            <a:spLocks noChangeAspect="1" noChangeArrowheads="1"/>
          </p:cNvSpPr>
          <p:nvPr/>
        </p:nvSpPr>
        <p:spPr bwMode="auto">
          <a:xfrm rot="6961002" flipH="1" flipV="1">
            <a:off x="3144312" y="4560887"/>
            <a:ext cx="80963" cy="93663"/>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93" name="Freeform 41"/>
          <p:cNvSpPr>
            <a:spLocks noChangeAspect="1"/>
          </p:cNvSpPr>
          <p:nvPr/>
        </p:nvSpPr>
        <p:spPr bwMode="auto">
          <a:xfrm rot="4939700" flipH="1" flipV="1">
            <a:off x="3098276" y="4718048"/>
            <a:ext cx="238125" cy="82550"/>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94" name="Freeform 42"/>
          <p:cNvSpPr>
            <a:spLocks noChangeAspect="1"/>
          </p:cNvSpPr>
          <p:nvPr/>
        </p:nvSpPr>
        <p:spPr bwMode="auto">
          <a:xfrm rot="6517955" flipH="1" flipV="1">
            <a:off x="3077635"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95" name="Oval 43"/>
          <p:cNvSpPr>
            <a:spLocks noChangeAspect="1" noChangeArrowheads="1"/>
          </p:cNvSpPr>
          <p:nvPr/>
        </p:nvSpPr>
        <p:spPr bwMode="auto">
          <a:xfrm rot="6961002" flipH="1" flipV="1">
            <a:off x="3253851" y="4560887"/>
            <a:ext cx="80963" cy="93663"/>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96" name="Freeform 44"/>
          <p:cNvSpPr>
            <a:spLocks noChangeAspect="1"/>
          </p:cNvSpPr>
          <p:nvPr/>
        </p:nvSpPr>
        <p:spPr bwMode="auto">
          <a:xfrm rot="4939700" flipH="1" flipV="1">
            <a:off x="3207813"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97" name="Freeform 45"/>
          <p:cNvSpPr>
            <a:spLocks noChangeAspect="1"/>
          </p:cNvSpPr>
          <p:nvPr/>
        </p:nvSpPr>
        <p:spPr bwMode="auto">
          <a:xfrm rot="6517955" flipH="1" flipV="1">
            <a:off x="3187172"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98" name="Oval 46"/>
          <p:cNvSpPr>
            <a:spLocks noChangeAspect="1" noChangeArrowheads="1"/>
          </p:cNvSpPr>
          <p:nvPr/>
        </p:nvSpPr>
        <p:spPr bwMode="auto">
          <a:xfrm rot="6961002" flipH="1" flipV="1">
            <a:off x="3361801" y="4562478"/>
            <a:ext cx="80963"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99" name="Freeform 47"/>
          <p:cNvSpPr>
            <a:spLocks noChangeAspect="1"/>
          </p:cNvSpPr>
          <p:nvPr/>
        </p:nvSpPr>
        <p:spPr bwMode="auto">
          <a:xfrm rot="4939700" flipH="1" flipV="1">
            <a:off x="3317351"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00" name="Freeform 48"/>
          <p:cNvSpPr>
            <a:spLocks noChangeAspect="1"/>
          </p:cNvSpPr>
          <p:nvPr/>
        </p:nvSpPr>
        <p:spPr bwMode="auto">
          <a:xfrm rot="6517955" flipH="1" flipV="1">
            <a:off x="3296709" y="4711698"/>
            <a:ext cx="207963" cy="93663"/>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01" name="Oval 49"/>
          <p:cNvSpPr>
            <a:spLocks noChangeAspect="1" noChangeArrowheads="1"/>
          </p:cNvSpPr>
          <p:nvPr/>
        </p:nvSpPr>
        <p:spPr bwMode="auto">
          <a:xfrm rot="6961002" flipH="1" flipV="1">
            <a:off x="3471338"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02" name="Freeform 50"/>
          <p:cNvSpPr>
            <a:spLocks noChangeAspect="1"/>
          </p:cNvSpPr>
          <p:nvPr/>
        </p:nvSpPr>
        <p:spPr bwMode="auto">
          <a:xfrm rot="4939700" flipH="1" flipV="1">
            <a:off x="3426888"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03" name="Freeform 51"/>
          <p:cNvSpPr>
            <a:spLocks noChangeAspect="1"/>
          </p:cNvSpPr>
          <p:nvPr/>
        </p:nvSpPr>
        <p:spPr bwMode="auto">
          <a:xfrm rot="6517955" flipH="1" flipV="1">
            <a:off x="3404659"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04" name="Oval 52"/>
          <p:cNvSpPr>
            <a:spLocks noChangeAspect="1" noChangeArrowheads="1"/>
          </p:cNvSpPr>
          <p:nvPr/>
        </p:nvSpPr>
        <p:spPr bwMode="auto">
          <a:xfrm rot="6961002" flipH="1" flipV="1">
            <a:off x="3580876" y="4562473"/>
            <a:ext cx="80963" cy="90488"/>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05" name="Freeform 53"/>
          <p:cNvSpPr>
            <a:spLocks noChangeAspect="1"/>
          </p:cNvSpPr>
          <p:nvPr/>
        </p:nvSpPr>
        <p:spPr bwMode="auto">
          <a:xfrm rot="4939700" flipH="1" flipV="1">
            <a:off x="3534838" y="4716461"/>
            <a:ext cx="238125" cy="85725"/>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06" name="Freeform 54"/>
          <p:cNvSpPr>
            <a:spLocks noChangeAspect="1"/>
          </p:cNvSpPr>
          <p:nvPr/>
        </p:nvSpPr>
        <p:spPr bwMode="auto">
          <a:xfrm rot="6517955" flipH="1" flipV="1">
            <a:off x="3514196"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07" name="Oval 76"/>
          <p:cNvSpPr>
            <a:spLocks noChangeAspect="1" noChangeArrowheads="1"/>
          </p:cNvSpPr>
          <p:nvPr/>
        </p:nvSpPr>
        <p:spPr bwMode="auto">
          <a:xfrm rot="6961002" flipH="1" flipV="1">
            <a:off x="1944163"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08" name="Freeform 77"/>
          <p:cNvSpPr>
            <a:spLocks noChangeAspect="1"/>
          </p:cNvSpPr>
          <p:nvPr/>
        </p:nvSpPr>
        <p:spPr bwMode="auto">
          <a:xfrm rot="4939700" flipH="1" flipV="1">
            <a:off x="1899713"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15" name="Freeform 78"/>
          <p:cNvSpPr>
            <a:spLocks noChangeAspect="1"/>
          </p:cNvSpPr>
          <p:nvPr/>
        </p:nvSpPr>
        <p:spPr bwMode="auto">
          <a:xfrm rot="6517955" flipH="1" flipV="1">
            <a:off x="1879071"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16" name="Oval 79"/>
          <p:cNvSpPr>
            <a:spLocks noChangeAspect="1" noChangeArrowheads="1"/>
          </p:cNvSpPr>
          <p:nvPr/>
        </p:nvSpPr>
        <p:spPr bwMode="auto">
          <a:xfrm rot="6961002" flipH="1" flipV="1">
            <a:off x="2064809" y="4564062"/>
            <a:ext cx="76200" cy="87313"/>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17" name="Freeform 80"/>
          <p:cNvSpPr>
            <a:spLocks noChangeAspect="1"/>
          </p:cNvSpPr>
          <p:nvPr/>
        </p:nvSpPr>
        <p:spPr bwMode="auto">
          <a:xfrm rot="4939700" flipH="1" flipV="1">
            <a:off x="2020360" y="4711703"/>
            <a:ext cx="223838" cy="79375"/>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18" name="Freeform 81"/>
          <p:cNvSpPr>
            <a:spLocks noChangeAspect="1"/>
          </p:cNvSpPr>
          <p:nvPr/>
        </p:nvSpPr>
        <p:spPr bwMode="auto">
          <a:xfrm rot="6517955" flipH="1" flipV="1">
            <a:off x="2001309" y="4705348"/>
            <a:ext cx="196850" cy="87313"/>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19" name="Oval 82"/>
          <p:cNvSpPr>
            <a:spLocks noChangeAspect="1" noChangeArrowheads="1"/>
          </p:cNvSpPr>
          <p:nvPr/>
        </p:nvSpPr>
        <p:spPr bwMode="auto">
          <a:xfrm rot="6961002" flipH="1" flipV="1">
            <a:off x="2161651"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20" name="Freeform 83"/>
          <p:cNvSpPr>
            <a:spLocks noChangeAspect="1"/>
          </p:cNvSpPr>
          <p:nvPr/>
        </p:nvSpPr>
        <p:spPr bwMode="auto">
          <a:xfrm rot="4939700" flipH="1" flipV="1">
            <a:off x="2117201" y="4718048"/>
            <a:ext cx="238125" cy="82550"/>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21" name="Freeform 84"/>
          <p:cNvSpPr>
            <a:spLocks noChangeAspect="1"/>
          </p:cNvSpPr>
          <p:nvPr/>
        </p:nvSpPr>
        <p:spPr bwMode="auto">
          <a:xfrm rot="6517955" flipH="1" flipV="1">
            <a:off x="2096559"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22" name="Oval 85"/>
          <p:cNvSpPr>
            <a:spLocks noChangeAspect="1" noChangeArrowheads="1"/>
          </p:cNvSpPr>
          <p:nvPr/>
        </p:nvSpPr>
        <p:spPr bwMode="auto">
          <a:xfrm rot="6961002" flipH="1" flipV="1">
            <a:off x="2271188"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23" name="Freeform 86"/>
          <p:cNvSpPr>
            <a:spLocks noChangeAspect="1"/>
          </p:cNvSpPr>
          <p:nvPr/>
        </p:nvSpPr>
        <p:spPr bwMode="auto">
          <a:xfrm rot="4939700" flipH="1" flipV="1">
            <a:off x="2226738"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24" name="Freeform 87"/>
          <p:cNvSpPr>
            <a:spLocks noChangeAspect="1"/>
          </p:cNvSpPr>
          <p:nvPr/>
        </p:nvSpPr>
        <p:spPr bwMode="auto">
          <a:xfrm rot="6517955" flipH="1" flipV="1">
            <a:off x="2206098"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25" name="Oval 88"/>
          <p:cNvSpPr>
            <a:spLocks noChangeAspect="1" noChangeArrowheads="1"/>
          </p:cNvSpPr>
          <p:nvPr/>
        </p:nvSpPr>
        <p:spPr bwMode="auto">
          <a:xfrm rot="14638998" flipH="1">
            <a:off x="2383901" y="5110161"/>
            <a:ext cx="79375" cy="90488"/>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26" name="Freeform 89"/>
          <p:cNvSpPr>
            <a:spLocks noChangeAspect="1"/>
          </p:cNvSpPr>
          <p:nvPr/>
        </p:nvSpPr>
        <p:spPr bwMode="auto">
          <a:xfrm rot="16660300" flipH="1">
            <a:off x="2334684" y="4965699"/>
            <a:ext cx="236538" cy="82550"/>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27" name="Freeform 90"/>
          <p:cNvSpPr>
            <a:spLocks noChangeAspect="1"/>
          </p:cNvSpPr>
          <p:nvPr/>
        </p:nvSpPr>
        <p:spPr bwMode="auto">
          <a:xfrm rot="15082045" flipH="1">
            <a:off x="2315635"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28" name="Oval 91"/>
          <p:cNvSpPr>
            <a:spLocks noChangeAspect="1" noChangeArrowheads="1"/>
          </p:cNvSpPr>
          <p:nvPr/>
        </p:nvSpPr>
        <p:spPr bwMode="auto">
          <a:xfrm rot="14638998" flipH="1">
            <a:off x="2491851"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30" name="Freeform 92"/>
          <p:cNvSpPr>
            <a:spLocks noChangeAspect="1"/>
          </p:cNvSpPr>
          <p:nvPr/>
        </p:nvSpPr>
        <p:spPr bwMode="auto">
          <a:xfrm rot="16660300" flipH="1">
            <a:off x="2444222"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31" name="Freeform 93"/>
          <p:cNvSpPr>
            <a:spLocks noChangeAspect="1"/>
          </p:cNvSpPr>
          <p:nvPr/>
        </p:nvSpPr>
        <p:spPr bwMode="auto">
          <a:xfrm rot="15082045" flipH="1">
            <a:off x="2425172"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32" name="Oval 94"/>
          <p:cNvSpPr>
            <a:spLocks noChangeAspect="1" noChangeArrowheads="1"/>
          </p:cNvSpPr>
          <p:nvPr/>
        </p:nvSpPr>
        <p:spPr bwMode="auto">
          <a:xfrm rot="14638998" flipH="1">
            <a:off x="2601388"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33" name="Freeform 95"/>
          <p:cNvSpPr>
            <a:spLocks noChangeAspect="1"/>
          </p:cNvSpPr>
          <p:nvPr/>
        </p:nvSpPr>
        <p:spPr bwMode="auto">
          <a:xfrm rot="16660300" flipH="1">
            <a:off x="2553759"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34" name="Freeform 96"/>
          <p:cNvSpPr>
            <a:spLocks noChangeAspect="1"/>
          </p:cNvSpPr>
          <p:nvPr/>
        </p:nvSpPr>
        <p:spPr bwMode="auto">
          <a:xfrm rot="15082045" flipH="1">
            <a:off x="2533123"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35" name="Oval 97"/>
          <p:cNvSpPr>
            <a:spLocks noChangeAspect="1" noChangeArrowheads="1"/>
          </p:cNvSpPr>
          <p:nvPr/>
        </p:nvSpPr>
        <p:spPr bwMode="auto">
          <a:xfrm rot="14638998" flipH="1">
            <a:off x="2710926" y="5108575"/>
            <a:ext cx="79375" cy="93663"/>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36" name="Freeform 98"/>
          <p:cNvSpPr>
            <a:spLocks noChangeAspect="1"/>
          </p:cNvSpPr>
          <p:nvPr/>
        </p:nvSpPr>
        <p:spPr bwMode="auto">
          <a:xfrm rot="16660300" flipH="1">
            <a:off x="2663297"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37" name="Freeform 99"/>
          <p:cNvSpPr>
            <a:spLocks noChangeAspect="1"/>
          </p:cNvSpPr>
          <p:nvPr/>
        </p:nvSpPr>
        <p:spPr bwMode="auto">
          <a:xfrm rot="15082045" flipH="1">
            <a:off x="2642660"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38" name="Oval 100"/>
          <p:cNvSpPr>
            <a:spLocks noChangeAspect="1" noChangeArrowheads="1"/>
          </p:cNvSpPr>
          <p:nvPr/>
        </p:nvSpPr>
        <p:spPr bwMode="auto">
          <a:xfrm rot="14638998" flipH="1">
            <a:off x="2820463" y="5108575"/>
            <a:ext cx="79375" cy="93663"/>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39" name="Freeform 101"/>
          <p:cNvSpPr>
            <a:spLocks noChangeAspect="1"/>
          </p:cNvSpPr>
          <p:nvPr/>
        </p:nvSpPr>
        <p:spPr bwMode="auto">
          <a:xfrm rot="16660300" flipH="1">
            <a:off x="2772833"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40" name="Freeform 102"/>
          <p:cNvSpPr>
            <a:spLocks noChangeAspect="1"/>
          </p:cNvSpPr>
          <p:nvPr/>
        </p:nvSpPr>
        <p:spPr bwMode="auto">
          <a:xfrm rot="15082045" flipH="1">
            <a:off x="2752197"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41" name="Oval 103"/>
          <p:cNvSpPr>
            <a:spLocks noChangeAspect="1" noChangeArrowheads="1"/>
          </p:cNvSpPr>
          <p:nvPr/>
        </p:nvSpPr>
        <p:spPr bwMode="auto">
          <a:xfrm rot="14638998" flipH="1">
            <a:off x="2928413" y="5110166"/>
            <a:ext cx="79375"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42" name="Freeform 104"/>
          <p:cNvSpPr>
            <a:spLocks noChangeAspect="1"/>
          </p:cNvSpPr>
          <p:nvPr/>
        </p:nvSpPr>
        <p:spPr bwMode="auto">
          <a:xfrm rot="16660300" flipH="1">
            <a:off x="2880783"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43" name="Freeform 105"/>
          <p:cNvSpPr>
            <a:spLocks noChangeAspect="1"/>
          </p:cNvSpPr>
          <p:nvPr/>
        </p:nvSpPr>
        <p:spPr bwMode="auto">
          <a:xfrm rot="15082045" flipH="1">
            <a:off x="2861734" y="4959350"/>
            <a:ext cx="207963" cy="93663"/>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44" name="Oval 106"/>
          <p:cNvSpPr>
            <a:spLocks noChangeAspect="1" noChangeArrowheads="1"/>
          </p:cNvSpPr>
          <p:nvPr/>
        </p:nvSpPr>
        <p:spPr bwMode="auto">
          <a:xfrm rot="14638998" flipH="1">
            <a:off x="3037951"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45" name="Freeform 107"/>
          <p:cNvSpPr>
            <a:spLocks noChangeAspect="1"/>
          </p:cNvSpPr>
          <p:nvPr/>
        </p:nvSpPr>
        <p:spPr bwMode="auto">
          <a:xfrm rot="16660300" flipH="1">
            <a:off x="2990322"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46" name="Freeform 108"/>
          <p:cNvSpPr>
            <a:spLocks noChangeAspect="1"/>
          </p:cNvSpPr>
          <p:nvPr/>
        </p:nvSpPr>
        <p:spPr bwMode="auto">
          <a:xfrm rot="15082045" flipH="1">
            <a:off x="2969684"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47" name="Oval 109"/>
          <p:cNvSpPr>
            <a:spLocks noChangeAspect="1" noChangeArrowheads="1"/>
          </p:cNvSpPr>
          <p:nvPr/>
        </p:nvSpPr>
        <p:spPr bwMode="auto">
          <a:xfrm rot="14638998" flipH="1">
            <a:off x="3147488" y="5110161"/>
            <a:ext cx="79375" cy="90488"/>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48" name="Freeform 110"/>
          <p:cNvSpPr>
            <a:spLocks noChangeAspect="1"/>
          </p:cNvSpPr>
          <p:nvPr/>
        </p:nvSpPr>
        <p:spPr bwMode="auto">
          <a:xfrm rot="16660300" flipH="1">
            <a:off x="3098272" y="4965699"/>
            <a:ext cx="236538" cy="82550"/>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49" name="Freeform 111"/>
          <p:cNvSpPr>
            <a:spLocks noChangeAspect="1"/>
          </p:cNvSpPr>
          <p:nvPr/>
        </p:nvSpPr>
        <p:spPr bwMode="auto">
          <a:xfrm rot="15082045" flipH="1">
            <a:off x="3079221"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50" name="Oval 112"/>
          <p:cNvSpPr>
            <a:spLocks noChangeAspect="1" noChangeArrowheads="1"/>
          </p:cNvSpPr>
          <p:nvPr/>
        </p:nvSpPr>
        <p:spPr bwMode="auto">
          <a:xfrm rot="14638998" flipH="1">
            <a:off x="3255438"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51" name="Freeform 113"/>
          <p:cNvSpPr>
            <a:spLocks noChangeAspect="1"/>
          </p:cNvSpPr>
          <p:nvPr/>
        </p:nvSpPr>
        <p:spPr bwMode="auto">
          <a:xfrm rot="16660300" flipH="1">
            <a:off x="3207809"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52" name="Freeform 114"/>
          <p:cNvSpPr>
            <a:spLocks noChangeAspect="1"/>
          </p:cNvSpPr>
          <p:nvPr/>
        </p:nvSpPr>
        <p:spPr bwMode="auto">
          <a:xfrm rot="15082045" flipH="1">
            <a:off x="3188759" y="4960936"/>
            <a:ext cx="207963" cy="90488"/>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53" name="Oval 115"/>
          <p:cNvSpPr>
            <a:spLocks noChangeAspect="1" noChangeArrowheads="1"/>
          </p:cNvSpPr>
          <p:nvPr/>
        </p:nvSpPr>
        <p:spPr bwMode="auto">
          <a:xfrm rot="14638998" flipH="1">
            <a:off x="3364976"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54" name="Freeform 116"/>
          <p:cNvSpPr>
            <a:spLocks noChangeAspect="1"/>
          </p:cNvSpPr>
          <p:nvPr/>
        </p:nvSpPr>
        <p:spPr bwMode="auto">
          <a:xfrm rot="16660300" flipH="1">
            <a:off x="3317347"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55" name="Freeform 117"/>
          <p:cNvSpPr>
            <a:spLocks noChangeAspect="1"/>
          </p:cNvSpPr>
          <p:nvPr/>
        </p:nvSpPr>
        <p:spPr bwMode="auto">
          <a:xfrm rot="15082045" flipH="1">
            <a:off x="3296709"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56" name="Oval 118"/>
          <p:cNvSpPr>
            <a:spLocks noChangeAspect="1" noChangeArrowheads="1"/>
          </p:cNvSpPr>
          <p:nvPr/>
        </p:nvSpPr>
        <p:spPr bwMode="auto">
          <a:xfrm rot="14638998" flipH="1">
            <a:off x="3474513" y="5108575"/>
            <a:ext cx="79375" cy="93663"/>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57" name="Freeform 119"/>
          <p:cNvSpPr>
            <a:spLocks noChangeAspect="1"/>
          </p:cNvSpPr>
          <p:nvPr/>
        </p:nvSpPr>
        <p:spPr bwMode="auto">
          <a:xfrm rot="16660300" flipH="1">
            <a:off x="3426884"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58" name="Freeform 120"/>
          <p:cNvSpPr>
            <a:spLocks noChangeAspect="1"/>
          </p:cNvSpPr>
          <p:nvPr/>
        </p:nvSpPr>
        <p:spPr bwMode="auto">
          <a:xfrm rot="15082045" flipH="1">
            <a:off x="3406246"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59" name="Oval 121"/>
          <p:cNvSpPr>
            <a:spLocks noChangeAspect="1" noChangeArrowheads="1"/>
          </p:cNvSpPr>
          <p:nvPr/>
        </p:nvSpPr>
        <p:spPr bwMode="auto">
          <a:xfrm rot="14638998" flipH="1">
            <a:off x="3582463"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60" name="Freeform 122"/>
          <p:cNvSpPr>
            <a:spLocks noChangeAspect="1"/>
          </p:cNvSpPr>
          <p:nvPr/>
        </p:nvSpPr>
        <p:spPr bwMode="auto">
          <a:xfrm rot="16660300" flipH="1">
            <a:off x="3534834" y="4964112"/>
            <a:ext cx="236538" cy="85725"/>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61" name="Freeform 123"/>
          <p:cNvSpPr>
            <a:spLocks noChangeAspect="1"/>
          </p:cNvSpPr>
          <p:nvPr/>
        </p:nvSpPr>
        <p:spPr bwMode="auto">
          <a:xfrm rot="15082045" flipH="1">
            <a:off x="3515783" y="4959350"/>
            <a:ext cx="207963" cy="93663"/>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62" name="Oval 124"/>
          <p:cNvSpPr>
            <a:spLocks noChangeAspect="1" noChangeArrowheads="1"/>
          </p:cNvSpPr>
          <p:nvPr/>
        </p:nvSpPr>
        <p:spPr bwMode="auto">
          <a:xfrm rot="14638998" flipH="1">
            <a:off x="1183751"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63" name="Oval 127"/>
          <p:cNvSpPr>
            <a:spLocks noChangeAspect="1" noChangeArrowheads="1"/>
          </p:cNvSpPr>
          <p:nvPr/>
        </p:nvSpPr>
        <p:spPr bwMode="auto">
          <a:xfrm rot="14638998" flipH="1">
            <a:off x="1293288"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64" name="Oval 130"/>
          <p:cNvSpPr>
            <a:spLocks noChangeAspect="1" noChangeArrowheads="1"/>
          </p:cNvSpPr>
          <p:nvPr/>
        </p:nvSpPr>
        <p:spPr bwMode="auto">
          <a:xfrm rot="14638998" flipH="1">
            <a:off x="1402826" y="5110161"/>
            <a:ext cx="79375" cy="90488"/>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65" name="Oval 133"/>
          <p:cNvSpPr>
            <a:spLocks noChangeAspect="1" noChangeArrowheads="1"/>
          </p:cNvSpPr>
          <p:nvPr/>
        </p:nvSpPr>
        <p:spPr bwMode="auto">
          <a:xfrm rot="14638998" flipH="1">
            <a:off x="1510776"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66" name="Oval 136"/>
          <p:cNvSpPr>
            <a:spLocks noChangeAspect="1" noChangeArrowheads="1"/>
          </p:cNvSpPr>
          <p:nvPr/>
        </p:nvSpPr>
        <p:spPr bwMode="auto">
          <a:xfrm rot="14638998" flipH="1">
            <a:off x="1620313" y="5110166"/>
            <a:ext cx="79375"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67" name="Oval 139"/>
          <p:cNvSpPr>
            <a:spLocks noChangeAspect="1" noChangeArrowheads="1"/>
          </p:cNvSpPr>
          <p:nvPr/>
        </p:nvSpPr>
        <p:spPr bwMode="auto">
          <a:xfrm rot="14638998" flipH="1">
            <a:off x="1728263" y="5110166"/>
            <a:ext cx="79375"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68" name="Oval 142"/>
          <p:cNvSpPr>
            <a:spLocks noChangeAspect="1" noChangeArrowheads="1"/>
          </p:cNvSpPr>
          <p:nvPr/>
        </p:nvSpPr>
        <p:spPr bwMode="auto">
          <a:xfrm rot="14638998" flipH="1">
            <a:off x="1837801"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69" name="Oval 55"/>
          <p:cNvSpPr>
            <a:spLocks noChangeAspect="1" noChangeArrowheads="1"/>
          </p:cNvSpPr>
          <p:nvPr/>
        </p:nvSpPr>
        <p:spPr bwMode="auto">
          <a:xfrm rot="6961002" flipH="1" flipV="1">
            <a:off x="1180576"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70" name="Freeform 56"/>
          <p:cNvSpPr>
            <a:spLocks noChangeAspect="1"/>
          </p:cNvSpPr>
          <p:nvPr/>
        </p:nvSpPr>
        <p:spPr bwMode="auto">
          <a:xfrm rot="4939700" flipH="1" flipV="1">
            <a:off x="1136127"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71" name="Freeform 57"/>
          <p:cNvSpPr>
            <a:spLocks noChangeAspect="1"/>
          </p:cNvSpPr>
          <p:nvPr/>
        </p:nvSpPr>
        <p:spPr bwMode="auto">
          <a:xfrm rot="6517955" flipH="1" flipV="1">
            <a:off x="1115485"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72" name="Oval 58"/>
          <p:cNvSpPr>
            <a:spLocks noChangeAspect="1" noChangeArrowheads="1"/>
          </p:cNvSpPr>
          <p:nvPr/>
        </p:nvSpPr>
        <p:spPr bwMode="auto">
          <a:xfrm rot="6961002" flipH="1" flipV="1">
            <a:off x="1290113" y="4562478"/>
            <a:ext cx="80963"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73" name="Freeform 59"/>
          <p:cNvSpPr>
            <a:spLocks noChangeAspect="1"/>
          </p:cNvSpPr>
          <p:nvPr/>
        </p:nvSpPr>
        <p:spPr bwMode="auto">
          <a:xfrm rot="4939700" flipH="1" flipV="1">
            <a:off x="1245663"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74" name="Freeform 60"/>
          <p:cNvSpPr>
            <a:spLocks noChangeAspect="1"/>
          </p:cNvSpPr>
          <p:nvPr/>
        </p:nvSpPr>
        <p:spPr bwMode="auto">
          <a:xfrm rot="6517955" flipH="1" flipV="1">
            <a:off x="1225022" y="4713287"/>
            <a:ext cx="207963" cy="90488"/>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75" name="Oval 61"/>
          <p:cNvSpPr>
            <a:spLocks noChangeAspect="1" noChangeArrowheads="1"/>
          </p:cNvSpPr>
          <p:nvPr/>
        </p:nvSpPr>
        <p:spPr bwMode="auto">
          <a:xfrm rot="6961002" flipH="1" flipV="1">
            <a:off x="1399651" y="4560887"/>
            <a:ext cx="80963" cy="93663"/>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76" name="Freeform 62"/>
          <p:cNvSpPr>
            <a:spLocks noChangeAspect="1"/>
          </p:cNvSpPr>
          <p:nvPr/>
        </p:nvSpPr>
        <p:spPr bwMode="auto">
          <a:xfrm rot="4939700" flipH="1" flipV="1">
            <a:off x="1353613" y="4718048"/>
            <a:ext cx="238125" cy="82550"/>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77" name="Freeform 63"/>
          <p:cNvSpPr>
            <a:spLocks noChangeAspect="1"/>
          </p:cNvSpPr>
          <p:nvPr/>
        </p:nvSpPr>
        <p:spPr bwMode="auto">
          <a:xfrm rot="6517955" flipH="1" flipV="1">
            <a:off x="1332973"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78" name="Oval 64"/>
          <p:cNvSpPr>
            <a:spLocks noChangeAspect="1" noChangeArrowheads="1"/>
          </p:cNvSpPr>
          <p:nvPr/>
        </p:nvSpPr>
        <p:spPr bwMode="auto">
          <a:xfrm rot="6961002" flipH="1" flipV="1">
            <a:off x="1507601"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79" name="Freeform 65"/>
          <p:cNvSpPr>
            <a:spLocks noChangeAspect="1"/>
          </p:cNvSpPr>
          <p:nvPr/>
        </p:nvSpPr>
        <p:spPr bwMode="auto">
          <a:xfrm rot="4939700" flipH="1" flipV="1">
            <a:off x="1463151"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80" name="Freeform 66"/>
          <p:cNvSpPr>
            <a:spLocks noChangeAspect="1"/>
          </p:cNvSpPr>
          <p:nvPr/>
        </p:nvSpPr>
        <p:spPr bwMode="auto">
          <a:xfrm rot="6517955" flipH="1" flipV="1">
            <a:off x="1442510"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81" name="Oval 67"/>
          <p:cNvSpPr>
            <a:spLocks noChangeAspect="1" noChangeArrowheads="1"/>
          </p:cNvSpPr>
          <p:nvPr/>
        </p:nvSpPr>
        <p:spPr bwMode="auto">
          <a:xfrm rot="6961002" flipH="1" flipV="1">
            <a:off x="1617138"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82" name="Freeform 68"/>
          <p:cNvSpPr>
            <a:spLocks noChangeAspect="1"/>
          </p:cNvSpPr>
          <p:nvPr/>
        </p:nvSpPr>
        <p:spPr bwMode="auto">
          <a:xfrm rot="4939700" flipH="1" flipV="1">
            <a:off x="1572688"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83" name="Freeform 69"/>
          <p:cNvSpPr>
            <a:spLocks noChangeAspect="1"/>
          </p:cNvSpPr>
          <p:nvPr/>
        </p:nvSpPr>
        <p:spPr bwMode="auto">
          <a:xfrm rot="6517955" flipH="1" flipV="1">
            <a:off x="1552047" y="4711698"/>
            <a:ext cx="207963" cy="93663"/>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84" name="Oval 70"/>
          <p:cNvSpPr>
            <a:spLocks noChangeAspect="1" noChangeArrowheads="1"/>
          </p:cNvSpPr>
          <p:nvPr/>
        </p:nvSpPr>
        <p:spPr bwMode="auto">
          <a:xfrm rot="6961002" flipH="1" flipV="1">
            <a:off x="1726676"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85" name="Freeform 71"/>
          <p:cNvSpPr>
            <a:spLocks noChangeAspect="1"/>
          </p:cNvSpPr>
          <p:nvPr/>
        </p:nvSpPr>
        <p:spPr bwMode="auto">
          <a:xfrm rot="4939700" flipH="1" flipV="1">
            <a:off x="1680638" y="4716461"/>
            <a:ext cx="238125" cy="85725"/>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86" name="Freeform 72"/>
          <p:cNvSpPr>
            <a:spLocks noChangeAspect="1"/>
          </p:cNvSpPr>
          <p:nvPr/>
        </p:nvSpPr>
        <p:spPr bwMode="auto">
          <a:xfrm rot="6517955" flipH="1" flipV="1">
            <a:off x="1659997"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87" name="Oval 73"/>
          <p:cNvSpPr>
            <a:spLocks noChangeAspect="1" noChangeArrowheads="1"/>
          </p:cNvSpPr>
          <p:nvPr/>
        </p:nvSpPr>
        <p:spPr bwMode="auto">
          <a:xfrm rot="6961002" flipH="1" flipV="1">
            <a:off x="1836213" y="4562473"/>
            <a:ext cx="80963" cy="90488"/>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88" name="Freeform 74"/>
          <p:cNvSpPr>
            <a:spLocks noChangeAspect="1"/>
          </p:cNvSpPr>
          <p:nvPr/>
        </p:nvSpPr>
        <p:spPr bwMode="auto">
          <a:xfrm rot="4939700" flipH="1" flipV="1">
            <a:off x="1790176"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89" name="Freeform 75"/>
          <p:cNvSpPr>
            <a:spLocks noChangeAspect="1"/>
          </p:cNvSpPr>
          <p:nvPr/>
        </p:nvSpPr>
        <p:spPr bwMode="auto">
          <a:xfrm rot="6517955" flipH="1" flipV="1">
            <a:off x="1769534"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90" name="Freeform 125"/>
          <p:cNvSpPr>
            <a:spLocks noChangeAspect="1"/>
          </p:cNvSpPr>
          <p:nvPr/>
        </p:nvSpPr>
        <p:spPr bwMode="auto">
          <a:xfrm rot="16660300" flipH="1">
            <a:off x="1136122"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91" name="Freeform 126"/>
          <p:cNvSpPr>
            <a:spLocks noChangeAspect="1"/>
          </p:cNvSpPr>
          <p:nvPr/>
        </p:nvSpPr>
        <p:spPr bwMode="auto">
          <a:xfrm rot="15082045" flipH="1">
            <a:off x="1117072" y="4959350"/>
            <a:ext cx="207963" cy="93663"/>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92" name="Freeform 128"/>
          <p:cNvSpPr>
            <a:spLocks noChangeAspect="1"/>
          </p:cNvSpPr>
          <p:nvPr/>
        </p:nvSpPr>
        <p:spPr bwMode="auto">
          <a:xfrm rot="16660300" flipH="1">
            <a:off x="1245659"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93" name="Freeform 129"/>
          <p:cNvSpPr>
            <a:spLocks noChangeAspect="1"/>
          </p:cNvSpPr>
          <p:nvPr/>
        </p:nvSpPr>
        <p:spPr bwMode="auto">
          <a:xfrm rot="15082045" flipH="1">
            <a:off x="1225022"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94" name="Freeform 131"/>
          <p:cNvSpPr>
            <a:spLocks noChangeAspect="1"/>
          </p:cNvSpPr>
          <p:nvPr/>
        </p:nvSpPr>
        <p:spPr bwMode="auto">
          <a:xfrm rot="16660300" flipH="1">
            <a:off x="1353609" y="4965699"/>
            <a:ext cx="236538" cy="82550"/>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95" name="Freeform 132"/>
          <p:cNvSpPr>
            <a:spLocks noChangeAspect="1"/>
          </p:cNvSpPr>
          <p:nvPr/>
        </p:nvSpPr>
        <p:spPr bwMode="auto">
          <a:xfrm rot="15082045" flipH="1">
            <a:off x="1334560"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96" name="Freeform 134"/>
          <p:cNvSpPr>
            <a:spLocks noChangeAspect="1"/>
          </p:cNvSpPr>
          <p:nvPr/>
        </p:nvSpPr>
        <p:spPr bwMode="auto">
          <a:xfrm rot="16660300" flipH="1">
            <a:off x="1463147"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97" name="Freeform 135"/>
          <p:cNvSpPr>
            <a:spLocks noChangeAspect="1"/>
          </p:cNvSpPr>
          <p:nvPr/>
        </p:nvSpPr>
        <p:spPr bwMode="auto">
          <a:xfrm rot="15082045" flipH="1">
            <a:off x="1444097" y="4960936"/>
            <a:ext cx="207963" cy="90488"/>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98" name="Freeform 137"/>
          <p:cNvSpPr>
            <a:spLocks noChangeAspect="1"/>
          </p:cNvSpPr>
          <p:nvPr/>
        </p:nvSpPr>
        <p:spPr bwMode="auto">
          <a:xfrm rot="16660300" flipH="1">
            <a:off x="1572684"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99" name="Freeform 138"/>
          <p:cNvSpPr>
            <a:spLocks noChangeAspect="1"/>
          </p:cNvSpPr>
          <p:nvPr/>
        </p:nvSpPr>
        <p:spPr bwMode="auto">
          <a:xfrm rot="15082045" flipH="1">
            <a:off x="1553634" y="4960936"/>
            <a:ext cx="207963" cy="90488"/>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00" name="Freeform 140"/>
          <p:cNvSpPr>
            <a:spLocks noChangeAspect="1"/>
          </p:cNvSpPr>
          <p:nvPr/>
        </p:nvSpPr>
        <p:spPr bwMode="auto">
          <a:xfrm rot="16660300" flipH="1">
            <a:off x="1680634" y="4964112"/>
            <a:ext cx="236538" cy="85725"/>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01" name="Freeform 141"/>
          <p:cNvSpPr>
            <a:spLocks noChangeAspect="1"/>
          </p:cNvSpPr>
          <p:nvPr/>
        </p:nvSpPr>
        <p:spPr bwMode="auto">
          <a:xfrm rot="15082045" flipH="1">
            <a:off x="1661584"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02" name="Freeform 143"/>
          <p:cNvSpPr>
            <a:spLocks noChangeAspect="1"/>
          </p:cNvSpPr>
          <p:nvPr/>
        </p:nvSpPr>
        <p:spPr bwMode="auto">
          <a:xfrm rot="16660300" flipH="1">
            <a:off x="1790172"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03" name="Freeform 144"/>
          <p:cNvSpPr>
            <a:spLocks noChangeAspect="1"/>
          </p:cNvSpPr>
          <p:nvPr/>
        </p:nvSpPr>
        <p:spPr bwMode="auto">
          <a:xfrm rot="15082045" flipH="1">
            <a:off x="1771124"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04" name="Oval 145"/>
          <p:cNvSpPr>
            <a:spLocks noChangeAspect="1" noChangeArrowheads="1"/>
          </p:cNvSpPr>
          <p:nvPr/>
        </p:nvSpPr>
        <p:spPr bwMode="auto">
          <a:xfrm rot="14638998" flipH="1">
            <a:off x="1947338" y="5110166"/>
            <a:ext cx="79375"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05" name="Freeform 146"/>
          <p:cNvSpPr>
            <a:spLocks noChangeAspect="1"/>
          </p:cNvSpPr>
          <p:nvPr/>
        </p:nvSpPr>
        <p:spPr bwMode="auto">
          <a:xfrm rot="16660300" flipH="1">
            <a:off x="1899709"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06" name="Freeform 147"/>
          <p:cNvSpPr>
            <a:spLocks noChangeAspect="1"/>
          </p:cNvSpPr>
          <p:nvPr/>
        </p:nvSpPr>
        <p:spPr bwMode="auto">
          <a:xfrm rot="15082045" flipH="1">
            <a:off x="1879071"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07" name="Oval 148"/>
          <p:cNvSpPr>
            <a:spLocks noChangeAspect="1" noChangeArrowheads="1"/>
          </p:cNvSpPr>
          <p:nvPr/>
        </p:nvSpPr>
        <p:spPr bwMode="auto">
          <a:xfrm rot="14638998" flipH="1">
            <a:off x="2064809" y="5111750"/>
            <a:ext cx="76200" cy="87313"/>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08" name="Freeform 149"/>
          <p:cNvSpPr>
            <a:spLocks noChangeAspect="1"/>
          </p:cNvSpPr>
          <p:nvPr/>
        </p:nvSpPr>
        <p:spPr bwMode="auto">
          <a:xfrm rot="16660300" flipH="1">
            <a:off x="2020359" y="4973641"/>
            <a:ext cx="225425" cy="79375"/>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09" name="Freeform 150"/>
          <p:cNvSpPr>
            <a:spLocks noChangeAspect="1"/>
          </p:cNvSpPr>
          <p:nvPr/>
        </p:nvSpPr>
        <p:spPr bwMode="auto">
          <a:xfrm rot="15082045" flipH="1">
            <a:off x="2001309" y="4970461"/>
            <a:ext cx="196850" cy="87313"/>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10" name="Oval 151"/>
          <p:cNvSpPr>
            <a:spLocks noChangeAspect="1" noChangeArrowheads="1"/>
          </p:cNvSpPr>
          <p:nvPr/>
        </p:nvSpPr>
        <p:spPr bwMode="auto">
          <a:xfrm rot="14638998" flipH="1">
            <a:off x="2164826" y="5110166"/>
            <a:ext cx="79375"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11" name="Freeform 152"/>
          <p:cNvSpPr>
            <a:spLocks noChangeAspect="1"/>
          </p:cNvSpPr>
          <p:nvPr/>
        </p:nvSpPr>
        <p:spPr bwMode="auto">
          <a:xfrm rot="16660300" flipH="1">
            <a:off x="2117197" y="4965699"/>
            <a:ext cx="236538" cy="82550"/>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12" name="Freeform 153"/>
          <p:cNvSpPr>
            <a:spLocks noChangeAspect="1"/>
          </p:cNvSpPr>
          <p:nvPr/>
        </p:nvSpPr>
        <p:spPr bwMode="auto">
          <a:xfrm rot="15082045" flipH="1">
            <a:off x="2098148"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13" name="Oval 154"/>
          <p:cNvSpPr>
            <a:spLocks noChangeAspect="1" noChangeArrowheads="1"/>
          </p:cNvSpPr>
          <p:nvPr/>
        </p:nvSpPr>
        <p:spPr bwMode="auto">
          <a:xfrm rot="14638998" flipH="1">
            <a:off x="2274363"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14" name="Freeform 155"/>
          <p:cNvSpPr>
            <a:spLocks noChangeAspect="1"/>
          </p:cNvSpPr>
          <p:nvPr/>
        </p:nvSpPr>
        <p:spPr bwMode="auto">
          <a:xfrm rot="16660300" flipH="1">
            <a:off x="2226734"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15" name="Freeform 156"/>
          <p:cNvSpPr>
            <a:spLocks noChangeAspect="1"/>
          </p:cNvSpPr>
          <p:nvPr/>
        </p:nvSpPr>
        <p:spPr bwMode="auto">
          <a:xfrm rot="15082045" flipH="1">
            <a:off x="2207685" y="4960936"/>
            <a:ext cx="207963" cy="90488"/>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16" name="Oval 157"/>
          <p:cNvSpPr>
            <a:spLocks noChangeAspect="1" noChangeArrowheads="1"/>
          </p:cNvSpPr>
          <p:nvPr/>
        </p:nvSpPr>
        <p:spPr bwMode="auto">
          <a:xfrm rot="14638998" flipH="1">
            <a:off x="3798363" y="511492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17" name="Freeform 158"/>
          <p:cNvSpPr>
            <a:spLocks noChangeAspect="1"/>
          </p:cNvSpPr>
          <p:nvPr/>
        </p:nvSpPr>
        <p:spPr bwMode="auto">
          <a:xfrm rot="16660300" flipH="1">
            <a:off x="3753909" y="4967287"/>
            <a:ext cx="234950"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18" name="Freeform 159"/>
          <p:cNvSpPr>
            <a:spLocks noChangeAspect="1"/>
          </p:cNvSpPr>
          <p:nvPr/>
        </p:nvSpPr>
        <p:spPr bwMode="auto">
          <a:xfrm rot="15082045" flipH="1">
            <a:off x="3733273" y="4965699"/>
            <a:ext cx="207963" cy="90488"/>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19" name="Oval 160"/>
          <p:cNvSpPr>
            <a:spLocks noChangeAspect="1" noChangeArrowheads="1"/>
          </p:cNvSpPr>
          <p:nvPr/>
        </p:nvSpPr>
        <p:spPr bwMode="auto">
          <a:xfrm rot="14638998" flipH="1">
            <a:off x="3690413" y="511492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20" name="Freeform 161"/>
          <p:cNvSpPr>
            <a:spLocks noChangeAspect="1"/>
          </p:cNvSpPr>
          <p:nvPr/>
        </p:nvSpPr>
        <p:spPr bwMode="auto">
          <a:xfrm rot="16660300" flipH="1">
            <a:off x="3645959" y="4967287"/>
            <a:ext cx="234950"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21" name="Freeform 162"/>
          <p:cNvSpPr>
            <a:spLocks noChangeAspect="1"/>
          </p:cNvSpPr>
          <p:nvPr/>
        </p:nvSpPr>
        <p:spPr bwMode="auto">
          <a:xfrm rot="15082045" flipH="1">
            <a:off x="3625322" y="4964113"/>
            <a:ext cx="207963" cy="93663"/>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22" name="Oval 163"/>
          <p:cNvSpPr>
            <a:spLocks noChangeAspect="1" noChangeArrowheads="1"/>
          </p:cNvSpPr>
          <p:nvPr/>
        </p:nvSpPr>
        <p:spPr bwMode="auto">
          <a:xfrm rot="6961002" flipH="1" flipV="1">
            <a:off x="3685650" y="4560891"/>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23" name="Freeform 164"/>
          <p:cNvSpPr>
            <a:spLocks noChangeAspect="1"/>
          </p:cNvSpPr>
          <p:nvPr/>
        </p:nvSpPr>
        <p:spPr bwMode="auto">
          <a:xfrm rot="4939700" flipH="1" flipV="1">
            <a:off x="3641196" y="4714875"/>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24" name="Freeform 165"/>
          <p:cNvSpPr>
            <a:spLocks noChangeAspect="1"/>
          </p:cNvSpPr>
          <p:nvPr/>
        </p:nvSpPr>
        <p:spPr bwMode="auto">
          <a:xfrm rot="6517955" flipH="1" flipV="1">
            <a:off x="3620560" y="4711698"/>
            <a:ext cx="207963" cy="90488"/>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25" name="Oval 166"/>
          <p:cNvSpPr>
            <a:spLocks noChangeAspect="1" noChangeArrowheads="1"/>
          </p:cNvSpPr>
          <p:nvPr/>
        </p:nvSpPr>
        <p:spPr bwMode="auto">
          <a:xfrm rot="6961002" flipH="1" flipV="1">
            <a:off x="3776138" y="4559303"/>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26" name="Freeform 167"/>
          <p:cNvSpPr>
            <a:spLocks noChangeAspect="1"/>
          </p:cNvSpPr>
          <p:nvPr/>
        </p:nvSpPr>
        <p:spPr bwMode="auto">
          <a:xfrm rot="4939700" flipH="1" flipV="1">
            <a:off x="3730097" y="4714875"/>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27" name="Freeform 168"/>
          <p:cNvSpPr>
            <a:spLocks noChangeAspect="1"/>
          </p:cNvSpPr>
          <p:nvPr/>
        </p:nvSpPr>
        <p:spPr bwMode="auto">
          <a:xfrm rot="6517955" flipH="1" flipV="1">
            <a:off x="3707871" y="4710116"/>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28" name="Oval 170"/>
          <p:cNvSpPr>
            <a:spLocks noChangeAspect="1" noChangeArrowheads="1"/>
          </p:cNvSpPr>
          <p:nvPr/>
        </p:nvSpPr>
        <p:spPr bwMode="auto">
          <a:xfrm>
            <a:off x="1777467" y="4448287"/>
            <a:ext cx="182537" cy="480783"/>
          </a:xfrm>
          <a:prstGeom prst="ellipse">
            <a:avLst/>
          </a:prstGeom>
          <a:noFill/>
          <a:ln w="9525">
            <a:noFill/>
            <a:round/>
            <a:headEnd/>
            <a:tailEnd/>
          </a:ln>
          <a:effectLst/>
        </p:spPr>
        <p:txBody>
          <a:bodyPr wrap="none" lIns="64277" tIns="32139" rIns="64277" bIns="32139" anchor="ctr">
            <a:prstTxWarp prst="textNoShape">
              <a:avLst/>
            </a:prstTxWarp>
            <a:spAutoFit/>
          </a:bodyPr>
          <a:lstStyle/>
          <a:p>
            <a:pPr defTabSz="457035"/>
            <a:endParaRPr lang="en-US">
              <a:solidFill>
                <a:srgbClr val="000000"/>
              </a:solidFill>
            </a:endParaRPr>
          </a:p>
        </p:txBody>
      </p:sp>
      <p:sp>
        <p:nvSpPr>
          <p:cNvPr id="429" name="Text Box 169"/>
          <p:cNvSpPr txBox="1">
            <a:spLocks noChangeAspect="1" noChangeArrowheads="1"/>
          </p:cNvSpPr>
          <p:nvPr/>
        </p:nvSpPr>
        <p:spPr bwMode="auto">
          <a:xfrm>
            <a:off x="1777471" y="4216405"/>
            <a:ext cx="1958975" cy="307754"/>
          </a:xfrm>
          <a:prstGeom prst="rect">
            <a:avLst/>
          </a:prstGeom>
          <a:noFill/>
          <a:ln w="9525">
            <a:noFill/>
            <a:miter lim="800000"/>
            <a:headEnd/>
            <a:tailEnd/>
          </a:ln>
          <a:effectLst/>
        </p:spPr>
        <p:txBody>
          <a:bodyPr lIns="91416" tIns="45709" rIns="91416" bIns="45709">
            <a:prstTxWarp prst="textNoShape">
              <a:avLst/>
            </a:prstTxWarp>
            <a:spAutoFit/>
          </a:bodyPr>
          <a:lstStyle/>
          <a:p>
            <a:pPr defTabSz="457035">
              <a:spcBef>
                <a:spcPct val="0"/>
              </a:spcBef>
            </a:pPr>
            <a:r>
              <a:rPr lang="fi-FI" sz="1400" dirty="0" err="1">
                <a:solidFill>
                  <a:srgbClr val="000000"/>
                </a:solidFill>
              </a:rPr>
              <a:t>liquid</a:t>
            </a:r>
            <a:r>
              <a:rPr lang="fi-FI" sz="1400" dirty="0">
                <a:solidFill>
                  <a:srgbClr val="000000"/>
                </a:solidFill>
              </a:rPr>
              <a:t> = D</a:t>
            </a:r>
            <a:r>
              <a:rPr lang="fi-FI" sz="1400" baseline="-25000" dirty="0">
                <a:solidFill>
                  <a:srgbClr val="000000"/>
                </a:solidFill>
              </a:rPr>
              <a:t>2</a:t>
            </a:r>
            <a:r>
              <a:rPr lang="fi-FI" sz="1400" dirty="0">
                <a:solidFill>
                  <a:srgbClr val="000000"/>
                </a:solidFill>
              </a:rPr>
              <a:t>O/H</a:t>
            </a:r>
            <a:r>
              <a:rPr lang="fi-FI" sz="1400" baseline="-25000" dirty="0">
                <a:solidFill>
                  <a:srgbClr val="000000"/>
                </a:solidFill>
              </a:rPr>
              <a:t>2</a:t>
            </a:r>
            <a:r>
              <a:rPr lang="fi-FI" sz="1400" dirty="0">
                <a:solidFill>
                  <a:srgbClr val="000000"/>
                </a:solidFill>
              </a:rPr>
              <a:t>O</a:t>
            </a:r>
            <a:endParaRPr lang="en-GB" sz="1400" dirty="0">
              <a:solidFill>
                <a:srgbClr val="000000"/>
              </a:solidFill>
            </a:endParaRPr>
          </a:p>
        </p:txBody>
      </p:sp>
      <p:sp>
        <p:nvSpPr>
          <p:cNvPr id="430" name="Rectangle 1"/>
          <p:cNvSpPr txBox="1">
            <a:spLocks noChangeArrowheads="1"/>
          </p:cNvSpPr>
          <p:nvPr/>
        </p:nvSpPr>
        <p:spPr bwMode="auto">
          <a:xfrm>
            <a:off x="767954" y="312540"/>
            <a:ext cx="7358063" cy="759023"/>
          </a:xfrm>
          <a:prstGeom prst="rect">
            <a:avLst/>
          </a:prstGeom>
          <a:noFill/>
          <a:ln w="12700">
            <a:noFill/>
            <a:miter lim="800000"/>
            <a:headEnd/>
            <a:tailEnd/>
          </a:ln>
        </p:spPr>
        <p:txBody>
          <a:bodyPr vert="horz" wrap="square" lIns="35695" tIns="35695" rIns="35695" bIns="35695" numCol="1" anchor="ctr" anchorCtr="0" compatLnSpc="1">
            <a:prstTxWarp prst="textNoShape">
              <a:avLst/>
            </a:prstTxWarp>
          </a:bodyPr>
          <a:lstStyle/>
          <a:p>
            <a:pPr algn="ctr" defTabSz="914400" fontAlgn="base">
              <a:spcBef>
                <a:spcPct val="0"/>
              </a:spcBef>
              <a:spcAft>
                <a:spcPct val="0"/>
              </a:spcAft>
              <a:defRPr/>
            </a:pPr>
            <a:r>
              <a:rPr lang="en-US" sz="5000" kern="0">
                <a:solidFill>
                  <a:srgbClr val="000000"/>
                </a:solidFill>
                <a:sym typeface="Gill Sans" pitchFamily="-112" charset="0"/>
              </a:rPr>
              <a:t>Reflectometry</a:t>
            </a:r>
            <a:endParaRPr lang="en-US" sz="5000" kern="0" dirty="0">
              <a:solidFill>
                <a:srgbClr val="000000"/>
              </a:solidFill>
              <a:sym typeface="Gill Sans" pitchFamily="-112" charset="0"/>
            </a:endParaRPr>
          </a:p>
        </p:txBody>
      </p:sp>
    </p:spTree>
    <p:extLst>
      <p:ext uri="{BB962C8B-B14F-4D97-AF65-F5344CB8AC3E}">
        <p14:creationId xmlns:p14="http://schemas.microsoft.com/office/powerpoint/2010/main" val="3119422114"/>
      </p:ext>
    </p:extLst>
  </p:cSld>
  <p:clrMapOvr>
    <a:masterClrMapping/>
  </p:clrMapOvr>
  <p:transition>
    <p:dissolv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179748" y="4188463"/>
            <a:ext cx="2734054" cy="1012613"/>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64277" tIns="32139" rIns="64277" bIns="32139" numCol="1" rtlCol="0" anchor="t" anchorCtr="0" compatLnSpc="1">
            <a:prstTxWarp prst="textNoShape">
              <a:avLst/>
            </a:prstTxWarp>
          </a:bodyPr>
          <a:lstStyle/>
          <a:p>
            <a:pPr defTabSz="642783"/>
            <a:endParaRPr lang="en-US" sz="1700" dirty="0">
              <a:solidFill>
                <a:srgbClr val="000000"/>
              </a:solidFill>
            </a:endParaRPr>
          </a:p>
        </p:txBody>
      </p:sp>
      <p:sp>
        <p:nvSpPr>
          <p:cNvPr id="230406" name="AutoShape 6"/>
          <p:cNvSpPr>
            <a:spLocks noChangeArrowheads="1"/>
          </p:cNvSpPr>
          <p:nvPr/>
        </p:nvSpPr>
        <p:spPr bwMode="auto">
          <a:xfrm>
            <a:off x="4297368" y="4772025"/>
            <a:ext cx="719137" cy="287338"/>
          </a:xfrm>
          <a:prstGeom prst="leftArrow">
            <a:avLst>
              <a:gd name="adj1" fmla="val 50000"/>
              <a:gd name="adj2" fmla="val 62569"/>
            </a:avLst>
          </a:prstGeom>
          <a:solidFill>
            <a:srgbClr val="FF0000"/>
          </a:solidFill>
          <a:ln w="9525">
            <a:noFill/>
            <a:miter lim="800000"/>
            <a:headEnd/>
            <a:tailEnd/>
          </a:ln>
          <a:effectLst/>
        </p:spPr>
        <p:txBody>
          <a:bodyPr wrap="none" lIns="91416" tIns="45709" rIns="91416" bIns="45709" anchor="ctr">
            <a:prstTxWarp prst="textNoShape">
              <a:avLst/>
            </a:prstTxWarp>
          </a:bodyPr>
          <a:lstStyle/>
          <a:p>
            <a:pPr defTabSz="457035"/>
            <a:endParaRPr lang="en-US">
              <a:solidFill>
                <a:srgbClr val="000000"/>
              </a:solidFill>
            </a:endParaRPr>
          </a:p>
        </p:txBody>
      </p:sp>
      <p:sp>
        <p:nvSpPr>
          <p:cNvPr id="230407" name="Text Box 7"/>
          <p:cNvSpPr txBox="1">
            <a:spLocks noChangeArrowheads="1"/>
          </p:cNvSpPr>
          <p:nvPr/>
        </p:nvSpPr>
        <p:spPr bwMode="auto">
          <a:xfrm>
            <a:off x="5611907" y="6076950"/>
            <a:ext cx="2819541" cy="523198"/>
          </a:xfrm>
          <a:prstGeom prst="rect">
            <a:avLst/>
          </a:prstGeom>
          <a:noFill/>
          <a:ln w="9525">
            <a:noFill/>
            <a:miter lim="800000"/>
            <a:headEnd/>
            <a:tailEnd/>
          </a:ln>
          <a:effectLst/>
        </p:spPr>
        <p:txBody>
          <a:bodyPr wrap="none" lIns="91416" tIns="45709" rIns="91416" bIns="45709">
            <a:prstTxWarp prst="textNoShape">
              <a:avLst/>
            </a:prstTxWarp>
            <a:spAutoFit/>
          </a:bodyPr>
          <a:lstStyle/>
          <a:p>
            <a:pPr defTabSz="457035">
              <a:spcBef>
                <a:spcPct val="0"/>
              </a:spcBef>
            </a:pPr>
            <a:r>
              <a:rPr lang="en-AU" sz="1400" dirty="0">
                <a:solidFill>
                  <a:srgbClr val="000000"/>
                </a:solidFill>
              </a:rPr>
              <a:t>Scattering length density profile </a:t>
            </a:r>
            <a:r>
              <a:rPr lang="en-AU" sz="1400" dirty="0" err="1">
                <a:solidFill>
                  <a:srgbClr val="000000"/>
                </a:solidFill>
                <a:sym typeface="Symbol" pitchFamily="-110" charset="2"/>
              </a:rPr>
              <a:t>(z</a:t>
            </a:r>
            <a:r>
              <a:rPr lang="en-AU" sz="1400" dirty="0">
                <a:solidFill>
                  <a:srgbClr val="000000"/>
                </a:solidFill>
                <a:sym typeface="Symbol" pitchFamily="-110" charset="2"/>
              </a:rPr>
              <a:t>)</a:t>
            </a:r>
          </a:p>
          <a:p>
            <a:pPr defTabSz="457035">
              <a:spcBef>
                <a:spcPct val="0"/>
              </a:spcBef>
            </a:pPr>
            <a:r>
              <a:rPr lang="en-AU" sz="1400" dirty="0">
                <a:solidFill>
                  <a:srgbClr val="000000"/>
                </a:solidFill>
                <a:sym typeface="Symbol" pitchFamily="-110" charset="2"/>
              </a:rPr>
              <a:t> = neutron refractive index profile</a:t>
            </a:r>
          </a:p>
        </p:txBody>
      </p:sp>
      <p:pic>
        <p:nvPicPr>
          <p:cNvPr id="230408" name="Picture 8" descr="Reflection"/>
          <p:cNvPicPr>
            <a:picLocks noChangeAspect="1" noChangeArrowheads="1"/>
          </p:cNvPicPr>
          <p:nvPr/>
        </p:nvPicPr>
        <p:blipFill>
          <a:blip r:embed="rId2"/>
          <a:srcRect/>
          <a:stretch>
            <a:fillRect/>
          </a:stretch>
        </p:blipFill>
        <p:spPr bwMode="auto">
          <a:xfrm>
            <a:off x="730250" y="1624018"/>
            <a:ext cx="3587750" cy="1633537"/>
          </a:xfrm>
          <a:prstGeom prst="rect">
            <a:avLst/>
          </a:prstGeom>
          <a:noFill/>
        </p:spPr>
      </p:pic>
      <p:sp>
        <p:nvSpPr>
          <p:cNvPr id="230411" name="Text Box 11"/>
          <p:cNvSpPr txBox="1">
            <a:spLocks noChangeArrowheads="1"/>
          </p:cNvSpPr>
          <p:nvPr/>
        </p:nvSpPr>
        <p:spPr bwMode="auto">
          <a:xfrm>
            <a:off x="1091891" y="5927725"/>
            <a:ext cx="3436785" cy="523198"/>
          </a:xfrm>
          <a:prstGeom prst="rect">
            <a:avLst/>
          </a:prstGeom>
          <a:noFill/>
          <a:ln w="9525">
            <a:noFill/>
            <a:miter lim="800000"/>
            <a:headEnd/>
            <a:tailEnd/>
          </a:ln>
          <a:effectLst/>
        </p:spPr>
        <p:txBody>
          <a:bodyPr wrap="none" lIns="91416" tIns="45709" rIns="91416" bIns="45709">
            <a:prstTxWarp prst="textNoShape">
              <a:avLst/>
            </a:prstTxWarp>
            <a:spAutoFit/>
          </a:bodyPr>
          <a:lstStyle/>
          <a:p>
            <a:pPr defTabSz="457035">
              <a:spcBef>
                <a:spcPct val="0"/>
              </a:spcBef>
            </a:pPr>
            <a:r>
              <a:rPr lang="en-AU" sz="1400" dirty="0">
                <a:solidFill>
                  <a:srgbClr val="000000"/>
                </a:solidFill>
              </a:rPr>
              <a:t>Model structure of lipid membrane</a:t>
            </a:r>
          </a:p>
          <a:p>
            <a:pPr defTabSz="457035">
              <a:spcBef>
                <a:spcPct val="0"/>
              </a:spcBef>
            </a:pPr>
            <a:r>
              <a:rPr lang="en-AU" sz="1400" dirty="0">
                <a:solidFill>
                  <a:srgbClr val="000000"/>
                </a:solidFill>
                <a:sym typeface="Symbol" pitchFamily="-110" charset="2"/>
              </a:rPr>
              <a:t> = layered model of structure &amp; composition</a:t>
            </a:r>
          </a:p>
        </p:txBody>
      </p:sp>
      <p:sp>
        <p:nvSpPr>
          <p:cNvPr id="230413" name="AutoShape 13"/>
          <p:cNvSpPr>
            <a:spLocks noChangeArrowheads="1"/>
          </p:cNvSpPr>
          <p:nvPr/>
        </p:nvSpPr>
        <p:spPr bwMode="auto">
          <a:xfrm flipH="1">
            <a:off x="4475168" y="5102225"/>
            <a:ext cx="719137" cy="287338"/>
          </a:xfrm>
          <a:prstGeom prst="leftArrow">
            <a:avLst>
              <a:gd name="adj1" fmla="val 50000"/>
              <a:gd name="adj2" fmla="val 62569"/>
            </a:avLst>
          </a:prstGeom>
          <a:solidFill>
            <a:srgbClr val="FF0000"/>
          </a:solidFill>
          <a:ln w="9525">
            <a:noFill/>
            <a:miter lim="800000"/>
            <a:headEnd/>
            <a:tailEnd/>
          </a:ln>
          <a:effectLst/>
        </p:spPr>
        <p:txBody>
          <a:bodyPr wrap="none" lIns="91416" tIns="45709" rIns="91416" bIns="45709" anchor="ctr">
            <a:prstTxWarp prst="textNoShape">
              <a:avLst/>
            </a:prstTxWarp>
          </a:bodyPr>
          <a:lstStyle/>
          <a:p>
            <a:pPr defTabSz="457035"/>
            <a:endParaRPr lang="en-US">
              <a:solidFill>
                <a:srgbClr val="000000"/>
              </a:solidFill>
            </a:endParaRPr>
          </a:p>
        </p:txBody>
      </p:sp>
      <p:cxnSp>
        <p:nvCxnSpPr>
          <p:cNvPr id="175" name="Straight Arrow Connector 174"/>
          <p:cNvCxnSpPr/>
          <p:nvPr/>
        </p:nvCxnSpPr>
        <p:spPr bwMode="auto">
          <a:xfrm rot="16200000" flipV="1">
            <a:off x="323851" y="5162550"/>
            <a:ext cx="1193800" cy="12700"/>
          </a:xfrm>
          <a:prstGeom prst="straightConnector1">
            <a:avLst/>
          </a:prstGeom>
          <a:noFill/>
          <a:ln w="6350" cap="flat" cmpd="sng" algn="ctr">
            <a:solidFill>
              <a:schemeClr val="tx1"/>
            </a:solidFill>
            <a:prstDash val="solid"/>
            <a:round/>
            <a:headEnd type="none" w="med" len="med"/>
            <a:tailEnd type="arrow"/>
          </a:ln>
          <a:effectLst/>
        </p:spPr>
      </p:cxnSp>
      <p:sp>
        <p:nvSpPr>
          <p:cNvPr id="329" name="TextBox 328"/>
          <p:cNvSpPr txBox="1"/>
          <p:nvPr/>
        </p:nvSpPr>
        <p:spPr>
          <a:xfrm>
            <a:off x="4826003" y="2184400"/>
            <a:ext cx="400061" cy="800018"/>
          </a:xfrm>
          <a:prstGeom prst="rect">
            <a:avLst/>
          </a:prstGeom>
          <a:solidFill>
            <a:schemeClr val="bg1"/>
          </a:solidFill>
        </p:spPr>
        <p:txBody>
          <a:bodyPr vert="vert270" wrap="square" lIns="91416" tIns="45709" rIns="91416" bIns="45709" rtlCol="0">
            <a:spAutoFit/>
          </a:bodyPr>
          <a:lstStyle/>
          <a:p>
            <a:pPr defTabSz="457035"/>
            <a:r>
              <a:rPr lang="en-US" sz="1400" dirty="0">
                <a:solidFill>
                  <a:srgbClr val="000000"/>
                </a:solidFill>
              </a:rPr>
              <a:t>L</a:t>
            </a:r>
            <a:r>
              <a:rPr lang="en-GB" sz="1400" dirty="0" err="1">
                <a:solidFill>
                  <a:srgbClr val="000000"/>
                </a:solidFill>
              </a:rPr>
              <a:t>og</a:t>
            </a:r>
            <a:r>
              <a:rPr lang="en-GB" sz="1400" dirty="0">
                <a:solidFill>
                  <a:srgbClr val="000000"/>
                </a:solidFill>
              </a:rPr>
              <a:t> R</a:t>
            </a:r>
          </a:p>
        </p:txBody>
      </p:sp>
      <p:sp>
        <p:nvSpPr>
          <p:cNvPr id="230576" name="AutoShape 176"/>
          <p:cNvSpPr>
            <a:spLocks noChangeArrowheads="1"/>
          </p:cNvSpPr>
          <p:nvPr/>
        </p:nvSpPr>
        <p:spPr bwMode="auto">
          <a:xfrm>
            <a:off x="4300538" y="2238375"/>
            <a:ext cx="647700" cy="287338"/>
          </a:xfrm>
          <a:prstGeom prst="rightArrow">
            <a:avLst>
              <a:gd name="adj1" fmla="val 50000"/>
              <a:gd name="adj2" fmla="val 56353"/>
            </a:avLst>
          </a:prstGeom>
          <a:solidFill>
            <a:srgbClr val="FF0000"/>
          </a:solidFill>
          <a:ln w="9525">
            <a:noFill/>
            <a:miter lim="800000"/>
            <a:headEnd/>
            <a:tailEnd/>
          </a:ln>
          <a:effectLst/>
        </p:spPr>
        <p:txBody>
          <a:bodyPr wrap="none" lIns="91416" tIns="45709" rIns="91416" bIns="45709" anchor="ctr">
            <a:prstTxWarp prst="textNoShape">
              <a:avLst/>
            </a:prstTxWarp>
          </a:bodyPr>
          <a:lstStyle/>
          <a:p>
            <a:pPr defTabSz="457035"/>
            <a:endParaRPr lang="en-US">
              <a:solidFill>
                <a:srgbClr val="000000"/>
              </a:solidFill>
            </a:endParaRPr>
          </a:p>
        </p:txBody>
      </p:sp>
      <p:sp>
        <p:nvSpPr>
          <p:cNvPr id="230405" name="AutoShape 5"/>
          <p:cNvSpPr>
            <a:spLocks noChangeArrowheads="1"/>
          </p:cNvSpPr>
          <p:nvPr/>
        </p:nvSpPr>
        <p:spPr bwMode="auto">
          <a:xfrm>
            <a:off x="8559800" y="4165605"/>
            <a:ext cx="288925" cy="466725"/>
          </a:xfrm>
          <a:prstGeom prst="downArrow">
            <a:avLst>
              <a:gd name="adj1" fmla="val 50000"/>
              <a:gd name="adj2" fmla="val 40385"/>
            </a:avLst>
          </a:prstGeom>
          <a:solidFill>
            <a:srgbClr val="FF0000"/>
          </a:solidFill>
          <a:ln w="9525">
            <a:noFill/>
            <a:miter lim="800000"/>
            <a:headEnd/>
            <a:tailEnd/>
          </a:ln>
          <a:effectLst/>
        </p:spPr>
        <p:txBody>
          <a:bodyPr vert="eaVert" wrap="none" lIns="91416" tIns="45709" rIns="91416" bIns="45709" anchor="ctr">
            <a:prstTxWarp prst="textNoShape">
              <a:avLst/>
            </a:prstTxWarp>
          </a:bodyPr>
          <a:lstStyle/>
          <a:p>
            <a:pPr defTabSz="457035"/>
            <a:endParaRPr lang="en-US">
              <a:solidFill>
                <a:srgbClr val="000000"/>
              </a:solidFill>
            </a:endParaRPr>
          </a:p>
        </p:txBody>
      </p:sp>
      <p:sp>
        <p:nvSpPr>
          <p:cNvPr id="333" name="TextBox 332"/>
          <p:cNvSpPr txBox="1"/>
          <p:nvPr/>
        </p:nvSpPr>
        <p:spPr>
          <a:xfrm>
            <a:off x="5912734" y="5240869"/>
            <a:ext cx="466746" cy="261588"/>
          </a:xfrm>
          <a:prstGeom prst="rect">
            <a:avLst/>
          </a:prstGeom>
          <a:noFill/>
        </p:spPr>
        <p:txBody>
          <a:bodyPr wrap="none" lIns="91416" tIns="45709" rIns="91416" bIns="45709" rtlCol="0">
            <a:spAutoFit/>
          </a:bodyPr>
          <a:lstStyle/>
          <a:p>
            <a:pPr defTabSz="457035"/>
            <a:r>
              <a:rPr lang="en-GB" sz="1100" dirty="0">
                <a:solidFill>
                  <a:srgbClr val="000000"/>
                </a:solidFill>
              </a:rPr>
              <a:t>SiO</a:t>
            </a:r>
            <a:r>
              <a:rPr lang="en-GB" sz="1100" baseline="-25000" dirty="0">
                <a:solidFill>
                  <a:srgbClr val="000000"/>
                </a:solidFill>
              </a:rPr>
              <a:t>2</a:t>
            </a:r>
          </a:p>
        </p:txBody>
      </p:sp>
      <p:sp>
        <p:nvSpPr>
          <p:cNvPr id="334" name="TextBox 333"/>
          <p:cNvSpPr txBox="1"/>
          <p:nvPr/>
        </p:nvSpPr>
        <p:spPr>
          <a:xfrm>
            <a:off x="7775291" y="4605868"/>
            <a:ext cx="453567" cy="261588"/>
          </a:xfrm>
          <a:prstGeom prst="rect">
            <a:avLst/>
          </a:prstGeom>
          <a:noFill/>
        </p:spPr>
        <p:txBody>
          <a:bodyPr wrap="none" lIns="91416" tIns="45709" rIns="91416" bIns="45709" rtlCol="0">
            <a:spAutoFit/>
          </a:bodyPr>
          <a:lstStyle/>
          <a:p>
            <a:pPr defTabSz="457035"/>
            <a:r>
              <a:rPr lang="en-GB" sz="1100" dirty="0">
                <a:solidFill>
                  <a:srgbClr val="000000"/>
                </a:solidFill>
              </a:rPr>
              <a:t>D</a:t>
            </a:r>
            <a:r>
              <a:rPr lang="en-GB" sz="1100" baseline="-25000" dirty="0">
                <a:solidFill>
                  <a:srgbClr val="000000"/>
                </a:solidFill>
              </a:rPr>
              <a:t>2</a:t>
            </a:r>
            <a:r>
              <a:rPr lang="en-GB" sz="1100" dirty="0">
                <a:solidFill>
                  <a:srgbClr val="000000"/>
                </a:solidFill>
              </a:rPr>
              <a:t>O</a:t>
            </a:r>
            <a:endParaRPr lang="en-GB" sz="1100" baseline="-25000" dirty="0">
              <a:solidFill>
                <a:srgbClr val="000000"/>
              </a:solidFill>
            </a:endParaRPr>
          </a:p>
        </p:txBody>
      </p:sp>
      <p:pic>
        <p:nvPicPr>
          <p:cNvPr id="217" name="Picture 175" descr="\\.PSF\.Home\Desktop\sldrefl.tif"/>
          <p:cNvPicPr>
            <a:picLocks noChangeAspect="1" noChangeArrowheads="1"/>
          </p:cNvPicPr>
          <p:nvPr/>
        </p:nvPicPr>
        <p:blipFill>
          <a:blip r:embed="rId3"/>
          <a:srcRect/>
          <a:stretch>
            <a:fillRect/>
          </a:stretch>
        </p:blipFill>
        <p:spPr bwMode="auto">
          <a:xfrm>
            <a:off x="4960938" y="1327155"/>
            <a:ext cx="3784600" cy="2900363"/>
          </a:xfrm>
          <a:prstGeom prst="rect">
            <a:avLst/>
          </a:prstGeom>
          <a:noFill/>
        </p:spPr>
      </p:pic>
      <p:sp>
        <p:nvSpPr>
          <p:cNvPr id="218" name="Text Box 177"/>
          <p:cNvSpPr txBox="1">
            <a:spLocks noChangeArrowheads="1"/>
          </p:cNvSpPr>
          <p:nvPr/>
        </p:nvSpPr>
        <p:spPr bwMode="auto">
          <a:xfrm>
            <a:off x="5888270" y="1330325"/>
            <a:ext cx="701210" cy="341198"/>
          </a:xfrm>
          <a:prstGeom prst="rect">
            <a:avLst/>
          </a:prstGeom>
          <a:noFill/>
          <a:ln w="9525">
            <a:noFill/>
            <a:miter lim="800000"/>
            <a:headEnd/>
            <a:tailEnd/>
          </a:ln>
          <a:effectLst/>
        </p:spPr>
        <p:txBody>
          <a:bodyPr wrap="none" lIns="91416" tIns="45709" rIns="91416" bIns="45709">
            <a:prstTxWarp prst="textNoShape">
              <a:avLst/>
            </a:prstTxWarp>
            <a:spAutoFit/>
          </a:bodyPr>
          <a:lstStyle/>
          <a:p>
            <a:pPr defTabSz="457035"/>
            <a:r>
              <a:rPr lang="en-US" sz="1600" dirty="0" err="1">
                <a:solidFill>
                  <a:srgbClr val="3333CC"/>
                </a:solidFill>
              </a:rPr>
              <a:t>h</a:t>
            </a:r>
            <a:r>
              <a:rPr lang="en-US" sz="1600" dirty="0">
                <a:solidFill>
                  <a:srgbClr val="3333CC"/>
                </a:solidFill>
              </a:rPr>
              <a:t>-lipid</a:t>
            </a:r>
          </a:p>
        </p:txBody>
      </p:sp>
      <p:sp>
        <p:nvSpPr>
          <p:cNvPr id="219" name="Text Box 178"/>
          <p:cNvSpPr txBox="1">
            <a:spLocks noChangeArrowheads="1"/>
          </p:cNvSpPr>
          <p:nvPr/>
        </p:nvSpPr>
        <p:spPr bwMode="auto">
          <a:xfrm>
            <a:off x="5912660" y="2181225"/>
            <a:ext cx="703235" cy="341198"/>
          </a:xfrm>
          <a:prstGeom prst="rect">
            <a:avLst/>
          </a:prstGeom>
          <a:noFill/>
          <a:ln w="9525">
            <a:noFill/>
            <a:miter lim="800000"/>
            <a:headEnd/>
            <a:tailEnd/>
          </a:ln>
          <a:effectLst/>
        </p:spPr>
        <p:txBody>
          <a:bodyPr wrap="none" lIns="91416" tIns="45709" rIns="91416" bIns="45709">
            <a:prstTxWarp prst="textNoShape">
              <a:avLst/>
            </a:prstTxWarp>
            <a:spAutoFit/>
          </a:bodyPr>
          <a:lstStyle/>
          <a:p>
            <a:pPr defTabSz="457035"/>
            <a:r>
              <a:rPr lang="en-US" sz="1600" dirty="0" err="1">
                <a:solidFill>
                  <a:srgbClr val="CC0000"/>
                </a:solidFill>
              </a:rPr>
              <a:t>d</a:t>
            </a:r>
            <a:r>
              <a:rPr lang="en-US" sz="1600" dirty="0">
                <a:solidFill>
                  <a:srgbClr val="CC0000"/>
                </a:solidFill>
              </a:rPr>
              <a:t>-lipid</a:t>
            </a:r>
          </a:p>
        </p:txBody>
      </p:sp>
      <p:sp>
        <p:nvSpPr>
          <p:cNvPr id="220" name="TextBox 219"/>
          <p:cNvSpPr txBox="1"/>
          <p:nvPr/>
        </p:nvSpPr>
        <p:spPr>
          <a:xfrm>
            <a:off x="7913621" y="2720171"/>
            <a:ext cx="304800" cy="352018"/>
          </a:xfrm>
          <a:prstGeom prst="rect">
            <a:avLst/>
          </a:prstGeom>
          <a:noFill/>
        </p:spPr>
        <p:txBody>
          <a:bodyPr wrap="square" lIns="91416" tIns="45709" rIns="91416" bIns="45709" rtlCol="0">
            <a:spAutoFit/>
          </a:bodyPr>
          <a:lstStyle/>
          <a:p>
            <a:pPr defTabSz="457035"/>
            <a:r>
              <a:rPr lang="en-GB" sz="1700" dirty="0" err="1">
                <a:solidFill>
                  <a:srgbClr val="FF0000"/>
                </a:solidFill>
              </a:rPr>
              <a:t>z</a:t>
            </a:r>
            <a:endParaRPr lang="en-GB" sz="1700" dirty="0">
              <a:solidFill>
                <a:srgbClr val="FF0000"/>
              </a:solidFill>
            </a:endParaRPr>
          </a:p>
        </p:txBody>
      </p:sp>
      <p:cxnSp>
        <p:nvCxnSpPr>
          <p:cNvPr id="221" name="Straight Arrow Connector 220"/>
          <p:cNvCxnSpPr/>
          <p:nvPr/>
        </p:nvCxnSpPr>
        <p:spPr bwMode="auto">
          <a:xfrm rot="5400000">
            <a:off x="6574367" y="3289300"/>
            <a:ext cx="698500" cy="12700"/>
          </a:xfrm>
          <a:prstGeom prst="straightConnector1">
            <a:avLst/>
          </a:prstGeom>
          <a:noFill/>
          <a:ln w="6350" cap="flat" cmpd="sng" algn="ctr">
            <a:solidFill>
              <a:schemeClr val="tx1"/>
            </a:solidFill>
            <a:prstDash val="solid"/>
            <a:round/>
            <a:headEnd type="none" w="med" len="med"/>
            <a:tailEnd type="arrow"/>
          </a:ln>
          <a:effectLst/>
        </p:spPr>
      </p:cxnSp>
      <p:sp>
        <p:nvSpPr>
          <p:cNvPr id="224" name="TextBox 223"/>
          <p:cNvSpPr txBox="1"/>
          <p:nvPr/>
        </p:nvSpPr>
        <p:spPr>
          <a:xfrm>
            <a:off x="6457821" y="2618914"/>
            <a:ext cx="1014217" cy="308737"/>
          </a:xfrm>
          <a:prstGeom prst="rect">
            <a:avLst/>
          </a:prstGeom>
          <a:noFill/>
        </p:spPr>
        <p:txBody>
          <a:bodyPr wrap="none" lIns="91416" tIns="45709" rIns="91416" bIns="45709" rtlCol="0">
            <a:spAutoFit/>
          </a:bodyPr>
          <a:lstStyle/>
          <a:p>
            <a:pPr defTabSz="457035">
              <a:buFont typeface="Lucida Grande"/>
              <a:buChar char="⇒"/>
            </a:pPr>
            <a:r>
              <a:rPr lang="en-GB" sz="1400" dirty="0">
                <a:solidFill>
                  <a:srgbClr val="000000"/>
                </a:solidFill>
              </a:rPr>
              <a:t>thickness</a:t>
            </a:r>
          </a:p>
        </p:txBody>
      </p:sp>
      <p:cxnSp>
        <p:nvCxnSpPr>
          <p:cNvPr id="225" name="Straight Arrow Connector 224"/>
          <p:cNvCxnSpPr/>
          <p:nvPr/>
        </p:nvCxnSpPr>
        <p:spPr bwMode="auto">
          <a:xfrm flipV="1">
            <a:off x="7660468" y="2871787"/>
            <a:ext cx="886632" cy="276"/>
          </a:xfrm>
          <a:prstGeom prst="straightConnector1">
            <a:avLst/>
          </a:prstGeom>
          <a:noFill/>
          <a:ln w="9525" cap="flat" cmpd="sng" algn="ctr">
            <a:solidFill>
              <a:srgbClr val="FF0000"/>
            </a:solidFill>
            <a:prstDash val="solid"/>
            <a:round/>
            <a:headEnd type="none" w="med" len="med"/>
            <a:tailEnd type="arrow"/>
          </a:ln>
          <a:effectLst/>
        </p:spPr>
      </p:cxnSp>
      <p:sp>
        <p:nvSpPr>
          <p:cNvPr id="226" name="TextBox 225"/>
          <p:cNvSpPr txBox="1"/>
          <p:nvPr/>
        </p:nvSpPr>
        <p:spPr>
          <a:xfrm>
            <a:off x="7812360" y="948099"/>
            <a:ext cx="658198" cy="353921"/>
          </a:xfrm>
          <a:prstGeom prst="rect">
            <a:avLst/>
          </a:prstGeom>
          <a:noFill/>
        </p:spPr>
        <p:txBody>
          <a:bodyPr wrap="square" lIns="91416" tIns="45709" rIns="91416" bIns="45709" rtlCol="0">
            <a:spAutoFit/>
          </a:bodyPr>
          <a:lstStyle/>
          <a:p>
            <a:pPr defTabSz="457035"/>
            <a:r>
              <a:rPr lang="en-GB" sz="1700" dirty="0" err="1">
                <a:solidFill>
                  <a:srgbClr val="FF0000"/>
                </a:solidFill>
                <a:latin typeface="Lucida Grande"/>
                <a:ea typeface="Lucida Grande"/>
                <a:cs typeface="Lucida Grande"/>
              </a:rPr>
              <a:t>ρ</a:t>
            </a:r>
            <a:r>
              <a:rPr lang="en-GB" sz="1700" dirty="0">
                <a:solidFill>
                  <a:srgbClr val="FF0000"/>
                </a:solidFill>
                <a:latin typeface="Lucida Grande"/>
                <a:ea typeface="Lucida Grande"/>
                <a:cs typeface="Lucida Grande"/>
              </a:rPr>
              <a:t>(z)</a:t>
            </a:r>
            <a:endParaRPr lang="en-GB" sz="1700" dirty="0">
              <a:solidFill>
                <a:srgbClr val="FF0000"/>
              </a:solidFill>
            </a:endParaRPr>
          </a:p>
        </p:txBody>
      </p:sp>
      <p:sp>
        <p:nvSpPr>
          <p:cNvPr id="227" name="TextBox 226"/>
          <p:cNvSpPr txBox="1"/>
          <p:nvPr/>
        </p:nvSpPr>
        <p:spPr>
          <a:xfrm>
            <a:off x="6394703" y="1099991"/>
            <a:ext cx="658198" cy="352018"/>
          </a:xfrm>
          <a:prstGeom prst="rect">
            <a:avLst/>
          </a:prstGeom>
          <a:noFill/>
        </p:spPr>
        <p:txBody>
          <a:bodyPr wrap="square" lIns="91416" tIns="45709" rIns="91416" bIns="45709" rtlCol="0">
            <a:spAutoFit/>
          </a:bodyPr>
          <a:lstStyle/>
          <a:p>
            <a:pPr defTabSz="457035"/>
            <a:r>
              <a:rPr lang="en-GB" sz="1700" dirty="0" err="1">
                <a:solidFill>
                  <a:srgbClr val="FF0000"/>
                </a:solidFill>
                <a:latin typeface="Lucida Grande"/>
                <a:ea typeface="Lucida Grande"/>
                <a:cs typeface="Lucida Grande"/>
              </a:rPr>
              <a:t>ρ</a:t>
            </a:r>
            <a:endParaRPr lang="en-GB" sz="1700" dirty="0">
              <a:solidFill>
                <a:srgbClr val="FF0000"/>
              </a:solidFill>
            </a:endParaRPr>
          </a:p>
        </p:txBody>
      </p:sp>
      <p:cxnSp>
        <p:nvCxnSpPr>
          <p:cNvPr id="427" name="Straight Arrow Connector 426"/>
          <p:cNvCxnSpPr/>
          <p:nvPr/>
        </p:nvCxnSpPr>
        <p:spPr bwMode="auto">
          <a:xfrm rot="16200000" flipV="1">
            <a:off x="323851" y="5162550"/>
            <a:ext cx="1193800" cy="12700"/>
          </a:xfrm>
          <a:prstGeom prst="straightConnector1">
            <a:avLst/>
          </a:prstGeom>
          <a:noFill/>
          <a:ln w="6350" cap="flat" cmpd="sng" algn="ctr">
            <a:solidFill>
              <a:schemeClr val="tx1"/>
            </a:solidFill>
            <a:prstDash val="solid"/>
            <a:round/>
            <a:headEnd type="none" w="med" len="med"/>
            <a:tailEnd type="arrow"/>
          </a:ln>
          <a:effectLst/>
        </p:spPr>
      </p:cxnSp>
      <p:sp>
        <p:nvSpPr>
          <p:cNvPr id="428" name="TextBox 427"/>
          <p:cNvSpPr txBox="1"/>
          <p:nvPr/>
        </p:nvSpPr>
        <p:spPr>
          <a:xfrm>
            <a:off x="523602" y="4851401"/>
            <a:ext cx="280873" cy="369310"/>
          </a:xfrm>
          <a:prstGeom prst="rect">
            <a:avLst/>
          </a:prstGeom>
          <a:noFill/>
        </p:spPr>
        <p:txBody>
          <a:bodyPr wrap="none" lIns="91416" tIns="45709" rIns="91416" bIns="45709" rtlCol="0">
            <a:spAutoFit/>
          </a:bodyPr>
          <a:lstStyle/>
          <a:p>
            <a:pPr defTabSz="457035"/>
            <a:r>
              <a:rPr lang="en-GB" dirty="0" err="1">
                <a:solidFill>
                  <a:srgbClr val="000000"/>
                </a:solidFill>
              </a:rPr>
              <a:t>z</a:t>
            </a:r>
            <a:endParaRPr lang="en-GB" dirty="0">
              <a:solidFill>
                <a:srgbClr val="000000"/>
              </a:solidFill>
            </a:endParaRPr>
          </a:p>
        </p:txBody>
      </p:sp>
      <p:sp>
        <p:nvSpPr>
          <p:cNvPr id="429" name="Rectangle 18"/>
          <p:cNvSpPr>
            <a:spLocks noChangeAspect="1" noChangeArrowheads="1"/>
          </p:cNvSpPr>
          <p:nvPr/>
        </p:nvSpPr>
        <p:spPr bwMode="auto">
          <a:xfrm>
            <a:off x="1166283" y="5222875"/>
            <a:ext cx="2719388" cy="501650"/>
          </a:xfrm>
          <a:prstGeom prst="rect">
            <a:avLst/>
          </a:prstGeom>
          <a:gradFill flip="none" rotWithShape="1">
            <a:gsLst>
              <a:gs pos="0">
                <a:schemeClr val="bg1">
                  <a:lumMod val="65000"/>
                </a:schemeClr>
              </a:gs>
              <a:gs pos="100000">
                <a:srgbClr val="FFFFFF"/>
              </a:gs>
            </a:gsLst>
            <a:lin ang="16200000" scaled="0"/>
            <a:tileRect/>
          </a:gradFill>
          <a:ln w="9525">
            <a:solidFill>
              <a:schemeClr val="bg1">
                <a:lumMod val="65000"/>
              </a:schemeClr>
            </a:solidFill>
            <a:miter lim="800000"/>
            <a:headEnd/>
            <a:tailEnd/>
          </a:ln>
          <a:effectLst/>
        </p:spPr>
        <p:txBody>
          <a:bodyPr wrap="none" lIns="91416" tIns="45709" rIns="91416" bIns="45709" anchor="ctr">
            <a:prstTxWarp prst="textNoShape">
              <a:avLst/>
            </a:prstTxWarp>
          </a:bodyPr>
          <a:lstStyle/>
          <a:p>
            <a:pPr defTabSz="457035"/>
            <a:endParaRPr lang="en-US">
              <a:solidFill>
                <a:srgbClr val="000000"/>
              </a:solidFill>
            </a:endParaRPr>
          </a:p>
        </p:txBody>
      </p:sp>
      <p:sp>
        <p:nvSpPr>
          <p:cNvPr id="430" name="Text Box 169"/>
          <p:cNvSpPr txBox="1">
            <a:spLocks noChangeAspect="1" noChangeArrowheads="1"/>
          </p:cNvSpPr>
          <p:nvPr/>
        </p:nvSpPr>
        <p:spPr bwMode="auto">
          <a:xfrm>
            <a:off x="1764771" y="5334005"/>
            <a:ext cx="1958975" cy="307754"/>
          </a:xfrm>
          <a:prstGeom prst="rect">
            <a:avLst/>
          </a:prstGeom>
          <a:noFill/>
          <a:ln w="9525">
            <a:noFill/>
            <a:miter lim="800000"/>
            <a:headEnd/>
            <a:tailEnd/>
          </a:ln>
          <a:effectLst/>
        </p:spPr>
        <p:txBody>
          <a:bodyPr lIns="91416" tIns="45709" rIns="91416" bIns="45709">
            <a:prstTxWarp prst="textNoShape">
              <a:avLst/>
            </a:prstTxWarp>
            <a:spAutoFit/>
          </a:bodyPr>
          <a:lstStyle/>
          <a:p>
            <a:pPr defTabSz="457035">
              <a:spcBef>
                <a:spcPct val="0"/>
              </a:spcBef>
            </a:pPr>
            <a:r>
              <a:rPr lang="fi-FI" sz="1400" dirty="0" err="1">
                <a:solidFill>
                  <a:srgbClr val="000000"/>
                </a:solidFill>
              </a:rPr>
              <a:t>Solid</a:t>
            </a:r>
            <a:r>
              <a:rPr lang="fi-FI" sz="1400" dirty="0">
                <a:solidFill>
                  <a:srgbClr val="000000"/>
                </a:solidFill>
              </a:rPr>
              <a:t> = Si-SiO</a:t>
            </a:r>
            <a:r>
              <a:rPr lang="fi-FI" sz="1400" baseline="-25000" dirty="0">
                <a:solidFill>
                  <a:srgbClr val="000000"/>
                </a:solidFill>
              </a:rPr>
              <a:t>2</a:t>
            </a:r>
            <a:endParaRPr lang="en-GB" sz="1400" dirty="0">
              <a:solidFill>
                <a:srgbClr val="000000"/>
              </a:solidFill>
            </a:endParaRPr>
          </a:p>
        </p:txBody>
      </p:sp>
      <p:sp>
        <p:nvSpPr>
          <p:cNvPr id="431" name="Oval 19"/>
          <p:cNvSpPr>
            <a:spLocks noChangeAspect="1" noChangeArrowheads="1"/>
          </p:cNvSpPr>
          <p:nvPr/>
        </p:nvSpPr>
        <p:spPr bwMode="auto">
          <a:xfrm rot="6961002" flipH="1" flipV="1">
            <a:off x="2380726" y="4562478"/>
            <a:ext cx="80963"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32" name="Freeform 20"/>
          <p:cNvSpPr>
            <a:spLocks noChangeAspect="1"/>
          </p:cNvSpPr>
          <p:nvPr/>
        </p:nvSpPr>
        <p:spPr bwMode="auto">
          <a:xfrm rot="4939700" flipH="1" flipV="1">
            <a:off x="2334688" y="4718048"/>
            <a:ext cx="238125" cy="82550"/>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33" name="Freeform 21"/>
          <p:cNvSpPr>
            <a:spLocks noChangeAspect="1"/>
          </p:cNvSpPr>
          <p:nvPr/>
        </p:nvSpPr>
        <p:spPr bwMode="auto">
          <a:xfrm rot="6517955" flipH="1" flipV="1">
            <a:off x="2314046"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34" name="Oval 22"/>
          <p:cNvSpPr>
            <a:spLocks noChangeAspect="1" noChangeArrowheads="1"/>
          </p:cNvSpPr>
          <p:nvPr/>
        </p:nvSpPr>
        <p:spPr bwMode="auto">
          <a:xfrm rot="6961002" flipH="1" flipV="1">
            <a:off x="2490263" y="4560887"/>
            <a:ext cx="80963" cy="93663"/>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35" name="Freeform 23"/>
          <p:cNvSpPr>
            <a:spLocks noChangeAspect="1"/>
          </p:cNvSpPr>
          <p:nvPr/>
        </p:nvSpPr>
        <p:spPr bwMode="auto">
          <a:xfrm rot="4939700" flipH="1" flipV="1">
            <a:off x="2444226"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36" name="Freeform 24"/>
          <p:cNvSpPr>
            <a:spLocks noChangeAspect="1"/>
          </p:cNvSpPr>
          <p:nvPr/>
        </p:nvSpPr>
        <p:spPr bwMode="auto">
          <a:xfrm rot="6517955" flipH="1" flipV="1">
            <a:off x="2423583"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37" name="Oval 25"/>
          <p:cNvSpPr>
            <a:spLocks noChangeAspect="1" noChangeArrowheads="1"/>
          </p:cNvSpPr>
          <p:nvPr/>
        </p:nvSpPr>
        <p:spPr bwMode="auto">
          <a:xfrm rot="6961002" flipH="1" flipV="1">
            <a:off x="2598213" y="4562478"/>
            <a:ext cx="80963"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38" name="Freeform 26"/>
          <p:cNvSpPr>
            <a:spLocks noChangeAspect="1"/>
          </p:cNvSpPr>
          <p:nvPr/>
        </p:nvSpPr>
        <p:spPr bwMode="auto">
          <a:xfrm rot="4939700" flipH="1" flipV="1">
            <a:off x="2553763"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39" name="Freeform 27"/>
          <p:cNvSpPr>
            <a:spLocks noChangeAspect="1"/>
          </p:cNvSpPr>
          <p:nvPr/>
        </p:nvSpPr>
        <p:spPr bwMode="auto">
          <a:xfrm rot="6517955" flipH="1" flipV="1">
            <a:off x="2533123"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40" name="Oval 28"/>
          <p:cNvSpPr>
            <a:spLocks noChangeAspect="1" noChangeArrowheads="1"/>
          </p:cNvSpPr>
          <p:nvPr/>
        </p:nvSpPr>
        <p:spPr bwMode="auto">
          <a:xfrm rot="6961002" flipH="1" flipV="1">
            <a:off x="2707751"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41" name="Freeform 29"/>
          <p:cNvSpPr>
            <a:spLocks noChangeAspect="1"/>
          </p:cNvSpPr>
          <p:nvPr/>
        </p:nvSpPr>
        <p:spPr bwMode="auto">
          <a:xfrm rot="4939700" flipH="1" flipV="1">
            <a:off x="2663301"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42" name="Freeform 30"/>
          <p:cNvSpPr>
            <a:spLocks noChangeAspect="1"/>
          </p:cNvSpPr>
          <p:nvPr/>
        </p:nvSpPr>
        <p:spPr bwMode="auto">
          <a:xfrm rot="6517955" flipH="1" flipV="1">
            <a:off x="2642660"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43" name="Oval 31"/>
          <p:cNvSpPr>
            <a:spLocks noChangeAspect="1" noChangeArrowheads="1"/>
          </p:cNvSpPr>
          <p:nvPr/>
        </p:nvSpPr>
        <p:spPr bwMode="auto">
          <a:xfrm rot="6961002" flipH="1" flipV="1">
            <a:off x="2817288" y="4562473"/>
            <a:ext cx="80963" cy="90488"/>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44" name="Freeform 32"/>
          <p:cNvSpPr>
            <a:spLocks noChangeAspect="1"/>
          </p:cNvSpPr>
          <p:nvPr/>
        </p:nvSpPr>
        <p:spPr bwMode="auto">
          <a:xfrm rot="4939700" flipH="1" flipV="1">
            <a:off x="2772838"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45" name="Freeform 33"/>
          <p:cNvSpPr>
            <a:spLocks noChangeAspect="1"/>
          </p:cNvSpPr>
          <p:nvPr/>
        </p:nvSpPr>
        <p:spPr bwMode="auto">
          <a:xfrm rot="6517955" flipH="1" flipV="1">
            <a:off x="2750610"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46" name="Oval 34"/>
          <p:cNvSpPr>
            <a:spLocks noChangeAspect="1" noChangeArrowheads="1"/>
          </p:cNvSpPr>
          <p:nvPr/>
        </p:nvSpPr>
        <p:spPr bwMode="auto">
          <a:xfrm rot="6961002" flipH="1" flipV="1">
            <a:off x="2925238"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47" name="Freeform 35"/>
          <p:cNvSpPr>
            <a:spLocks noChangeAspect="1"/>
          </p:cNvSpPr>
          <p:nvPr/>
        </p:nvSpPr>
        <p:spPr bwMode="auto">
          <a:xfrm rot="4939700" flipH="1" flipV="1">
            <a:off x="2880788"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48" name="Freeform 36"/>
          <p:cNvSpPr>
            <a:spLocks noChangeAspect="1"/>
          </p:cNvSpPr>
          <p:nvPr/>
        </p:nvSpPr>
        <p:spPr bwMode="auto">
          <a:xfrm rot="6517955" flipH="1" flipV="1">
            <a:off x="2860147"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49" name="Oval 37"/>
          <p:cNvSpPr>
            <a:spLocks noChangeAspect="1" noChangeArrowheads="1"/>
          </p:cNvSpPr>
          <p:nvPr/>
        </p:nvSpPr>
        <p:spPr bwMode="auto">
          <a:xfrm rot="6961002" flipH="1" flipV="1">
            <a:off x="3034775"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50" name="Freeform 38"/>
          <p:cNvSpPr>
            <a:spLocks noChangeAspect="1"/>
          </p:cNvSpPr>
          <p:nvPr/>
        </p:nvSpPr>
        <p:spPr bwMode="auto">
          <a:xfrm rot="4939700" flipH="1" flipV="1">
            <a:off x="2990326"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51" name="Freeform 39"/>
          <p:cNvSpPr>
            <a:spLocks noChangeAspect="1"/>
          </p:cNvSpPr>
          <p:nvPr/>
        </p:nvSpPr>
        <p:spPr bwMode="auto">
          <a:xfrm rot="6517955" flipH="1" flipV="1">
            <a:off x="2969684" y="4713287"/>
            <a:ext cx="207963" cy="90488"/>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52" name="Oval 40"/>
          <p:cNvSpPr>
            <a:spLocks noChangeAspect="1" noChangeArrowheads="1"/>
          </p:cNvSpPr>
          <p:nvPr/>
        </p:nvSpPr>
        <p:spPr bwMode="auto">
          <a:xfrm rot="6961002" flipH="1" flipV="1">
            <a:off x="3144312" y="4560887"/>
            <a:ext cx="80963" cy="93663"/>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53" name="Freeform 41"/>
          <p:cNvSpPr>
            <a:spLocks noChangeAspect="1"/>
          </p:cNvSpPr>
          <p:nvPr/>
        </p:nvSpPr>
        <p:spPr bwMode="auto">
          <a:xfrm rot="4939700" flipH="1" flipV="1">
            <a:off x="3098276" y="4718048"/>
            <a:ext cx="238125" cy="82550"/>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54" name="Freeform 42"/>
          <p:cNvSpPr>
            <a:spLocks noChangeAspect="1"/>
          </p:cNvSpPr>
          <p:nvPr/>
        </p:nvSpPr>
        <p:spPr bwMode="auto">
          <a:xfrm rot="6517955" flipH="1" flipV="1">
            <a:off x="3077635"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55" name="Oval 43"/>
          <p:cNvSpPr>
            <a:spLocks noChangeAspect="1" noChangeArrowheads="1"/>
          </p:cNvSpPr>
          <p:nvPr/>
        </p:nvSpPr>
        <p:spPr bwMode="auto">
          <a:xfrm rot="6961002" flipH="1" flipV="1">
            <a:off x="3253851" y="4560887"/>
            <a:ext cx="80963" cy="93663"/>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56" name="Freeform 44"/>
          <p:cNvSpPr>
            <a:spLocks noChangeAspect="1"/>
          </p:cNvSpPr>
          <p:nvPr/>
        </p:nvSpPr>
        <p:spPr bwMode="auto">
          <a:xfrm rot="4939700" flipH="1" flipV="1">
            <a:off x="3207813"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57" name="Freeform 45"/>
          <p:cNvSpPr>
            <a:spLocks noChangeAspect="1"/>
          </p:cNvSpPr>
          <p:nvPr/>
        </p:nvSpPr>
        <p:spPr bwMode="auto">
          <a:xfrm rot="6517955" flipH="1" flipV="1">
            <a:off x="3187172"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58" name="Oval 46"/>
          <p:cNvSpPr>
            <a:spLocks noChangeAspect="1" noChangeArrowheads="1"/>
          </p:cNvSpPr>
          <p:nvPr/>
        </p:nvSpPr>
        <p:spPr bwMode="auto">
          <a:xfrm rot="6961002" flipH="1" flipV="1">
            <a:off x="3361801" y="4562478"/>
            <a:ext cx="80963"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59" name="Freeform 47"/>
          <p:cNvSpPr>
            <a:spLocks noChangeAspect="1"/>
          </p:cNvSpPr>
          <p:nvPr/>
        </p:nvSpPr>
        <p:spPr bwMode="auto">
          <a:xfrm rot="4939700" flipH="1" flipV="1">
            <a:off x="3317351"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60" name="Freeform 48"/>
          <p:cNvSpPr>
            <a:spLocks noChangeAspect="1"/>
          </p:cNvSpPr>
          <p:nvPr/>
        </p:nvSpPr>
        <p:spPr bwMode="auto">
          <a:xfrm rot="6517955" flipH="1" flipV="1">
            <a:off x="3296709" y="4711698"/>
            <a:ext cx="207963" cy="93663"/>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61" name="Oval 49"/>
          <p:cNvSpPr>
            <a:spLocks noChangeAspect="1" noChangeArrowheads="1"/>
          </p:cNvSpPr>
          <p:nvPr/>
        </p:nvSpPr>
        <p:spPr bwMode="auto">
          <a:xfrm rot="6961002" flipH="1" flipV="1">
            <a:off x="3471338"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62" name="Freeform 50"/>
          <p:cNvSpPr>
            <a:spLocks noChangeAspect="1"/>
          </p:cNvSpPr>
          <p:nvPr/>
        </p:nvSpPr>
        <p:spPr bwMode="auto">
          <a:xfrm rot="4939700" flipH="1" flipV="1">
            <a:off x="3426888"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63" name="Freeform 51"/>
          <p:cNvSpPr>
            <a:spLocks noChangeAspect="1"/>
          </p:cNvSpPr>
          <p:nvPr/>
        </p:nvSpPr>
        <p:spPr bwMode="auto">
          <a:xfrm rot="6517955" flipH="1" flipV="1">
            <a:off x="3404659"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64" name="Oval 52"/>
          <p:cNvSpPr>
            <a:spLocks noChangeAspect="1" noChangeArrowheads="1"/>
          </p:cNvSpPr>
          <p:nvPr/>
        </p:nvSpPr>
        <p:spPr bwMode="auto">
          <a:xfrm rot="6961002" flipH="1" flipV="1">
            <a:off x="3580876" y="4562473"/>
            <a:ext cx="80963" cy="90488"/>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65" name="Freeform 53"/>
          <p:cNvSpPr>
            <a:spLocks noChangeAspect="1"/>
          </p:cNvSpPr>
          <p:nvPr/>
        </p:nvSpPr>
        <p:spPr bwMode="auto">
          <a:xfrm rot="4939700" flipH="1" flipV="1">
            <a:off x="3534838" y="4716461"/>
            <a:ext cx="238125" cy="85725"/>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66" name="Freeform 54"/>
          <p:cNvSpPr>
            <a:spLocks noChangeAspect="1"/>
          </p:cNvSpPr>
          <p:nvPr/>
        </p:nvSpPr>
        <p:spPr bwMode="auto">
          <a:xfrm rot="6517955" flipH="1" flipV="1">
            <a:off x="3514196"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67" name="Oval 76"/>
          <p:cNvSpPr>
            <a:spLocks noChangeAspect="1" noChangeArrowheads="1"/>
          </p:cNvSpPr>
          <p:nvPr/>
        </p:nvSpPr>
        <p:spPr bwMode="auto">
          <a:xfrm rot="6961002" flipH="1" flipV="1">
            <a:off x="1944163"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68" name="Freeform 77"/>
          <p:cNvSpPr>
            <a:spLocks noChangeAspect="1"/>
          </p:cNvSpPr>
          <p:nvPr/>
        </p:nvSpPr>
        <p:spPr bwMode="auto">
          <a:xfrm rot="4939700" flipH="1" flipV="1">
            <a:off x="1899713"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69" name="Freeform 78"/>
          <p:cNvSpPr>
            <a:spLocks noChangeAspect="1"/>
          </p:cNvSpPr>
          <p:nvPr/>
        </p:nvSpPr>
        <p:spPr bwMode="auto">
          <a:xfrm rot="6517955" flipH="1" flipV="1">
            <a:off x="1879071"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70" name="Oval 79"/>
          <p:cNvSpPr>
            <a:spLocks noChangeAspect="1" noChangeArrowheads="1"/>
          </p:cNvSpPr>
          <p:nvPr/>
        </p:nvSpPr>
        <p:spPr bwMode="auto">
          <a:xfrm rot="6961002" flipH="1" flipV="1">
            <a:off x="2064809" y="4564062"/>
            <a:ext cx="76200" cy="87313"/>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71" name="Freeform 80"/>
          <p:cNvSpPr>
            <a:spLocks noChangeAspect="1"/>
          </p:cNvSpPr>
          <p:nvPr/>
        </p:nvSpPr>
        <p:spPr bwMode="auto">
          <a:xfrm rot="4939700" flipH="1" flipV="1">
            <a:off x="2020360" y="4711703"/>
            <a:ext cx="223838" cy="79375"/>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72" name="Freeform 81"/>
          <p:cNvSpPr>
            <a:spLocks noChangeAspect="1"/>
          </p:cNvSpPr>
          <p:nvPr/>
        </p:nvSpPr>
        <p:spPr bwMode="auto">
          <a:xfrm rot="6517955" flipH="1" flipV="1">
            <a:off x="2001309" y="4705348"/>
            <a:ext cx="196850" cy="87313"/>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73" name="Oval 82"/>
          <p:cNvSpPr>
            <a:spLocks noChangeAspect="1" noChangeArrowheads="1"/>
          </p:cNvSpPr>
          <p:nvPr/>
        </p:nvSpPr>
        <p:spPr bwMode="auto">
          <a:xfrm rot="6961002" flipH="1" flipV="1">
            <a:off x="2161651"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74" name="Freeform 83"/>
          <p:cNvSpPr>
            <a:spLocks noChangeAspect="1"/>
          </p:cNvSpPr>
          <p:nvPr/>
        </p:nvSpPr>
        <p:spPr bwMode="auto">
          <a:xfrm rot="4939700" flipH="1" flipV="1">
            <a:off x="2117201" y="4718048"/>
            <a:ext cx="238125" cy="82550"/>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75" name="Freeform 84"/>
          <p:cNvSpPr>
            <a:spLocks noChangeAspect="1"/>
          </p:cNvSpPr>
          <p:nvPr/>
        </p:nvSpPr>
        <p:spPr bwMode="auto">
          <a:xfrm rot="6517955" flipH="1" flipV="1">
            <a:off x="2096559"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76" name="Oval 85"/>
          <p:cNvSpPr>
            <a:spLocks noChangeAspect="1" noChangeArrowheads="1"/>
          </p:cNvSpPr>
          <p:nvPr/>
        </p:nvSpPr>
        <p:spPr bwMode="auto">
          <a:xfrm rot="6961002" flipH="1" flipV="1">
            <a:off x="2271188"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77" name="Freeform 86"/>
          <p:cNvSpPr>
            <a:spLocks noChangeAspect="1"/>
          </p:cNvSpPr>
          <p:nvPr/>
        </p:nvSpPr>
        <p:spPr bwMode="auto">
          <a:xfrm rot="4939700" flipH="1" flipV="1">
            <a:off x="2226738"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78" name="Freeform 87"/>
          <p:cNvSpPr>
            <a:spLocks noChangeAspect="1"/>
          </p:cNvSpPr>
          <p:nvPr/>
        </p:nvSpPr>
        <p:spPr bwMode="auto">
          <a:xfrm rot="6517955" flipH="1" flipV="1">
            <a:off x="2206098"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79" name="Oval 88"/>
          <p:cNvSpPr>
            <a:spLocks noChangeAspect="1" noChangeArrowheads="1"/>
          </p:cNvSpPr>
          <p:nvPr/>
        </p:nvSpPr>
        <p:spPr bwMode="auto">
          <a:xfrm rot="14638998" flipH="1">
            <a:off x="2383901" y="5110161"/>
            <a:ext cx="79375" cy="90488"/>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80" name="Freeform 89"/>
          <p:cNvSpPr>
            <a:spLocks noChangeAspect="1"/>
          </p:cNvSpPr>
          <p:nvPr/>
        </p:nvSpPr>
        <p:spPr bwMode="auto">
          <a:xfrm rot="16660300" flipH="1">
            <a:off x="2334684" y="4965699"/>
            <a:ext cx="236538" cy="82550"/>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81" name="Freeform 90"/>
          <p:cNvSpPr>
            <a:spLocks noChangeAspect="1"/>
          </p:cNvSpPr>
          <p:nvPr/>
        </p:nvSpPr>
        <p:spPr bwMode="auto">
          <a:xfrm rot="15082045" flipH="1">
            <a:off x="2315635"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82" name="Oval 91"/>
          <p:cNvSpPr>
            <a:spLocks noChangeAspect="1" noChangeArrowheads="1"/>
          </p:cNvSpPr>
          <p:nvPr/>
        </p:nvSpPr>
        <p:spPr bwMode="auto">
          <a:xfrm rot="14638998" flipH="1">
            <a:off x="2491851"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83" name="Freeform 92"/>
          <p:cNvSpPr>
            <a:spLocks noChangeAspect="1"/>
          </p:cNvSpPr>
          <p:nvPr/>
        </p:nvSpPr>
        <p:spPr bwMode="auto">
          <a:xfrm rot="16660300" flipH="1">
            <a:off x="2444222"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84" name="Freeform 93"/>
          <p:cNvSpPr>
            <a:spLocks noChangeAspect="1"/>
          </p:cNvSpPr>
          <p:nvPr/>
        </p:nvSpPr>
        <p:spPr bwMode="auto">
          <a:xfrm rot="15082045" flipH="1">
            <a:off x="2425172"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85" name="Oval 94"/>
          <p:cNvSpPr>
            <a:spLocks noChangeAspect="1" noChangeArrowheads="1"/>
          </p:cNvSpPr>
          <p:nvPr/>
        </p:nvSpPr>
        <p:spPr bwMode="auto">
          <a:xfrm rot="14638998" flipH="1">
            <a:off x="2601388"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86" name="Freeform 95"/>
          <p:cNvSpPr>
            <a:spLocks noChangeAspect="1"/>
          </p:cNvSpPr>
          <p:nvPr/>
        </p:nvSpPr>
        <p:spPr bwMode="auto">
          <a:xfrm rot="16660300" flipH="1">
            <a:off x="2553759"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87" name="Freeform 96"/>
          <p:cNvSpPr>
            <a:spLocks noChangeAspect="1"/>
          </p:cNvSpPr>
          <p:nvPr/>
        </p:nvSpPr>
        <p:spPr bwMode="auto">
          <a:xfrm rot="15082045" flipH="1">
            <a:off x="2533123"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88" name="Oval 97"/>
          <p:cNvSpPr>
            <a:spLocks noChangeAspect="1" noChangeArrowheads="1"/>
          </p:cNvSpPr>
          <p:nvPr/>
        </p:nvSpPr>
        <p:spPr bwMode="auto">
          <a:xfrm rot="14638998" flipH="1">
            <a:off x="2710926" y="5108575"/>
            <a:ext cx="79375" cy="93663"/>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89" name="Freeform 98"/>
          <p:cNvSpPr>
            <a:spLocks noChangeAspect="1"/>
          </p:cNvSpPr>
          <p:nvPr/>
        </p:nvSpPr>
        <p:spPr bwMode="auto">
          <a:xfrm rot="16660300" flipH="1">
            <a:off x="2663297"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90" name="Freeform 99"/>
          <p:cNvSpPr>
            <a:spLocks noChangeAspect="1"/>
          </p:cNvSpPr>
          <p:nvPr/>
        </p:nvSpPr>
        <p:spPr bwMode="auto">
          <a:xfrm rot="15082045" flipH="1">
            <a:off x="2642660"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91" name="Oval 100"/>
          <p:cNvSpPr>
            <a:spLocks noChangeAspect="1" noChangeArrowheads="1"/>
          </p:cNvSpPr>
          <p:nvPr/>
        </p:nvSpPr>
        <p:spPr bwMode="auto">
          <a:xfrm rot="14638998" flipH="1">
            <a:off x="2820463" y="5108575"/>
            <a:ext cx="79375" cy="93663"/>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92" name="Freeform 101"/>
          <p:cNvSpPr>
            <a:spLocks noChangeAspect="1"/>
          </p:cNvSpPr>
          <p:nvPr/>
        </p:nvSpPr>
        <p:spPr bwMode="auto">
          <a:xfrm rot="16660300" flipH="1">
            <a:off x="2772833"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93" name="Freeform 102"/>
          <p:cNvSpPr>
            <a:spLocks noChangeAspect="1"/>
          </p:cNvSpPr>
          <p:nvPr/>
        </p:nvSpPr>
        <p:spPr bwMode="auto">
          <a:xfrm rot="15082045" flipH="1">
            <a:off x="2752197"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94" name="Oval 103"/>
          <p:cNvSpPr>
            <a:spLocks noChangeAspect="1" noChangeArrowheads="1"/>
          </p:cNvSpPr>
          <p:nvPr/>
        </p:nvSpPr>
        <p:spPr bwMode="auto">
          <a:xfrm rot="14638998" flipH="1">
            <a:off x="2928413" y="5110166"/>
            <a:ext cx="79375"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95" name="Freeform 104"/>
          <p:cNvSpPr>
            <a:spLocks noChangeAspect="1"/>
          </p:cNvSpPr>
          <p:nvPr/>
        </p:nvSpPr>
        <p:spPr bwMode="auto">
          <a:xfrm rot="16660300" flipH="1">
            <a:off x="2880783"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96" name="Freeform 105"/>
          <p:cNvSpPr>
            <a:spLocks noChangeAspect="1"/>
          </p:cNvSpPr>
          <p:nvPr/>
        </p:nvSpPr>
        <p:spPr bwMode="auto">
          <a:xfrm rot="15082045" flipH="1">
            <a:off x="2861734" y="4959350"/>
            <a:ext cx="207963" cy="93663"/>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97" name="Oval 106"/>
          <p:cNvSpPr>
            <a:spLocks noChangeAspect="1" noChangeArrowheads="1"/>
          </p:cNvSpPr>
          <p:nvPr/>
        </p:nvSpPr>
        <p:spPr bwMode="auto">
          <a:xfrm rot="14638998" flipH="1">
            <a:off x="3037951"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98" name="Freeform 107"/>
          <p:cNvSpPr>
            <a:spLocks noChangeAspect="1"/>
          </p:cNvSpPr>
          <p:nvPr/>
        </p:nvSpPr>
        <p:spPr bwMode="auto">
          <a:xfrm rot="16660300" flipH="1">
            <a:off x="2990322"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99" name="Freeform 108"/>
          <p:cNvSpPr>
            <a:spLocks noChangeAspect="1"/>
          </p:cNvSpPr>
          <p:nvPr/>
        </p:nvSpPr>
        <p:spPr bwMode="auto">
          <a:xfrm rot="15082045" flipH="1">
            <a:off x="2969684"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00" name="Oval 109"/>
          <p:cNvSpPr>
            <a:spLocks noChangeAspect="1" noChangeArrowheads="1"/>
          </p:cNvSpPr>
          <p:nvPr/>
        </p:nvSpPr>
        <p:spPr bwMode="auto">
          <a:xfrm rot="14638998" flipH="1">
            <a:off x="3147488" y="5110161"/>
            <a:ext cx="79375" cy="90488"/>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01" name="Freeform 110"/>
          <p:cNvSpPr>
            <a:spLocks noChangeAspect="1"/>
          </p:cNvSpPr>
          <p:nvPr/>
        </p:nvSpPr>
        <p:spPr bwMode="auto">
          <a:xfrm rot="16660300" flipH="1">
            <a:off x="3098272" y="4965699"/>
            <a:ext cx="236538" cy="82550"/>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02" name="Freeform 111"/>
          <p:cNvSpPr>
            <a:spLocks noChangeAspect="1"/>
          </p:cNvSpPr>
          <p:nvPr/>
        </p:nvSpPr>
        <p:spPr bwMode="auto">
          <a:xfrm rot="15082045" flipH="1">
            <a:off x="3079221"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03" name="Oval 112"/>
          <p:cNvSpPr>
            <a:spLocks noChangeAspect="1" noChangeArrowheads="1"/>
          </p:cNvSpPr>
          <p:nvPr/>
        </p:nvSpPr>
        <p:spPr bwMode="auto">
          <a:xfrm rot="14638998" flipH="1">
            <a:off x="3255438"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04" name="Freeform 113"/>
          <p:cNvSpPr>
            <a:spLocks noChangeAspect="1"/>
          </p:cNvSpPr>
          <p:nvPr/>
        </p:nvSpPr>
        <p:spPr bwMode="auto">
          <a:xfrm rot="16660300" flipH="1">
            <a:off x="3207809"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05" name="Freeform 114"/>
          <p:cNvSpPr>
            <a:spLocks noChangeAspect="1"/>
          </p:cNvSpPr>
          <p:nvPr/>
        </p:nvSpPr>
        <p:spPr bwMode="auto">
          <a:xfrm rot="15082045" flipH="1">
            <a:off x="3188759" y="4960936"/>
            <a:ext cx="207963" cy="90488"/>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06" name="Oval 115"/>
          <p:cNvSpPr>
            <a:spLocks noChangeAspect="1" noChangeArrowheads="1"/>
          </p:cNvSpPr>
          <p:nvPr/>
        </p:nvSpPr>
        <p:spPr bwMode="auto">
          <a:xfrm rot="14638998" flipH="1">
            <a:off x="3364976"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07" name="Freeform 116"/>
          <p:cNvSpPr>
            <a:spLocks noChangeAspect="1"/>
          </p:cNvSpPr>
          <p:nvPr/>
        </p:nvSpPr>
        <p:spPr bwMode="auto">
          <a:xfrm rot="16660300" flipH="1">
            <a:off x="3317347"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08" name="Freeform 117"/>
          <p:cNvSpPr>
            <a:spLocks noChangeAspect="1"/>
          </p:cNvSpPr>
          <p:nvPr/>
        </p:nvSpPr>
        <p:spPr bwMode="auto">
          <a:xfrm rot="15082045" flipH="1">
            <a:off x="3296709"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09" name="Oval 118"/>
          <p:cNvSpPr>
            <a:spLocks noChangeAspect="1" noChangeArrowheads="1"/>
          </p:cNvSpPr>
          <p:nvPr/>
        </p:nvSpPr>
        <p:spPr bwMode="auto">
          <a:xfrm rot="14638998" flipH="1">
            <a:off x="3474513" y="5108575"/>
            <a:ext cx="79375" cy="93663"/>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10" name="Freeform 119"/>
          <p:cNvSpPr>
            <a:spLocks noChangeAspect="1"/>
          </p:cNvSpPr>
          <p:nvPr/>
        </p:nvSpPr>
        <p:spPr bwMode="auto">
          <a:xfrm rot="16660300" flipH="1">
            <a:off x="3426884"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11" name="Freeform 120"/>
          <p:cNvSpPr>
            <a:spLocks noChangeAspect="1"/>
          </p:cNvSpPr>
          <p:nvPr/>
        </p:nvSpPr>
        <p:spPr bwMode="auto">
          <a:xfrm rot="15082045" flipH="1">
            <a:off x="3406246"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12" name="Oval 121"/>
          <p:cNvSpPr>
            <a:spLocks noChangeAspect="1" noChangeArrowheads="1"/>
          </p:cNvSpPr>
          <p:nvPr/>
        </p:nvSpPr>
        <p:spPr bwMode="auto">
          <a:xfrm rot="14638998" flipH="1">
            <a:off x="3582463"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13" name="Freeform 122"/>
          <p:cNvSpPr>
            <a:spLocks noChangeAspect="1"/>
          </p:cNvSpPr>
          <p:nvPr/>
        </p:nvSpPr>
        <p:spPr bwMode="auto">
          <a:xfrm rot="16660300" flipH="1">
            <a:off x="3534834" y="4964112"/>
            <a:ext cx="236538" cy="85725"/>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14" name="Freeform 123"/>
          <p:cNvSpPr>
            <a:spLocks noChangeAspect="1"/>
          </p:cNvSpPr>
          <p:nvPr/>
        </p:nvSpPr>
        <p:spPr bwMode="auto">
          <a:xfrm rot="15082045" flipH="1">
            <a:off x="3515783" y="4959350"/>
            <a:ext cx="207963" cy="93663"/>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15" name="Oval 124"/>
          <p:cNvSpPr>
            <a:spLocks noChangeAspect="1" noChangeArrowheads="1"/>
          </p:cNvSpPr>
          <p:nvPr/>
        </p:nvSpPr>
        <p:spPr bwMode="auto">
          <a:xfrm rot="14638998" flipH="1">
            <a:off x="1183751"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16" name="Oval 127"/>
          <p:cNvSpPr>
            <a:spLocks noChangeAspect="1" noChangeArrowheads="1"/>
          </p:cNvSpPr>
          <p:nvPr/>
        </p:nvSpPr>
        <p:spPr bwMode="auto">
          <a:xfrm rot="14638998" flipH="1">
            <a:off x="1293288"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17" name="Oval 130"/>
          <p:cNvSpPr>
            <a:spLocks noChangeAspect="1" noChangeArrowheads="1"/>
          </p:cNvSpPr>
          <p:nvPr/>
        </p:nvSpPr>
        <p:spPr bwMode="auto">
          <a:xfrm rot="14638998" flipH="1">
            <a:off x="1402826" y="5110161"/>
            <a:ext cx="79375" cy="90488"/>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18" name="Oval 133"/>
          <p:cNvSpPr>
            <a:spLocks noChangeAspect="1" noChangeArrowheads="1"/>
          </p:cNvSpPr>
          <p:nvPr/>
        </p:nvSpPr>
        <p:spPr bwMode="auto">
          <a:xfrm rot="14638998" flipH="1">
            <a:off x="1510776"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19" name="Oval 136"/>
          <p:cNvSpPr>
            <a:spLocks noChangeAspect="1" noChangeArrowheads="1"/>
          </p:cNvSpPr>
          <p:nvPr/>
        </p:nvSpPr>
        <p:spPr bwMode="auto">
          <a:xfrm rot="14638998" flipH="1">
            <a:off x="1620313" y="5110166"/>
            <a:ext cx="79375"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20" name="Oval 139"/>
          <p:cNvSpPr>
            <a:spLocks noChangeAspect="1" noChangeArrowheads="1"/>
          </p:cNvSpPr>
          <p:nvPr/>
        </p:nvSpPr>
        <p:spPr bwMode="auto">
          <a:xfrm rot="14638998" flipH="1">
            <a:off x="1728263" y="5110166"/>
            <a:ext cx="79375"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21" name="Oval 142"/>
          <p:cNvSpPr>
            <a:spLocks noChangeAspect="1" noChangeArrowheads="1"/>
          </p:cNvSpPr>
          <p:nvPr/>
        </p:nvSpPr>
        <p:spPr bwMode="auto">
          <a:xfrm rot="14638998" flipH="1">
            <a:off x="1837801"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22" name="Oval 55"/>
          <p:cNvSpPr>
            <a:spLocks noChangeAspect="1" noChangeArrowheads="1"/>
          </p:cNvSpPr>
          <p:nvPr/>
        </p:nvSpPr>
        <p:spPr bwMode="auto">
          <a:xfrm rot="6961002" flipH="1" flipV="1">
            <a:off x="1180576"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23" name="Freeform 56"/>
          <p:cNvSpPr>
            <a:spLocks noChangeAspect="1"/>
          </p:cNvSpPr>
          <p:nvPr/>
        </p:nvSpPr>
        <p:spPr bwMode="auto">
          <a:xfrm rot="4939700" flipH="1" flipV="1">
            <a:off x="1136127"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24" name="Freeform 57"/>
          <p:cNvSpPr>
            <a:spLocks noChangeAspect="1"/>
          </p:cNvSpPr>
          <p:nvPr/>
        </p:nvSpPr>
        <p:spPr bwMode="auto">
          <a:xfrm rot="6517955" flipH="1" flipV="1">
            <a:off x="1115485"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25" name="Oval 58"/>
          <p:cNvSpPr>
            <a:spLocks noChangeAspect="1" noChangeArrowheads="1"/>
          </p:cNvSpPr>
          <p:nvPr/>
        </p:nvSpPr>
        <p:spPr bwMode="auto">
          <a:xfrm rot="6961002" flipH="1" flipV="1">
            <a:off x="1290113" y="4562478"/>
            <a:ext cx="80963"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26" name="Freeform 59"/>
          <p:cNvSpPr>
            <a:spLocks noChangeAspect="1"/>
          </p:cNvSpPr>
          <p:nvPr/>
        </p:nvSpPr>
        <p:spPr bwMode="auto">
          <a:xfrm rot="4939700" flipH="1" flipV="1">
            <a:off x="1245663"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27" name="Freeform 60"/>
          <p:cNvSpPr>
            <a:spLocks noChangeAspect="1"/>
          </p:cNvSpPr>
          <p:nvPr/>
        </p:nvSpPr>
        <p:spPr bwMode="auto">
          <a:xfrm rot="6517955" flipH="1" flipV="1">
            <a:off x="1225022" y="4713287"/>
            <a:ext cx="207963" cy="90488"/>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28" name="Oval 61"/>
          <p:cNvSpPr>
            <a:spLocks noChangeAspect="1" noChangeArrowheads="1"/>
          </p:cNvSpPr>
          <p:nvPr/>
        </p:nvSpPr>
        <p:spPr bwMode="auto">
          <a:xfrm rot="6961002" flipH="1" flipV="1">
            <a:off x="1399651" y="4560887"/>
            <a:ext cx="80963" cy="93663"/>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29" name="Freeform 62"/>
          <p:cNvSpPr>
            <a:spLocks noChangeAspect="1"/>
          </p:cNvSpPr>
          <p:nvPr/>
        </p:nvSpPr>
        <p:spPr bwMode="auto">
          <a:xfrm rot="4939700" flipH="1" flipV="1">
            <a:off x="1353613" y="4718048"/>
            <a:ext cx="238125" cy="82550"/>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30" name="Freeform 63"/>
          <p:cNvSpPr>
            <a:spLocks noChangeAspect="1"/>
          </p:cNvSpPr>
          <p:nvPr/>
        </p:nvSpPr>
        <p:spPr bwMode="auto">
          <a:xfrm rot="6517955" flipH="1" flipV="1">
            <a:off x="1332973"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31" name="Oval 64"/>
          <p:cNvSpPr>
            <a:spLocks noChangeAspect="1" noChangeArrowheads="1"/>
          </p:cNvSpPr>
          <p:nvPr/>
        </p:nvSpPr>
        <p:spPr bwMode="auto">
          <a:xfrm rot="6961002" flipH="1" flipV="1">
            <a:off x="1507601"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32" name="Freeform 65"/>
          <p:cNvSpPr>
            <a:spLocks noChangeAspect="1"/>
          </p:cNvSpPr>
          <p:nvPr/>
        </p:nvSpPr>
        <p:spPr bwMode="auto">
          <a:xfrm rot="4939700" flipH="1" flipV="1">
            <a:off x="1463151"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33" name="Freeform 66"/>
          <p:cNvSpPr>
            <a:spLocks noChangeAspect="1"/>
          </p:cNvSpPr>
          <p:nvPr/>
        </p:nvSpPr>
        <p:spPr bwMode="auto">
          <a:xfrm rot="6517955" flipH="1" flipV="1">
            <a:off x="1442510"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34" name="Oval 67"/>
          <p:cNvSpPr>
            <a:spLocks noChangeAspect="1" noChangeArrowheads="1"/>
          </p:cNvSpPr>
          <p:nvPr/>
        </p:nvSpPr>
        <p:spPr bwMode="auto">
          <a:xfrm rot="6961002" flipH="1" flipV="1">
            <a:off x="1617138"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35" name="Freeform 68"/>
          <p:cNvSpPr>
            <a:spLocks noChangeAspect="1"/>
          </p:cNvSpPr>
          <p:nvPr/>
        </p:nvSpPr>
        <p:spPr bwMode="auto">
          <a:xfrm rot="4939700" flipH="1" flipV="1">
            <a:off x="1572688"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36" name="Freeform 69"/>
          <p:cNvSpPr>
            <a:spLocks noChangeAspect="1"/>
          </p:cNvSpPr>
          <p:nvPr/>
        </p:nvSpPr>
        <p:spPr bwMode="auto">
          <a:xfrm rot="6517955" flipH="1" flipV="1">
            <a:off x="1552047" y="4711698"/>
            <a:ext cx="207963" cy="93663"/>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37" name="Oval 70"/>
          <p:cNvSpPr>
            <a:spLocks noChangeAspect="1" noChangeArrowheads="1"/>
          </p:cNvSpPr>
          <p:nvPr/>
        </p:nvSpPr>
        <p:spPr bwMode="auto">
          <a:xfrm rot="6961002" flipH="1" flipV="1">
            <a:off x="1726676"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38" name="Freeform 71"/>
          <p:cNvSpPr>
            <a:spLocks noChangeAspect="1"/>
          </p:cNvSpPr>
          <p:nvPr/>
        </p:nvSpPr>
        <p:spPr bwMode="auto">
          <a:xfrm rot="4939700" flipH="1" flipV="1">
            <a:off x="1680638" y="4716461"/>
            <a:ext cx="238125" cy="85725"/>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39" name="Freeform 72"/>
          <p:cNvSpPr>
            <a:spLocks noChangeAspect="1"/>
          </p:cNvSpPr>
          <p:nvPr/>
        </p:nvSpPr>
        <p:spPr bwMode="auto">
          <a:xfrm rot="6517955" flipH="1" flipV="1">
            <a:off x="1659997"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40" name="Oval 73"/>
          <p:cNvSpPr>
            <a:spLocks noChangeAspect="1" noChangeArrowheads="1"/>
          </p:cNvSpPr>
          <p:nvPr/>
        </p:nvSpPr>
        <p:spPr bwMode="auto">
          <a:xfrm rot="6961002" flipH="1" flipV="1">
            <a:off x="1836213" y="4562473"/>
            <a:ext cx="80963" cy="90488"/>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41" name="Freeform 74"/>
          <p:cNvSpPr>
            <a:spLocks noChangeAspect="1"/>
          </p:cNvSpPr>
          <p:nvPr/>
        </p:nvSpPr>
        <p:spPr bwMode="auto">
          <a:xfrm rot="4939700" flipH="1" flipV="1">
            <a:off x="1790176"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42" name="Freeform 75"/>
          <p:cNvSpPr>
            <a:spLocks noChangeAspect="1"/>
          </p:cNvSpPr>
          <p:nvPr/>
        </p:nvSpPr>
        <p:spPr bwMode="auto">
          <a:xfrm rot="6517955" flipH="1" flipV="1">
            <a:off x="1769534"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43" name="Freeform 125"/>
          <p:cNvSpPr>
            <a:spLocks noChangeAspect="1"/>
          </p:cNvSpPr>
          <p:nvPr/>
        </p:nvSpPr>
        <p:spPr bwMode="auto">
          <a:xfrm rot="16660300" flipH="1">
            <a:off x="1136122"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44" name="Freeform 126"/>
          <p:cNvSpPr>
            <a:spLocks noChangeAspect="1"/>
          </p:cNvSpPr>
          <p:nvPr/>
        </p:nvSpPr>
        <p:spPr bwMode="auto">
          <a:xfrm rot="15082045" flipH="1">
            <a:off x="1117072" y="4959350"/>
            <a:ext cx="207963" cy="93663"/>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45" name="Freeform 128"/>
          <p:cNvSpPr>
            <a:spLocks noChangeAspect="1"/>
          </p:cNvSpPr>
          <p:nvPr/>
        </p:nvSpPr>
        <p:spPr bwMode="auto">
          <a:xfrm rot="16660300" flipH="1">
            <a:off x="1245659"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46" name="Freeform 129"/>
          <p:cNvSpPr>
            <a:spLocks noChangeAspect="1"/>
          </p:cNvSpPr>
          <p:nvPr/>
        </p:nvSpPr>
        <p:spPr bwMode="auto">
          <a:xfrm rot="15082045" flipH="1">
            <a:off x="1225022"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47" name="Freeform 131"/>
          <p:cNvSpPr>
            <a:spLocks noChangeAspect="1"/>
          </p:cNvSpPr>
          <p:nvPr/>
        </p:nvSpPr>
        <p:spPr bwMode="auto">
          <a:xfrm rot="16660300" flipH="1">
            <a:off x="1353609" y="4965699"/>
            <a:ext cx="236538" cy="82550"/>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48" name="Freeform 132"/>
          <p:cNvSpPr>
            <a:spLocks noChangeAspect="1"/>
          </p:cNvSpPr>
          <p:nvPr/>
        </p:nvSpPr>
        <p:spPr bwMode="auto">
          <a:xfrm rot="15082045" flipH="1">
            <a:off x="1334560"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49" name="Freeform 134"/>
          <p:cNvSpPr>
            <a:spLocks noChangeAspect="1"/>
          </p:cNvSpPr>
          <p:nvPr/>
        </p:nvSpPr>
        <p:spPr bwMode="auto">
          <a:xfrm rot="16660300" flipH="1">
            <a:off x="1463147"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50" name="Freeform 135"/>
          <p:cNvSpPr>
            <a:spLocks noChangeAspect="1"/>
          </p:cNvSpPr>
          <p:nvPr/>
        </p:nvSpPr>
        <p:spPr bwMode="auto">
          <a:xfrm rot="15082045" flipH="1">
            <a:off x="1444097" y="4960936"/>
            <a:ext cx="207963" cy="90488"/>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51" name="Freeform 137"/>
          <p:cNvSpPr>
            <a:spLocks noChangeAspect="1"/>
          </p:cNvSpPr>
          <p:nvPr/>
        </p:nvSpPr>
        <p:spPr bwMode="auto">
          <a:xfrm rot="16660300" flipH="1">
            <a:off x="1572684"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52" name="Freeform 138"/>
          <p:cNvSpPr>
            <a:spLocks noChangeAspect="1"/>
          </p:cNvSpPr>
          <p:nvPr/>
        </p:nvSpPr>
        <p:spPr bwMode="auto">
          <a:xfrm rot="15082045" flipH="1">
            <a:off x="1553634" y="4960936"/>
            <a:ext cx="207963" cy="90488"/>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53" name="Freeform 140"/>
          <p:cNvSpPr>
            <a:spLocks noChangeAspect="1"/>
          </p:cNvSpPr>
          <p:nvPr/>
        </p:nvSpPr>
        <p:spPr bwMode="auto">
          <a:xfrm rot="16660300" flipH="1">
            <a:off x="1680634" y="4964112"/>
            <a:ext cx="236538" cy="85725"/>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54" name="Freeform 141"/>
          <p:cNvSpPr>
            <a:spLocks noChangeAspect="1"/>
          </p:cNvSpPr>
          <p:nvPr/>
        </p:nvSpPr>
        <p:spPr bwMode="auto">
          <a:xfrm rot="15082045" flipH="1">
            <a:off x="1661584"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55" name="Freeform 143"/>
          <p:cNvSpPr>
            <a:spLocks noChangeAspect="1"/>
          </p:cNvSpPr>
          <p:nvPr/>
        </p:nvSpPr>
        <p:spPr bwMode="auto">
          <a:xfrm rot="16660300" flipH="1">
            <a:off x="1790172"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56" name="Freeform 144"/>
          <p:cNvSpPr>
            <a:spLocks noChangeAspect="1"/>
          </p:cNvSpPr>
          <p:nvPr/>
        </p:nvSpPr>
        <p:spPr bwMode="auto">
          <a:xfrm rot="15082045" flipH="1">
            <a:off x="1771124"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57" name="Oval 145"/>
          <p:cNvSpPr>
            <a:spLocks noChangeAspect="1" noChangeArrowheads="1"/>
          </p:cNvSpPr>
          <p:nvPr/>
        </p:nvSpPr>
        <p:spPr bwMode="auto">
          <a:xfrm rot="14638998" flipH="1">
            <a:off x="1947338" y="5110166"/>
            <a:ext cx="79375"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58" name="Freeform 146"/>
          <p:cNvSpPr>
            <a:spLocks noChangeAspect="1"/>
          </p:cNvSpPr>
          <p:nvPr/>
        </p:nvSpPr>
        <p:spPr bwMode="auto">
          <a:xfrm rot="16660300" flipH="1">
            <a:off x="1899709"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59" name="Freeform 147"/>
          <p:cNvSpPr>
            <a:spLocks noChangeAspect="1"/>
          </p:cNvSpPr>
          <p:nvPr/>
        </p:nvSpPr>
        <p:spPr bwMode="auto">
          <a:xfrm rot="15082045" flipH="1">
            <a:off x="1879071"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60" name="Oval 148"/>
          <p:cNvSpPr>
            <a:spLocks noChangeAspect="1" noChangeArrowheads="1"/>
          </p:cNvSpPr>
          <p:nvPr/>
        </p:nvSpPr>
        <p:spPr bwMode="auto">
          <a:xfrm rot="14638998" flipH="1">
            <a:off x="2064809" y="5111750"/>
            <a:ext cx="76200" cy="87313"/>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61" name="Freeform 149"/>
          <p:cNvSpPr>
            <a:spLocks noChangeAspect="1"/>
          </p:cNvSpPr>
          <p:nvPr/>
        </p:nvSpPr>
        <p:spPr bwMode="auto">
          <a:xfrm rot="16660300" flipH="1">
            <a:off x="2020359" y="4973641"/>
            <a:ext cx="225425" cy="79375"/>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62" name="Freeform 150"/>
          <p:cNvSpPr>
            <a:spLocks noChangeAspect="1"/>
          </p:cNvSpPr>
          <p:nvPr/>
        </p:nvSpPr>
        <p:spPr bwMode="auto">
          <a:xfrm rot="15082045" flipH="1">
            <a:off x="2001309" y="4970461"/>
            <a:ext cx="196850" cy="87313"/>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63" name="Oval 151"/>
          <p:cNvSpPr>
            <a:spLocks noChangeAspect="1" noChangeArrowheads="1"/>
          </p:cNvSpPr>
          <p:nvPr/>
        </p:nvSpPr>
        <p:spPr bwMode="auto">
          <a:xfrm rot="14638998" flipH="1">
            <a:off x="2164826" y="5110166"/>
            <a:ext cx="79375"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64" name="Freeform 152"/>
          <p:cNvSpPr>
            <a:spLocks noChangeAspect="1"/>
          </p:cNvSpPr>
          <p:nvPr/>
        </p:nvSpPr>
        <p:spPr bwMode="auto">
          <a:xfrm rot="16660300" flipH="1">
            <a:off x="2117197" y="4965699"/>
            <a:ext cx="236538" cy="82550"/>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65" name="Freeform 153"/>
          <p:cNvSpPr>
            <a:spLocks noChangeAspect="1"/>
          </p:cNvSpPr>
          <p:nvPr/>
        </p:nvSpPr>
        <p:spPr bwMode="auto">
          <a:xfrm rot="15082045" flipH="1">
            <a:off x="2098148"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66" name="Oval 154"/>
          <p:cNvSpPr>
            <a:spLocks noChangeAspect="1" noChangeArrowheads="1"/>
          </p:cNvSpPr>
          <p:nvPr/>
        </p:nvSpPr>
        <p:spPr bwMode="auto">
          <a:xfrm rot="14638998" flipH="1">
            <a:off x="2274363"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67" name="Freeform 155"/>
          <p:cNvSpPr>
            <a:spLocks noChangeAspect="1"/>
          </p:cNvSpPr>
          <p:nvPr/>
        </p:nvSpPr>
        <p:spPr bwMode="auto">
          <a:xfrm rot="16660300" flipH="1">
            <a:off x="2226734"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68" name="Freeform 156"/>
          <p:cNvSpPr>
            <a:spLocks noChangeAspect="1"/>
          </p:cNvSpPr>
          <p:nvPr/>
        </p:nvSpPr>
        <p:spPr bwMode="auto">
          <a:xfrm rot="15082045" flipH="1">
            <a:off x="2207685" y="4960936"/>
            <a:ext cx="207963" cy="90488"/>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69" name="Oval 157"/>
          <p:cNvSpPr>
            <a:spLocks noChangeAspect="1" noChangeArrowheads="1"/>
          </p:cNvSpPr>
          <p:nvPr/>
        </p:nvSpPr>
        <p:spPr bwMode="auto">
          <a:xfrm rot="14638998" flipH="1">
            <a:off x="3798363" y="511492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70" name="Freeform 158"/>
          <p:cNvSpPr>
            <a:spLocks noChangeAspect="1"/>
          </p:cNvSpPr>
          <p:nvPr/>
        </p:nvSpPr>
        <p:spPr bwMode="auto">
          <a:xfrm rot="16660300" flipH="1">
            <a:off x="3753909" y="4967287"/>
            <a:ext cx="234950"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71" name="Freeform 159"/>
          <p:cNvSpPr>
            <a:spLocks noChangeAspect="1"/>
          </p:cNvSpPr>
          <p:nvPr/>
        </p:nvSpPr>
        <p:spPr bwMode="auto">
          <a:xfrm rot="15082045" flipH="1">
            <a:off x="3733273" y="4965699"/>
            <a:ext cx="207963" cy="90488"/>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72" name="Oval 160"/>
          <p:cNvSpPr>
            <a:spLocks noChangeAspect="1" noChangeArrowheads="1"/>
          </p:cNvSpPr>
          <p:nvPr/>
        </p:nvSpPr>
        <p:spPr bwMode="auto">
          <a:xfrm rot="14638998" flipH="1">
            <a:off x="3690413" y="511492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73" name="Freeform 161"/>
          <p:cNvSpPr>
            <a:spLocks noChangeAspect="1"/>
          </p:cNvSpPr>
          <p:nvPr/>
        </p:nvSpPr>
        <p:spPr bwMode="auto">
          <a:xfrm rot="16660300" flipH="1">
            <a:off x="3645959" y="4967287"/>
            <a:ext cx="234950"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74" name="Freeform 162"/>
          <p:cNvSpPr>
            <a:spLocks noChangeAspect="1"/>
          </p:cNvSpPr>
          <p:nvPr/>
        </p:nvSpPr>
        <p:spPr bwMode="auto">
          <a:xfrm rot="15082045" flipH="1">
            <a:off x="3625322" y="4964113"/>
            <a:ext cx="207963" cy="93663"/>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75" name="Oval 163"/>
          <p:cNvSpPr>
            <a:spLocks noChangeAspect="1" noChangeArrowheads="1"/>
          </p:cNvSpPr>
          <p:nvPr/>
        </p:nvSpPr>
        <p:spPr bwMode="auto">
          <a:xfrm rot="6961002" flipH="1" flipV="1">
            <a:off x="3685650" y="4560891"/>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76" name="Freeform 164"/>
          <p:cNvSpPr>
            <a:spLocks noChangeAspect="1"/>
          </p:cNvSpPr>
          <p:nvPr/>
        </p:nvSpPr>
        <p:spPr bwMode="auto">
          <a:xfrm rot="4939700" flipH="1" flipV="1">
            <a:off x="3641196" y="4714875"/>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77" name="Freeform 165"/>
          <p:cNvSpPr>
            <a:spLocks noChangeAspect="1"/>
          </p:cNvSpPr>
          <p:nvPr/>
        </p:nvSpPr>
        <p:spPr bwMode="auto">
          <a:xfrm rot="6517955" flipH="1" flipV="1">
            <a:off x="3620560" y="4711698"/>
            <a:ext cx="207963" cy="90488"/>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78" name="Oval 166"/>
          <p:cNvSpPr>
            <a:spLocks noChangeAspect="1" noChangeArrowheads="1"/>
          </p:cNvSpPr>
          <p:nvPr/>
        </p:nvSpPr>
        <p:spPr bwMode="auto">
          <a:xfrm rot="6961002" flipH="1" flipV="1">
            <a:off x="3776138" y="4559303"/>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79" name="Freeform 167"/>
          <p:cNvSpPr>
            <a:spLocks noChangeAspect="1"/>
          </p:cNvSpPr>
          <p:nvPr/>
        </p:nvSpPr>
        <p:spPr bwMode="auto">
          <a:xfrm rot="4939700" flipH="1" flipV="1">
            <a:off x="3730097" y="4714875"/>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80" name="Freeform 168"/>
          <p:cNvSpPr>
            <a:spLocks noChangeAspect="1"/>
          </p:cNvSpPr>
          <p:nvPr/>
        </p:nvSpPr>
        <p:spPr bwMode="auto">
          <a:xfrm rot="6517955" flipH="1" flipV="1">
            <a:off x="3707871" y="4710116"/>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581" name="Oval 170"/>
          <p:cNvSpPr>
            <a:spLocks noChangeAspect="1" noChangeArrowheads="1"/>
          </p:cNvSpPr>
          <p:nvPr/>
        </p:nvSpPr>
        <p:spPr bwMode="auto">
          <a:xfrm>
            <a:off x="1777467" y="4448287"/>
            <a:ext cx="182537" cy="480783"/>
          </a:xfrm>
          <a:prstGeom prst="ellipse">
            <a:avLst/>
          </a:prstGeom>
          <a:noFill/>
          <a:ln w="9525">
            <a:noFill/>
            <a:round/>
            <a:headEnd/>
            <a:tailEnd/>
          </a:ln>
          <a:effectLst/>
        </p:spPr>
        <p:txBody>
          <a:bodyPr wrap="none" lIns="64277" tIns="32139" rIns="64277" bIns="32139" anchor="ctr">
            <a:prstTxWarp prst="textNoShape">
              <a:avLst/>
            </a:prstTxWarp>
            <a:spAutoFit/>
          </a:bodyPr>
          <a:lstStyle/>
          <a:p>
            <a:pPr defTabSz="457035"/>
            <a:endParaRPr lang="en-US">
              <a:solidFill>
                <a:srgbClr val="000000"/>
              </a:solidFill>
            </a:endParaRPr>
          </a:p>
        </p:txBody>
      </p:sp>
      <p:sp>
        <p:nvSpPr>
          <p:cNvPr id="582" name="Text Box 169"/>
          <p:cNvSpPr txBox="1">
            <a:spLocks noChangeAspect="1" noChangeArrowheads="1"/>
          </p:cNvSpPr>
          <p:nvPr/>
        </p:nvSpPr>
        <p:spPr bwMode="auto">
          <a:xfrm>
            <a:off x="1777471" y="4216405"/>
            <a:ext cx="1958975" cy="307754"/>
          </a:xfrm>
          <a:prstGeom prst="rect">
            <a:avLst/>
          </a:prstGeom>
          <a:noFill/>
          <a:ln w="9525">
            <a:noFill/>
            <a:miter lim="800000"/>
            <a:headEnd/>
            <a:tailEnd/>
          </a:ln>
          <a:effectLst/>
        </p:spPr>
        <p:txBody>
          <a:bodyPr lIns="91416" tIns="45709" rIns="91416" bIns="45709">
            <a:prstTxWarp prst="textNoShape">
              <a:avLst/>
            </a:prstTxWarp>
            <a:spAutoFit/>
          </a:bodyPr>
          <a:lstStyle/>
          <a:p>
            <a:pPr defTabSz="457035">
              <a:spcBef>
                <a:spcPct val="0"/>
              </a:spcBef>
            </a:pPr>
            <a:r>
              <a:rPr lang="fi-FI" sz="1400" dirty="0" err="1">
                <a:solidFill>
                  <a:srgbClr val="000000"/>
                </a:solidFill>
              </a:rPr>
              <a:t>liquid</a:t>
            </a:r>
            <a:r>
              <a:rPr lang="fi-FI" sz="1400" dirty="0">
                <a:solidFill>
                  <a:srgbClr val="000000"/>
                </a:solidFill>
              </a:rPr>
              <a:t> = D</a:t>
            </a:r>
            <a:r>
              <a:rPr lang="fi-FI" sz="1400" baseline="-25000" dirty="0">
                <a:solidFill>
                  <a:srgbClr val="000000"/>
                </a:solidFill>
              </a:rPr>
              <a:t>2</a:t>
            </a:r>
            <a:r>
              <a:rPr lang="fi-FI" sz="1400" dirty="0">
                <a:solidFill>
                  <a:srgbClr val="000000"/>
                </a:solidFill>
              </a:rPr>
              <a:t>O</a:t>
            </a:r>
            <a:endParaRPr lang="en-GB" sz="1400" dirty="0">
              <a:solidFill>
                <a:srgbClr val="000000"/>
              </a:solidFill>
            </a:endParaRPr>
          </a:p>
        </p:txBody>
      </p:sp>
      <p:sp>
        <p:nvSpPr>
          <p:cNvPr id="622" name="Oval 61"/>
          <p:cNvSpPr>
            <a:spLocks noChangeAspect="1" noChangeArrowheads="1"/>
          </p:cNvSpPr>
          <p:nvPr/>
        </p:nvSpPr>
        <p:spPr bwMode="auto">
          <a:xfrm rot="12361002" flipH="1" flipV="1">
            <a:off x="7545626" y="4857018"/>
            <a:ext cx="169624" cy="182030"/>
          </a:xfrm>
          <a:prstGeom prst="ellipse">
            <a:avLst/>
          </a:prstGeom>
          <a:solidFill>
            <a:srgbClr val="FF0000"/>
          </a:solid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23" name="Freeform 62"/>
          <p:cNvSpPr>
            <a:spLocks noChangeAspect="1"/>
          </p:cNvSpPr>
          <p:nvPr/>
        </p:nvSpPr>
        <p:spPr bwMode="auto">
          <a:xfrm rot="10339700" flipH="1" flipV="1">
            <a:off x="7063367" y="4931062"/>
            <a:ext cx="498891" cy="160432"/>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24" name="Freeform 63"/>
          <p:cNvSpPr>
            <a:spLocks noChangeAspect="1"/>
          </p:cNvSpPr>
          <p:nvPr/>
        </p:nvSpPr>
        <p:spPr bwMode="auto">
          <a:xfrm rot="11917955" flipH="1" flipV="1">
            <a:off x="7094961" y="4852390"/>
            <a:ext cx="435698"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25" name="Oval 127"/>
          <p:cNvSpPr>
            <a:spLocks noChangeAspect="1" noChangeArrowheads="1"/>
          </p:cNvSpPr>
          <p:nvPr/>
        </p:nvSpPr>
        <p:spPr bwMode="auto">
          <a:xfrm rot="20038998" flipH="1">
            <a:off x="6355109" y="4678762"/>
            <a:ext cx="166297" cy="178944"/>
          </a:xfrm>
          <a:prstGeom prst="ellipse">
            <a:avLst/>
          </a:prstGeom>
          <a:solidFill>
            <a:srgbClr val="FF0000"/>
          </a:solid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26" name="Freeform 128"/>
          <p:cNvSpPr>
            <a:spLocks noChangeAspect="1"/>
          </p:cNvSpPr>
          <p:nvPr/>
        </p:nvSpPr>
        <p:spPr bwMode="auto">
          <a:xfrm rot="460300" flipH="1">
            <a:off x="6504769" y="4746639"/>
            <a:ext cx="495566"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27" name="Freeform 129"/>
          <p:cNvSpPr>
            <a:spLocks noChangeAspect="1"/>
          </p:cNvSpPr>
          <p:nvPr/>
        </p:nvSpPr>
        <p:spPr bwMode="auto">
          <a:xfrm rot="20482045" flipH="1">
            <a:off x="6533045" y="4671051"/>
            <a:ext cx="435699"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28" name="Oval 133"/>
          <p:cNvSpPr>
            <a:spLocks noChangeAspect="1" noChangeArrowheads="1"/>
          </p:cNvSpPr>
          <p:nvPr/>
        </p:nvSpPr>
        <p:spPr bwMode="auto">
          <a:xfrm rot="20038998" flipH="1">
            <a:off x="6412542" y="5108553"/>
            <a:ext cx="166297" cy="178944"/>
          </a:xfrm>
          <a:prstGeom prst="ellipse">
            <a:avLst/>
          </a:prstGeom>
          <a:solidFill>
            <a:srgbClr val="FF0000"/>
          </a:solid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29" name="Freeform 134"/>
          <p:cNvSpPr>
            <a:spLocks noChangeAspect="1"/>
          </p:cNvSpPr>
          <p:nvPr/>
        </p:nvSpPr>
        <p:spPr bwMode="auto">
          <a:xfrm rot="460300" flipH="1">
            <a:off x="6562203" y="5176429"/>
            <a:ext cx="495566"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30" name="Freeform 135"/>
          <p:cNvSpPr>
            <a:spLocks noChangeAspect="1"/>
          </p:cNvSpPr>
          <p:nvPr/>
        </p:nvSpPr>
        <p:spPr bwMode="auto">
          <a:xfrm rot="20482045" flipH="1">
            <a:off x="6592137" y="5105474"/>
            <a:ext cx="435698" cy="175859"/>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31" name="Oval 136"/>
          <p:cNvSpPr>
            <a:spLocks noChangeAspect="1" noChangeArrowheads="1"/>
          </p:cNvSpPr>
          <p:nvPr/>
        </p:nvSpPr>
        <p:spPr bwMode="auto">
          <a:xfrm rot="20038998" flipH="1">
            <a:off x="6333572" y="5285863"/>
            <a:ext cx="166297" cy="178944"/>
          </a:xfrm>
          <a:prstGeom prst="ellipse">
            <a:avLst/>
          </a:prstGeom>
          <a:solidFill>
            <a:srgbClr val="FF0000"/>
          </a:solid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32" name="Freeform 137"/>
          <p:cNvSpPr>
            <a:spLocks noChangeAspect="1"/>
          </p:cNvSpPr>
          <p:nvPr/>
        </p:nvSpPr>
        <p:spPr bwMode="auto">
          <a:xfrm rot="460300" flipH="1">
            <a:off x="6483233" y="5353738"/>
            <a:ext cx="495566"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33" name="Freeform 138"/>
          <p:cNvSpPr>
            <a:spLocks noChangeAspect="1"/>
          </p:cNvSpPr>
          <p:nvPr/>
        </p:nvSpPr>
        <p:spPr bwMode="auto">
          <a:xfrm rot="20482045" flipH="1">
            <a:off x="6513167" y="5282783"/>
            <a:ext cx="435698" cy="175859"/>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34" name="Oval 55"/>
          <p:cNvSpPr>
            <a:spLocks noChangeAspect="1" noChangeArrowheads="1"/>
          </p:cNvSpPr>
          <p:nvPr/>
        </p:nvSpPr>
        <p:spPr bwMode="auto">
          <a:xfrm rot="12361002" flipH="1" flipV="1">
            <a:off x="7522426" y="4461256"/>
            <a:ext cx="169624" cy="178944"/>
          </a:xfrm>
          <a:prstGeom prst="ellipse">
            <a:avLst/>
          </a:prstGeom>
          <a:solidFill>
            <a:srgbClr val="3366FF"/>
          </a:solid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35" name="Freeform 56"/>
          <p:cNvSpPr>
            <a:spLocks noChangeAspect="1"/>
          </p:cNvSpPr>
          <p:nvPr/>
        </p:nvSpPr>
        <p:spPr bwMode="auto">
          <a:xfrm rot="10339700" flipH="1" flipV="1">
            <a:off x="7043491" y="4535300"/>
            <a:ext cx="498891"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36" name="Freeform 57"/>
          <p:cNvSpPr>
            <a:spLocks noChangeAspect="1"/>
          </p:cNvSpPr>
          <p:nvPr/>
        </p:nvSpPr>
        <p:spPr bwMode="auto">
          <a:xfrm rot="11917955" flipH="1" flipV="1">
            <a:off x="7073424" y="4458169"/>
            <a:ext cx="435698"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37" name="Oval 58"/>
          <p:cNvSpPr>
            <a:spLocks noChangeAspect="1" noChangeArrowheads="1"/>
          </p:cNvSpPr>
          <p:nvPr/>
        </p:nvSpPr>
        <p:spPr bwMode="auto">
          <a:xfrm rot="12361002" flipH="1" flipV="1">
            <a:off x="7500889" y="4659907"/>
            <a:ext cx="169624" cy="178944"/>
          </a:xfrm>
          <a:prstGeom prst="ellipse">
            <a:avLst/>
          </a:prstGeom>
          <a:solidFill>
            <a:srgbClr val="FF0000"/>
          </a:solid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38" name="Freeform 59"/>
          <p:cNvSpPr>
            <a:spLocks noChangeAspect="1"/>
          </p:cNvSpPr>
          <p:nvPr/>
        </p:nvSpPr>
        <p:spPr bwMode="auto">
          <a:xfrm rot="10339700" flipH="1" flipV="1">
            <a:off x="7021953" y="4733953"/>
            <a:ext cx="498891"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39" name="Freeform 60"/>
          <p:cNvSpPr>
            <a:spLocks noChangeAspect="1"/>
          </p:cNvSpPr>
          <p:nvPr/>
        </p:nvSpPr>
        <p:spPr bwMode="auto">
          <a:xfrm rot="11917955" flipH="1" flipV="1">
            <a:off x="7053548" y="4658369"/>
            <a:ext cx="435698" cy="175859"/>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40" name="Oval 64"/>
          <p:cNvSpPr>
            <a:spLocks noChangeAspect="1" noChangeArrowheads="1"/>
          </p:cNvSpPr>
          <p:nvPr/>
        </p:nvSpPr>
        <p:spPr bwMode="auto">
          <a:xfrm rot="12361002" flipH="1" flipV="1">
            <a:off x="7479351" y="5075471"/>
            <a:ext cx="169624" cy="178944"/>
          </a:xfrm>
          <a:prstGeom prst="ellipse">
            <a:avLst/>
          </a:prstGeom>
          <a:solidFill>
            <a:srgbClr val="3366FF"/>
          </a:solid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41" name="Freeform 65"/>
          <p:cNvSpPr>
            <a:spLocks noChangeAspect="1"/>
          </p:cNvSpPr>
          <p:nvPr/>
        </p:nvSpPr>
        <p:spPr bwMode="auto">
          <a:xfrm rot="10339700" flipH="1" flipV="1">
            <a:off x="7000415" y="5149517"/>
            <a:ext cx="498891"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42" name="Freeform 66"/>
          <p:cNvSpPr>
            <a:spLocks noChangeAspect="1"/>
          </p:cNvSpPr>
          <p:nvPr/>
        </p:nvSpPr>
        <p:spPr bwMode="auto">
          <a:xfrm rot="11917955" flipH="1" flipV="1">
            <a:off x="7030350" y="5072384"/>
            <a:ext cx="435698"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43" name="Oval 67"/>
          <p:cNvSpPr>
            <a:spLocks noChangeAspect="1" noChangeArrowheads="1"/>
          </p:cNvSpPr>
          <p:nvPr/>
        </p:nvSpPr>
        <p:spPr bwMode="auto">
          <a:xfrm rot="12361002" flipH="1" flipV="1">
            <a:off x="7515246" y="5267008"/>
            <a:ext cx="169624" cy="178944"/>
          </a:xfrm>
          <a:prstGeom prst="ellipse">
            <a:avLst/>
          </a:prstGeom>
          <a:solidFill>
            <a:srgbClr val="3366FF"/>
          </a:solid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44" name="Freeform 68"/>
          <p:cNvSpPr>
            <a:spLocks noChangeAspect="1"/>
          </p:cNvSpPr>
          <p:nvPr/>
        </p:nvSpPr>
        <p:spPr bwMode="auto">
          <a:xfrm rot="10339700" flipH="1" flipV="1">
            <a:off x="7036310" y="5341053"/>
            <a:ext cx="498891"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45" name="Freeform 69"/>
          <p:cNvSpPr>
            <a:spLocks noChangeAspect="1"/>
          </p:cNvSpPr>
          <p:nvPr/>
        </p:nvSpPr>
        <p:spPr bwMode="auto">
          <a:xfrm rot="11917955" flipH="1" flipV="1">
            <a:off x="7067908" y="5262380"/>
            <a:ext cx="435698" cy="182030"/>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46" name="Oval 70"/>
          <p:cNvSpPr>
            <a:spLocks noChangeAspect="1" noChangeArrowheads="1"/>
          </p:cNvSpPr>
          <p:nvPr/>
        </p:nvSpPr>
        <p:spPr bwMode="auto">
          <a:xfrm rot="12361002" flipH="1" flipV="1">
            <a:off x="7536785" y="5494118"/>
            <a:ext cx="169624" cy="178944"/>
          </a:xfrm>
          <a:prstGeom prst="ellipse">
            <a:avLst/>
          </a:prstGeom>
          <a:solidFill>
            <a:srgbClr val="3366FF"/>
          </a:solid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47" name="Freeform 71"/>
          <p:cNvSpPr>
            <a:spLocks noChangeAspect="1"/>
          </p:cNvSpPr>
          <p:nvPr/>
        </p:nvSpPr>
        <p:spPr bwMode="auto">
          <a:xfrm rot="10339700" flipH="1" flipV="1">
            <a:off x="7056186" y="5563535"/>
            <a:ext cx="498891" cy="166603"/>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48" name="Freeform 72"/>
          <p:cNvSpPr>
            <a:spLocks noChangeAspect="1"/>
          </p:cNvSpPr>
          <p:nvPr/>
        </p:nvSpPr>
        <p:spPr bwMode="auto">
          <a:xfrm rot="11917955" flipH="1" flipV="1">
            <a:off x="7087782" y="5487947"/>
            <a:ext cx="435698"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49" name="Oval 73"/>
          <p:cNvSpPr>
            <a:spLocks noChangeAspect="1" noChangeArrowheads="1"/>
          </p:cNvSpPr>
          <p:nvPr/>
        </p:nvSpPr>
        <p:spPr bwMode="auto">
          <a:xfrm rot="12361002" flipH="1" flipV="1">
            <a:off x="7495371" y="5708545"/>
            <a:ext cx="169624" cy="175859"/>
          </a:xfrm>
          <a:prstGeom prst="ellipse">
            <a:avLst/>
          </a:prstGeom>
          <a:solidFill>
            <a:srgbClr val="FF0000"/>
          </a:solid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50" name="Freeform 75"/>
          <p:cNvSpPr>
            <a:spLocks noChangeAspect="1"/>
          </p:cNvSpPr>
          <p:nvPr/>
        </p:nvSpPr>
        <p:spPr bwMode="auto">
          <a:xfrm rot="11917955" flipH="1" flipV="1">
            <a:off x="7044707" y="5700827"/>
            <a:ext cx="435698"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51" name="Oval 124"/>
          <p:cNvSpPr>
            <a:spLocks noChangeAspect="1" noChangeArrowheads="1"/>
          </p:cNvSpPr>
          <p:nvPr/>
        </p:nvSpPr>
        <p:spPr bwMode="auto">
          <a:xfrm rot="20038998" flipH="1">
            <a:off x="6333572" y="4465887"/>
            <a:ext cx="166297" cy="178943"/>
          </a:xfrm>
          <a:prstGeom prst="ellipse">
            <a:avLst/>
          </a:prstGeom>
          <a:solidFill>
            <a:srgbClr val="FF0000"/>
          </a:solid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52" name="Freeform 125"/>
          <p:cNvSpPr>
            <a:spLocks noChangeAspect="1"/>
          </p:cNvSpPr>
          <p:nvPr/>
        </p:nvSpPr>
        <p:spPr bwMode="auto">
          <a:xfrm rot="460300" flipH="1">
            <a:off x="6483233" y="4533758"/>
            <a:ext cx="495566" cy="16351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53" name="Freeform 126"/>
          <p:cNvSpPr>
            <a:spLocks noChangeAspect="1"/>
          </p:cNvSpPr>
          <p:nvPr/>
        </p:nvSpPr>
        <p:spPr bwMode="auto">
          <a:xfrm rot="20482045" flipH="1">
            <a:off x="6513172" y="4459713"/>
            <a:ext cx="435699" cy="182030"/>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54" name="Oval 130"/>
          <p:cNvSpPr>
            <a:spLocks noChangeAspect="1" noChangeArrowheads="1"/>
          </p:cNvSpPr>
          <p:nvPr/>
        </p:nvSpPr>
        <p:spPr bwMode="auto">
          <a:xfrm rot="20038998" flipH="1">
            <a:off x="6349592" y="4900305"/>
            <a:ext cx="166297" cy="175859"/>
          </a:xfrm>
          <a:prstGeom prst="ellipse">
            <a:avLst/>
          </a:prstGeom>
          <a:solidFill>
            <a:srgbClr val="3366FF"/>
          </a:solid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55" name="Freeform 131"/>
          <p:cNvSpPr>
            <a:spLocks noChangeAspect="1"/>
          </p:cNvSpPr>
          <p:nvPr/>
        </p:nvSpPr>
        <p:spPr bwMode="auto">
          <a:xfrm rot="460300" flipH="1">
            <a:off x="6495930" y="4965091"/>
            <a:ext cx="495566" cy="160432"/>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56" name="Freeform 132"/>
          <p:cNvSpPr>
            <a:spLocks noChangeAspect="1"/>
          </p:cNvSpPr>
          <p:nvPr/>
        </p:nvSpPr>
        <p:spPr bwMode="auto">
          <a:xfrm rot="20482045" flipH="1">
            <a:off x="6525862" y="4891045"/>
            <a:ext cx="435698"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57" name="Oval 139"/>
          <p:cNvSpPr>
            <a:spLocks noChangeAspect="1" noChangeArrowheads="1"/>
          </p:cNvSpPr>
          <p:nvPr/>
        </p:nvSpPr>
        <p:spPr bwMode="auto">
          <a:xfrm rot="20038998" flipH="1">
            <a:off x="6326392" y="5502773"/>
            <a:ext cx="166297" cy="178944"/>
          </a:xfrm>
          <a:prstGeom prst="ellipse">
            <a:avLst/>
          </a:prstGeom>
          <a:solidFill>
            <a:srgbClr val="FF0000"/>
          </a:solid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58" name="Freeform 140"/>
          <p:cNvSpPr>
            <a:spLocks noChangeAspect="1"/>
          </p:cNvSpPr>
          <p:nvPr/>
        </p:nvSpPr>
        <p:spPr bwMode="auto">
          <a:xfrm rot="460300" flipH="1">
            <a:off x="6474390" y="5569106"/>
            <a:ext cx="495566" cy="166603"/>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59" name="Freeform 141"/>
          <p:cNvSpPr>
            <a:spLocks noChangeAspect="1"/>
          </p:cNvSpPr>
          <p:nvPr/>
        </p:nvSpPr>
        <p:spPr bwMode="auto">
          <a:xfrm rot="20482045" flipH="1">
            <a:off x="6504323" y="5498146"/>
            <a:ext cx="435698"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60" name="Oval 142"/>
          <p:cNvSpPr>
            <a:spLocks noChangeAspect="1" noChangeArrowheads="1"/>
          </p:cNvSpPr>
          <p:nvPr/>
        </p:nvSpPr>
        <p:spPr bwMode="auto">
          <a:xfrm rot="20038998" flipH="1">
            <a:off x="6304855" y="5729882"/>
            <a:ext cx="166297" cy="178944"/>
          </a:xfrm>
          <a:prstGeom prst="ellipse">
            <a:avLst/>
          </a:prstGeom>
          <a:solidFill>
            <a:srgbClr val="3366FF"/>
          </a:solid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61" name="Freeform 74"/>
          <p:cNvSpPr>
            <a:spLocks noChangeAspect="1"/>
          </p:cNvSpPr>
          <p:nvPr/>
        </p:nvSpPr>
        <p:spPr bwMode="auto">
          <a:xfrm rot="10339700" flipH="1" flipV="1">
            <a:off x="7014774" y="5777961"/>
            <a:ext cx="498891"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62" name="Freeform 143"/>
          <p:cNvSpPr>
            <a:spLocks noChangeAspect="1"/>
          </p:cNvSpPr>
          <p:nvPr/>
        </p:nvSpPr>
        <p:spPr bwMode="auto">
          <a:xfrm rot="460300" flipH="1">
            <a:off x="6454516" y="5797758"/>
            <a:ext cx="495566"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663" name="Freeform 144"/>
          <p:cNvSpPr>
            <a:spLocks noChangeAspect="1"/>
          </p:cNvSpPr>
          <p:nvPr/>
        </p:nvSpPr>
        <p:spPr bwMode="auto">
          <a:xfrm rot="20482045" flipH="1">
            <a:off x="6482787" y="5725256"/>
            <a:ext cx="435698"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pic>
        <p:nvPicPr>
          <p:cNvPr id="230412" name="Picture 12"/>
          <p:cNvPicPr>
            <a:picLocks noChangeAspect="1" noChangeArrowheads="1"/>
          </p:cNvPicPr>
          <p:nvPr/>
        </p:nvPicPr>
        <p:blipFill>
          <a:blip r:embed="rId4"/>
          <a:srcRect t="11313" r="23151"/>
          <a:stretch>
            <a:fillRect/>
          </a:stretch>
        </p:blipFill>
        <p:spPr bwMode="auto">
          <a:xfrm>
            <a:off x="5533982" y="4340353"/>
            <a:ext cx="2859088" cy="1879137"/>
          </a:xfrm>
          <a:prstGeom prst="rect">
            <a:avLst/>
          </a:prstGeom>
          <a:solidFill>
            <a:schemeClr val="bg1">
              <a:alpha val="45000"/>
            </a:schemeClr>
          </a:solidFill>
          <a:ln w="9525">
            <a:noFill/>
            <a:miter lim="800000"/>
            <a:headEnd/>
            <a:tailEnd/>
          </a:ln>
          <a:effectLst/>
        </p:spPr>
      </p:pic>
      <p:sp>
        <p:nvSpPr>
          <p:cNvPr id="228" name="Rectangle 1"/>
          <p:cNvSpPr txBox="1">
            <a:spLocks noChangeArrowheads="1"/>
          </p:cNvSpPr>
          <p:nvPr/>
        </p:nvSpPr>
        <p:spPr bwMode="auto">
          <a:xfrm>
            <a:off x="767954" y="312540"/>
            <a:ext cx="7358063" cy="759023"/>
          </a:xfrm>
          <a:prstGeom prst="rect">
            <a:avLst/>
          </a:prstGeom>
          <a:noFill/>
          <a:ln w="12700">
            <a:noFill/>
            <a:miter lim="800000"/>
            <a:headEnd/>
            <a:tailEnd/>
          </a:ln>
        </p:spPr>
        <p:txBody>
          <a:bodyPr vert="horz" wrap="square" lIns="35695" tIns="35695" rIns="35695" bIns="35695" numCol="1" anchor="ctr" anchorCtr="0" compatLnSpc="1">
            <a:prstTxWarp prst="textNoShape">
              <a:avLst/>
            </a:prstTxWarp>
          </a:bodyPr>
          <a:lstStyle/>
          <a:p>
            <a:pPr algn="ctr" defTabSz="914400" fontAlgn="base">
              <a:spcBef>
                <a:spcPct val="0"/>
              </a:spcBef>
              <a:spcAft>
                <a:spcPct val="0"/>
              </a:spcAft>
              <a:defRPr/>
            </a:pPr>
            <a:r>
              <a:rPr lang="en-US" sz="5000" kern="0">
                <a:solidFill>
                  <a:srgbClr val="000000"/>
                </a:solidFill>
                <a:sym typeface="Gill Sans" pitchFamily="-112" charset="0"/>
              </a:rPr>
              <a:t>Reflectometry</a:t>
            </a:r>
            <a:endParaRPr lang="en-US" sz="5000" kern="0" dirty="0">
              <a:solidFill>
                <a:srgbClr val="000000"/>
              </a:solidFill>
              <a:sym typeface="Gill Sans" pitchFamily="-112" charset="0"/>
            </a:endParaRPr>
          </a:p>
        </p:txBody>
      </p:sp>
    </p:spTree>
    <p:extLst>
      <p:ext uri="{BB962C8B-B14F-4D97-AF65-F5344CB8AC3E}">
        <p14:creationId xmlns:p14="http://schemas.microsoft.com/office/powerpoint/2010/main" val="1952942492"/>
      </p:ext>
    </p:extLst>
  </p:cSld>
  <p:clrMapOvr>
    <a:masterClrMapping/>
  </p:clrMapOvr>
  <p:transition>
    <p:dissolv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179748" y="4188463"/>
            <a:ext cx="2734054" cy="1012613"/>
          </a:xfrm>
          <a:prstGeom prst="rect">
            <a:avLst/>
          </a:prstGeom>
          <a:solidFill>
            <a:srgbClr val="3366FF"/>
          </a:solidFill>
          <a:ln w="25400" cap="flat" cmpd="sng" algn="ctr">
            <a:noFill/>
            <a:prstDash val="solid"/>
            <a:round/>
            <a:headEnd type="none" w="med" len="med"/>
            <a:tailEnd type="none" w="med" len="med"/>
          </a:ln>
          <a:effectLst/>
          <a:extLst/>
        </p:spPr>
        <p:txBody>
          <a:bodyPr vert="horz" wrap="square" lIns="64277" tIns="32139" rIns="64277" bIns="32139" numCol="1" rtlCol="0" anchor="t" anchorCtr="0" compatLnSpc="1">
            <a:prstTxWarp prst="textNoShape">
              <a:avLst/>
            </a:prstTxWarp>
          </a:bodyPr>
          <a:lstStyle/>
          <a:p>
            <a:pPr defTabSz="642783"/>
            <a:endParaRPr lang="en-US" sz="1700" dirty="0">
              <a:solidFill>
                <a:srgbClr val="000000"/>
              </a:solidFill>
            </a:endParaRPr>
          </a:p>
        </p:txBody>
      </p:sp>
      <p:sp>
        <p:nvSpPr>
          <p:cNvPr id="230406" name="AutoShape 6"/>
          <p:cNvSpPr>
            <a:spLocks noChangeArrowheads="1"/>
          </p:cNvSpPr>
          <p:nvPr/>
        </p:nvSpPr>
        <p:spPr bwMode="auto">
          <a:xfrm>
            <a:off x="4297368" y="4772025"/>
            <a:ext cx="719137" cy="287338"/>
          </a:xfrm>
          <a:prstGeom prst="leftArrow">
            <a:avLst>
              <a:gd name="adj1" fmla="val 50000"/>
              <a:gd name="adj2" fmla="val 62569"/>
            </a:avLst>
          </a:prstGeom>
          <a:solidFill>
            <a:srgbClr val="FF0000"/>
          </a:solidFill>
          <a:ln w="9525">
            <a:noFill/>
            <a:miter lim="800000"/>
            <a:headEnd/>
            <a:tailEnd/>
          </a:ln>
          <a:effectLst/>
        </p:spPr>
        <p:txBody>
          <a:bodyPr wrap="none" lIns="91416" tIns="45709" rIns="91416" bIns="45709" anchor="ctr">
            <a:prstTxWarp prst="textNoShape">
              <a:avLst/>
            </a:prstTxWarp>
          </a:bodyPr>
          <a:lstStyle/>
          <a:p>
            <a:pPr defTabSz="457035"/>
            <a:endParaRPr lang="en-US">
              <a:solidFill>
                <a:srgbClr val="000000"/>
              </a:solidFill>
            </a:endParaRPr>
          </a:p>
        </p:txBody>
      </p:sp>
      <p:sp>
        <p:nvSpPr>
          <p:cNvPr id="230407" name="Text Box 7"/>
          <p:cNvSpPr txBox="1">
            <a:spLocks noChangeArrowheads="1"/>
          </p:cNvSpPr>
          <p:nvPr/>
        </p:nvSpPr>
        <p:spPr bwMode="auto">
          <a:xfrm>
            <a:off x="5611907" y="6076950"/>
            <a:ext cx="2819541" cy="523198"/>
          </a:xfrm>
          <a:prstGeom prst="rect">
            <a:avLst/>
          </a:prstGeom>
          <a:noFill/>
          <a:ln w="9525">
            <a:noFill/>
            <a:miter lim="800000"/>
            <a:headEnd/>
            <a:tailEnd/>
          </a:ln>
          <a:effectLst/>
        </p:spPr>
        <p:txBody>
          <a:bodyPr wrap="none" lIns="91416" tIns="45709" rIns="91416" bIns="45709">
            <a:prstTxWarp prst="textNoShape">
              <a:avLst/>
            </a:prstTxWarp>
            <a:spAutoFit/>
          </a:bodyPr>
          <a:lstStyle/>
          <a:p>
            <a:pPr defTabSz="457035">
              <a:spcBef>
                <a:spcPct val="0"/>
              </a:spcBef>
            </a:pPr>
            <a:r>
              <a:rPr lang="en-AU" sz="1400" dirty="0">
                <a:solidFill>
                  <a:srgbClr val="000000"/>
                </a:solidFill>
              </a:rPr>
              <a:t>Scattering length density profile </a:t>
            </a:r>
            <a:r>
              <a:rPr lang="en-AU" sz="1400" dirty="0" err="1">
                <a:solidFill>
                  <a:srgbClr val="000000"/>
                </a:solidFill>
                <a:sym typeface="Symbol" pitchFamily="-110" charset="2"/>
              </a:rPr>
              <a:t>(z</a:t>
            </a:r>
            <a:r>
              <a:rPr lang="en-AU" sz="1400" dirty="0">
                <a:solidFill>
                  <a:srgbClr val="000000"/>
                </a:solidFill>
                <a:sym typeface="Symbol" pitchFamily="-110" charset="2"/>
              </a:rPr>
              <a:t>)</a:t>
            </a:r>
          </a:p>
          <a:p>
            <a:pPr defTabSz="457035">
              <a:spcBef>
                <a:spcPct val="0"/>
              </a:spcBef>
            </a:pPr>
            <a:r>
              <a:rPr lang="en-AU" sz="1400" dirty="0">
                <a:solidFill>
                  <a:srgbClr val="000000"/>
                </a:solidFill>
                <a:sym typeface="Symbol" pitchFamily="-110" charset="2"/>
              </a:rPr>
              <a:t> = neutron refractive index profile</a:t>
            </a:r>
          </a:p>
        </p:txBody>
      </p:sp>
      <p:pic>
        <p:nvPicPr>
          <p:cNvPr id="230408" name="Picture 8" descr="Reflection"/>
          <p:cNvPicPr>
            <a:picLocks noChangeAspect="1" noChangeArrowheads="1"/>
          </p:cNvPicPr>
          <p:nvPr/>
        </p:nvPicPr>
        <p:blipFill>
          <a:blip r:embed="rId2"/>
          <a:srcRect/>
          <a:stretch>
            <a:fillRect/>
          </a:stretch>
        </p:blipFill>
        <p:spPr bwMode="auto">
          <a:xfrm>
            <a:off x="730250" y="1624018"/>
            <a:ext cx="3587750" cy="1633537"/>
          </a:xfrm>
          <a:prstGeom prst="rect">
            <a:avLst/>
          </a:prstGeom>
          <a:noFill/>
        </p:spPr>
      </p:pic>
      <p:sp>
        <p:nvSpPr>
          <p:cNvPr id="230411" name="Text Box 11"/>
          <p:cNvSpPr txBox="1">
            <a:spLocks noChangeArrowheads="1"/>
          </p:cNvSpPr>
          <p:nvPr/>
        </p:nvSpPr>
        <p:spPr bwMode="auto">
          <a:xfrm>
            <a:off x="1091891" y="5927725"/>
            <a:ext cx="3436785" cy="523198"/>
          </a:xfrm>
          <a:prstGeom prst="rect">
            <a:avLst/>
          </a:prstGeom>
          <a:noFill/>
          <a:ln w="9525">
            <a:noFill/>
            <a:miter lim="800000"/>
            <a:headEnd/>
            <a:tailEnd/>
          </a:ln>
          <a:effectLst/>
        </p:spPr>
        <p:txBody>
          <a:bodyPr wrap="none" lIns="91416" tIns="45709" rIns="91416" bIns="45709">
            <a:prstTxWarp prst="textNoShape">
              <a:avLst/>
            </a:prstTxWarp>
            <a:spAutoFit/>
          </a:bodyPr>
          <a:lstStyle/>
          <a:p>
            <a:pPr defTabSz="457035">
              <a:spcBef>
                <a:spcPct val="0"/>
              </a:spcBef>
            </a:pPr>
            <a:r>
              <a:rPr lang="en-AU" sz="1400" dirty="0">
                <a:solidFill>
                  <a:srgbClr val="000000"/>
                </a:solidFill>
              </a:rPr>
              <a:t>Model structure of lipid membrane</a:t>
            </a:r>
          </a:p>
          <a:p>
            <a:pPr defTabSz="457035">
              <a:spcBef>
                <a:spcPct val="0"/>
              </a:spcBef>
            </a:pPr>
            <a:r>
              <a:rPr lang="en-AU" sz="1400" dirty="0">
                <a:solidFill>
                  <a:srgbClr val="000000"/>
                </a:solidFill>
                <a:sym typeface="Symbol" pitchFamily="-110" charset="2"/>
              </a:rPr>
              <a:t> = layered model of structure &amp; composition</a:t>
            </a:r>
          </a:p>
        </p:txBody>
      </p:sp>
      <p:sp>
        <p:nvSpPr>
          <p:cNvPr id="230413" name="AutoShape 13"/>
          <p:cNvSpPr>
            <a:spLocks noChangeArrowheads="1"/>
          </p:cNvSpPr>
          <p:nvPr/>
        </p:nvSpPr>
        <p:spPr bwMode="auto">
          <a:xfrm flipH="1">
            <a:off x="4475168" y="5102225"/>
            <a:ext cx="719137" cy="287338"/>
          </a:xfrm>
          <a:prstGeom prst="leftArrow">
            <a:avLst>
              <a:gd name="adj1" fmla="val 50000"/>
              <a:gd name="adj2" fmla="val 62569"/>
            </a:avLst>
          </a:prstGeom>
          <a:solidFill>
            <a:srgbClr val="FF0000"/>
          </a:solidFill>
          <a:ln w="9525">
            <a:noFill/>
            <a:miter lim="800000"/>
            <a:headEnd/>
            <a:tailEnd/>
          </a:ln>
          <a:effectLst/>
        </p:spPr>
        <p:txBody>
          <a:bodyPr wrap="none" lIns="91416" tIns="45709" rIns="91416" bIns="45709" anchor="ctr">
            <a:prstTxWarp prst="textNoShape">
              <a:avLst/>
            </a:prstTxWarp>
          </a:bodyPr>
          <a:lstStyle/>
          <a:p>
            <a:pPr defTabSz="457035"/>
            <a:endParaRPr lang="en-US">
              <a:solidFill>
                <a:srgbClr val="000000"/>
              </a:solidFill>
            </a:endParaRPr>
          </a:p>
        </p:txBody>
      </p:sp>
      <p:sp>
        <p:nvSpPr>
          <p:cNvPr id="176" name="TextBox 175"/>
          <p:cNvSpPr txBox="1"/>
          <p:nvPr/>
        </p:nvSpPr>
        <p:spPr>
          <a:xfrm>
            <a:off x="523602" y="4851401"/>
            <a:ext cx="280873" cy="369310"/>
          </a:xfrm>
          <a:prstGeom prst="rect">
            <a:avLst/>
          </a:prstGeom>
          <a:noFill/>
        </p:spPr>
        <p:txBody>
          <a:bodyPr wrap="none" lIns="91416" tIns="45709" rIns="91416" bIns="45709" rtlCol="0">
            <a:spAutoFit/>
          </a:bodyPr>
          <a:lstStyle/>
          <a:p>
            <a:pPr defTabSz="457035"/>
            <a:r>
              <a:rPr lang="en-GB" dirty="0" err="1">
                <a:solidFill>
                  <a:srgbClr val="000000"/>
                </a:solidFill>
              </a:rPr>
              <a:t>z</a:t>
            </a:r>
            <a:endParaRPr lang="en-GB" dirty="0">
              <a:solidFill>
                <a:srgbClr val="000000"/>
              </a:solidFill>
            </a:endParaRPr>
          </a:p>
        </p:txBody>
      </p:sp>
      <p:sp>
        <p:nvSpPr>
          <p:cNvPr id="329" name="TextBox 328"/>
          <p:cNvSpPr txBox="1"/>
          <p:nvPr/>
        </p:nvSpPr>
        <p:spPr>
          <a:xfrm>
            <a:off x="4826003" y="2184400"/>
            <a:ext cx="400061" cy="800018"/>
          </a:xfrm>
          <a:prstGeom prst="rect">
            <a:avLst/>
          </a:prstGeom>
          <a:solidFill>
            <a:schemeClr val="bg1"/>
          </a:solidFill>
        </p:spPr>
        <p:txBody>
          <a:bodyPr vert="vert270" wrap="square" lIns="91416" tIns="45709" rIns="91416" bIns="45709" rtlCol="0">
            <a:spAutoFit/>
          </a:bodyPr>
          <a:lstStyle/>
          <a:p>
            <a:pPr defTabSz="457035"/>
            <a:r>
              <a:rPr lang="en-US" sz="1400" dirty="0">
                <a:solidFill>
                  <a:srgbClr val="000000"/>
                </a:solidFill>
              </a:rPr>
              <a:t>L</a:t>
            </a:r>
            <a:r>
              <a:rPr lang="en-GB" sz="1400" dirty="0" err="1">
                <a:solidFill>
                  <a:srgbClr val="000000"/>
                </a:solidFill>
              </a:rPr>
              <a:t>og</a:t>
            </a:r>
            <a:r>
              <a:rPr lang="en-GB" sz="1400" dirty="0">
                <a:solidFill>
                  <a:srgbClr val="000000"/>
                </a:solidFill>
              </a:rPr>
              <a:t> R</a:t>
            </a:r>
          </a:p>
        </p:txBody>
      </p:sp>
      <p:sp>
        <p:nvSpPr>
          <p:cNvPr id="230576" name="AutoShape 176"/>
          <p:cNvSpPr>
            <a:spLocks noChangeArrowheads="1"/>
          </p:cNvSpPr>
          <p:nvPr/>
        </p:nvSpPr>
        <p:spPr bwMode="auto">
          <a:xfrm>
            <a:off x="4300538" y="2238375"/>
            <a:ext cx="647700" cy="287338"/>
          </a:xfrm>
          <a:prstGeom prst="rightArrow">
            <a:avLst>
              <a:gd name="adj1" fmla="val 50000"/>
              <a:gd name="adj2" fmla="val 56353"/>
            </a:avLst>
          </a:prstGeom>
          <a:solidFill>
            <a:srgbClr val="FF0000"/>
          </a:solidFill>
          <a:ln w="9525">
            <a:noFill/>
            <a:miter lim="800000"/>
            <a:headEnd/>
            <a:tailEnd/>
          </a:ln>
          <a:effectLst/>
        </p:spPr>
        <p:txBody>
          <a:bodyPr wrap="none" lIns="91416" tIns="45709" rIns="91416" bIns="45709" anchor="ctr">
            <a:prstTxWarp prst="textNoShape">
              <a:avLst/>
            </a:prstTxWarp>
          </a:bodyPr>
          <a:lstStyle/>
          <a:p>
            <a:pPr defTabSz="457035"/>
            <a:endParaRPr lang="en-US">
              <a:solidFill>
                <a:srgbClr val="000000"/>
              </a:solidFill>
            </a:endParaRPr>
          </a:p>
        </p:txBody>
      </p:sp>
      <p:sp>
        <p:nvSpPr>
          <p:cNvPr id="230405" name="AutoShape 5"/>
          <p:cNvSpPr>
            <a:spLocks noChangeArrowheads="1"/>
          </p:cNvSpPr>
          <p:nvPr/>
        </p:nvSpPr>
        <p:spPr bwMode="auto">
          <a:xfrm>
            <a:off x="8559800" y="4165605"/>
            <a:ext cx="288925" cy="466725"/>
          </a:xfrm>
          <a:prstGeom prst="downArrow">
            <a:avLst>
              <a:gd name="adj1" fmla="val 50000"/>
              <a:gd name="adj2" fmla="val 40385"/>
            </a:avLst>
          </a:prstGeom>
          <a:solidFill>
            <a:srgbClr val="FF0000"/>
          </a:solidFill>
          <a:ln w="9525">
            <a:noFill/>
            <a:miter lim="800000"/>
            <a:headEnd/>
            <a:tailEnd/>
          </a:ln>
          <a:effectLst/>
        </p:spPr>
        <p:txBody>
          <a:bodyPr vert="eaVert" wrap="none" lIns="91416" tIns="45709" rIns="91416" bIns="45709" anchor="ctr">
            <a:prstTxWarp prst="textNoShape">
              <a:avLst/>
            </a:prstTxWarp>
          </a:bodyPr>
          <a:lstStyle/>
          <a:p>
            <a:pPr defTabSz="457035"/>
            <a:endParaRPr lang="en-US">
              <a:solidFill>
                <a:srgbClr val="000000"/>
              </a:solidFill>
            </a:endParaRPr>
          </a:p>
        </p:txBody>
      </p:sp>
      <p:pic>
        <p:nvPicPr>
          <p:cNvPr id="217" name="Picture 175" descr="\\.PSF\.Home\Desktop\sldrefl.tif"/>
          <p:cNvPicPr>
            <a:picLocks noChangeAspect="1" noChangeArrowheads="1"/>
          </p:cNvPicPr>
          <p:nvPr/>
        </p:nvPicPr>
        <p:blipFill>
          <a:blip r:embed="rId3"/>
          <a:srcRect/>
          <a:stretch>
            <a:fillRect/>
          </a:stretch>
        </p:blipFill>
        <p:spPr bwMode="auto">
          <a:xfrm>
            <a:off x="4960938" y="1327155"/>
            <a:ext cx="3784600" cy="2900363"/>
          </a:xfrm>
          <a:prstGeom prst="rect">
            <a:avLst/>
          </a:prstGeom>
          <a:noFill/>
        </p:spPr>
      </p:pic>
      <p:sp>
        <p:nvSpPr>
          <p:cNvPr id="218" name="Text Box 177"/>
          <p:cNvSpPr txBox="1">
            <a:spLocks noChangeArrowheads="1"/>
          </p:cNvSpPr>
          <p:nvPr/>
        </p:nvSpPr>
        <p:spPr bwMode="auto">
          <a:xfrm>
            <a:off x="5888270" y="1330325"/>
            <a:ext cx="701210" cy="341198"/>
          </a:xfrm>
          <a:prstGeom prst="rect">
            <a:avLst/>
          </a:prstGeom>
          <a:noFill/>
          <a:ln w="9525">
            <a:noFill/>
            <a:miter lim="800000"/>
            <a:headEnd/>
            <a:tailEnd/>
          </a:ln>
          <a:effectLst/>
        </p:spPr>
        <p:txBody>
          <a:bodyPr wrap="none" lIns="91416" tIns="45709" rIns="91416" bIns="45709">
            <a:prstTxWarp prst="textNoShape">
              <a:avLst/>
            </a:prstTxWarp>
            <a:spAutoFit/>
          </a:bodyPr>
          <a:lstStyle/>
          <a:p>
            <a:pPr defTabSz="457035"/>
            <a:r>
              <a:rPr lang="en-US" sz="1600" dirty="0" err="1">
                <a:solidFill>
                  <a:srgbClr val="3333CC"/>
                </a:solidFill>
              </a:rPr>
              <a:t>h</a:t>
            </a:r>
            <a:r>
              <a:rPr lang="en-US" sz="1600" dirty="0">
                <a:solidFill>
                  <a:srgbClr val="3333CC"/>
                </a:solidFill>
              </a:rPr>
              <a:t>-lipid</a:t>
            </a:r>
          </a:p>
        </p:txBody>
      </p:sp>
      <p:sp>
        <p:nvSpPr>
          <p:cNvPr id="219" name="Text Box 178"/>
          <p:cNvSpPr txBox="1">
            <a:spLocks noChangeArrowheads="1"/>
          </p:cNvSpPr>
          <p:nvPr/>
        </p:nvSpPr>
        <p:spPr bwMode="auto">
          <a:xfrm>
            <a:off x="5912660" y="2181225"/>
            <a:ext cx="703235" cy="341198"/>
          </a:xfrm>
          <a:prstGeom prst="rect">
            <a:avLst/>
          </a:prstGeom>
          <a:noFill/>
          <a:ln w="9525">
            <a:noFill/>
            <a:miter lim="800000"/>
            <a:headEnd/>
            <a:tailEnd/>
          </a:ln>
          <a:effectLst/>
        </p:spPr>
        <p:txBody>
          <a:bodyPr wrap="none" lIns="91416" tIns="45709" rIns="91416" bIns="45709">
            <a:prstTxWarp prst="textNoShape">
              <a:avLst/>
            </a:prstTxWarp>
            <a:spAutoFit/>
          </a:bodyPr>
          <a:lstStyle/>
          <a:p>
            <a:pPr defTabSz="457035"/>
            <a:r>
              <a:rPr lang="en-US" sz="1600" dirty="0" err="1">
                <a:solidFill>
                  <a:srgbClr val="CC0000"/>
                </a:solidFill>
              </a:rPr>
              <a:t>d</a:t>
            </a:r>
            <a:r>
              <a:rPr lang="en-US" sz="1600" dirty="0">
                <a:solidFill>
                  <a:srgbClr val="CC0000"/>
                </a:solidFill>
              </a:rPr>
              <a:t>-lipid</a:t>
            </a:r>
          </a:p>
        </p:txBody>
      </p:sp>
      <p:sp>
        <p:nvSpPr>
          <p:cNvPr id="220" name="TextBox 219"/>
          <p:cNvSpPr txBox="1"/>
          <p:nvPr/>
        </p:nvSpPr>
        <p:spPr>
          <a:xfrm>
            <a:off x="7913621" y="2720171"/>
            <a:ext cx="304800" cy="352018"/>
          </a:xfrm>
          <a:prstGeom prst="rect">
            <a:avLst/>
          </a:prstGeom>
          <a:noFill/>
        </p:spPr>
        <p:txBody>
          <a:bodyPr wrap="square" lIns="91416" tIns="45709" rIns="91416" bIns="45709" rtlCol="0">
            <a:spAutoFit/>
          </a:bodyPr>
          <a:lstStyle/>
          <a:p>
            <a:pPr defTabSz="457035"/>
            <a:r>
              <a:rPr lang="en-GB" sz="1700" dirty="0" err="1">
                <a:solidFill>
                  <a:srgbClr val="FF0000"/>
                </a:solidFill>
              </a:rPr>
              <a:t>z</a:t>
            </a:r>
            <a:endParaRPr lang="en-GB" sz="1700" dirty="0">
              <a:solidFill>
                <a:srgbClr val="FF0000"/>
              </a:solidFill>
            </a:endParaRPr>
          </a:p>
        </p:txBody>
      </p:sp>
      <p:cxnSp>
        <p:nvCxnSpPr>
          <p:cNvPr id="221" name="Straight Arrow Connector 220"/>
          <p:cNvCxnSpPr/>
          <p:nvPr/>
        </p:nvCxnSpPr>
        <p:spPr bwMode="auto">
          <a:xfrm rot="5400000">
            <a:off x="6574367" y="3289300"/>
            <a:ext cx="698500" cy="12700"/>
          </a:xfrm>
          <a:prstGeom prst="straightConnector1">
            <a:avLst/>
          </a:prstGeom>
          <a:noFill/>
          <a:ln w="6350" cap="flat" cmpd="sng" algn="ctr">
            <a:solidFill>
              <a:schemeClr val="tx1"/>
            </a:solidFill>
            <a:prstDash val="solid"/>
            <a:round/>
            <a:headEnd type="none" w="med" len="med"/>
            <a:tailEnd type="arrow"/>
          </a:ln>
          <a:effectLst/>
        </p:spPr>
      </p:cxnSp>
      <p:sp>
        <p:nvSpPr>
          <p:cNvPr id="224" name="TextBox 223"/>
          <p:cNvSpPr txBox="1"/>
          <p:nvPr/>
        </p:nvSpPr>
        <p:spPr>
          <a:xfrm>
            <a:off x="6457821" y="2618914"/>
            <a:ext cx="1014217" cy="308737"/>
          </a:xfrm>
          <a:prstGeom prst="rect">
            <a:avLst/>
          </a:prstGeom>
          <a:noFill/>
        </p:spPr>
        <p:txBody>
          <a:bodyPr wrap="none" lIns="91416" tIns="45709" rIns="91416" bIns="45709" rtlCol="0">
            <a:spAutoFit/>
          </a:bodyPr>
          <a:lstStyle/>
          <a:p>
            <a:pPr defTabSz="457035">
              <a:buFont typeface="Lucida Grande"/>
              <a:buChar char="⇒"/>
            </a:pPr>
            <a:r>
              <a:rPr lang="en-GB" sz="1400" dirty="0">
                <a:solidFill>
                  <a:srgbClr val="000000"/>
                </a:solidFill>
              </a:rPr>
              <a:t>thickness</a:t>
            </a:r>
          </a:p>
        </p:txBody>
      </p:sp>
      <p:cxnSp>
        <p:nvCxnSpPr>
          <p:cNvPr id="225" name="Straight Arrow Connector 224"/>
          <p:cNvCxnSpPr/>
          <p:nvPr/>
        </p:nvCxnSpPr>
        <p:spPr bwMode="auto">
          <a:xfrm flipV="1">
            <a:off x="7660468" y="2871787"/>
            <a:ext cx="886632" cy="276"/>
          </a:xfrm>
          <a:prstGeom prst="straightConnector1">
            <a:avLst/>
          </a:prstGeom>
          <a:noFill/>
          <a:ln w="9525" cap="flat" cmpd="sng" algn="ctr">
            <a:solidFill>
              <a:srgbClr val="FF0000"/>
            </a:solidFill>
            <a:prstDash val="solid"/>
            <a:round/>
            <a:headEnd type="none" w="med" len="med"/>
            <a:tailEnd type="arrow"/>
          </a:ln>
          <a:effectLst/>
        </p:spPr>
      </p:cxnSp>
      <p:sp>
        <p:nvSpPr>
          <p:cNvPr id="226" name="TextBox 225"/>
          <p:cNvSpPr txBox="1"/>
          <p:nvPr/>
        </p:nvSpPr>
        <p:spPr>
          <a:xfrm>
            <a:off x="7812360" y="948099"/>
            <a:ext cx="658198" cy="353921"/>
          </a:xfrm>
          <a:prstGeom prst="rect">
            <a:avLst/>
          </a:prstGeom>
          <a:noFill/>
        </p:spPr>
        <p:txBody>
          <a:bodyPr wrap="square" lIns="91416" tIns="45709" rIns="91416" bIns="45709" rtlCol="0">
            <a:spAutoFit/>
          </a:bodyPr>
          <a:lstStyle/>
          <a:p>
            <a:pPr defTabSz="457035"/>
            <a:r>
              <a:rPr lang="en-GB" sz="1700" dirty="0" err="1">
                <a:solidFill>
                  <a:srgbClr val="FF0000"/>
                </a:solidFill>
                <a:latin typeface="Lucida Grande"/>
                <a:ea typeface="Lucida Grande"/>
                <a:cs typeface="Lucida Grande"/>
              </a:rPr>
              <a:t>ρ</a:t>
            </a:r>
            <a:r>
              <a:rPr lang="en-GB" sz="1700" dirty="0">
                <a:solidFill>
                  <a:srgbClr val="FF0000"/>
                </a:solidFill>
                <a:latin typeface="Lucida Grande"/>
                <a:ea typeface="Lucida Grande"/>
                <a:cs typeface="Lucida Grande"/>
              </a:rPr>
              <a:t>(z)</a:t>
            </a:r>
            <a:endParaRPr lang="en-GB" sz="1700" dirty="0">
              <a:solidFill>
                <a:srgbClr val="FF0000"/>
              </a:solidFill>
            </a:endParaRPr>
          </a:p>
        </p:txBody>
      </p:sp>
      <p:sp>
        <p:nvSpPr>
          <p:cNvPr id="227" name="TextBox 226"/>
          <p:cNvSpPr txBox="1"/>
          <p:nvPr/>
        </p:nvSpPr>
        <p:spPr>
          <a:xfrm>
            <a:off x="6394703" y="1099991"/>
            <a:ext cx="658198" cy="352018"/>
          </a:xfrm>
          <a:prstGeom prst="rect">
            <a:avLst/>
          </a:prstGeom>
          <a:noFill/>
        </p:spPr>
        <p:txBody>
          <a:bodyPr wrap="square" lIns="91416" tIns="45709" rIns="91416" bIns="45709" rtlCol="0">
            <a:spAutoFit/>
          </a:bodyPr>
          <a:lstStyle/>
          <a:p>
            <a:pPr defTabSz="457035"/>
            <a:r>
              <a:rPr lang="en-GB" sz="1700" dirty="0" err="1">
                <a:solidFill>
                  <a:srgbClr val="FF0000"/>
                </a:solidFill>
                <a:latin typeface="Lucida Grande"/>
                <a:ea typeface="Lucida Grande"/>
                <a:cs typeface="Lucida Grande"/>
              </a:rPr>
              <a:t>ρ</a:t>
            </a:r>
            <a:endParaRPr lang="en-GB" sz="1700" dirty="0">
              <a:solidFill>
                <a:srgbClr val="FF0000"/>
              </a:solidFill>
            </a:endParaRPr>
          </a:p>
        </p:txBody>
      </p:sp>
      <p:cxnSp>
        <p:nvCxnSpPr>
          <p:cNvPr id="223" name="Straight Arrow Connector 222"/>
          <p:cNvCxnSpPr/>
          <p:nvPr/>
        </p:nvCxnSpPr>
        <p:spPr bwMode="auto">
          <a:xfrm rot="16200000" flipV="1">
            <a:off x="323851" y="5162550"/>
            <a:ext cx="1193800" cy="12700"/>
          </a:xfrm>
          <a:prstGeom prst="straightConnector1">
            <a:avLst/>
          </a:prstGeom>
          <a:noFill/>
          <a:ln w="6350" cap="flat" cmpd="sng" algn="ctr">
            <a:solidFill>
              <a:schemeClr val="tx1"/>
            </a:solidFill>
            <a:prstDash val="solid"/>
            <a:round/>
            <a:headEnd type="none" w="med" len="med"/>
            <a:tailEnd type="arrow"/>
          </a:ln>
          <a:effectLst/>
        </p:spPr>
      </p:cxnSp>
      <p:sp>
        <p:nvSpPr>
          <p:cNvPr id="228" name="TextBox 227"/>
          <p:cNvSpPr txBox="1"/>
          <p:nvPr/>
        </p:nvSpPr>
        <p:spPr>
          <a:xfrm>
            <a:off x="523602" y="4851401"/>
            <a:ext cx="280873" cy="369310"/>
          </a:xfrm>
          <a:prstGeom prst="rect">
            <a:avLst/>
          </a:prstGeom>
          <a:noFill/>
        </p:spPr>
        <p:txBody>
          <a:bodyPr wrap="none" lIns="91416" tIns="45709" rIns="91416" bIns="45709" rtlCol="0">
            <a:spAutoFit/>
          </a:bodyPr>
          <a:lstStyle/>
          <a:p>
            <a:pPr defTabSz="457035"/>
            <a:r>
              <a:rPr lang="en-GB" dirty="0" err="1">
                <a:solidFill>
                  <a:srgbClr val="000000"/>
                </a:solidFill>
              </a:rPr>
              <a:t>z</a:t>
            </a:r>
            <a:endParaRPr lang="en-GB" dirty="0">
              <a:solidFill>
                <a:srgbClr val="000000"/>
              </a:solidFill>
            </a:endParaRPr>
          </a:p>
        </p:txBody>
      </p:sp>
      <p:sp>
        <p:nvSpPr>
          <p:cNvPr id="229" name="Rectangle 18"/>
          <p:cNvSpPr>
            <a:spLocks noChangeAspect="1" noChangeArrowheads="1"/>
          </p:cNvSpPr>
          <p:nvPr/>
        </p:nvSpPr>
        <p:spPr bwMode="auto">
          <a:xfrm>
            <a:off x="1166283" y="5222875"/>
            <a:ext cx="2719388" cy="501650"/>
          </a:xfrm>
          <a:prstGeom prst="rect">
            <a:avLst/>
          </a:prstGeom>
          <a:gradFill flip="none" rotWithShape="1">
            <a:gsLst>
              <a:gs pos="0">
                <a:schemeClr val="bg1">
                  <a:lumMod val="65000"/>
                </a:schemeClr>
              </a:gs>
              <a:gs pos="100000">
                <a:srgbClr val="FFFFFF"/>
              </a:gs>
            </a:gsLst>
            <a:lin ang="16200000" scaled="0"/>
            <a:tileRect/>
          </a:gradFill>
          <a:ln w="9525">
            <a:solidFill>
              <a:schemeClr val="bg1">
                <a:lumMod val="65000"/>
              </a:schemeClr>
            </a:solidFill>
            <a:miter lim="800000"/>
            <a:headEnd/>
            <a:tailEnd/>
          </a:ln>
          <a:effectLst/>
        </p:spPr>
        <p:txBody>
          <a:bodyPr wrap="none" lIns="91416" tIns="45709" rIns="91416" bIns="45709" anchor="ctr">
            <a:prstTxWarp prst="textNoShape">
              <a:avLst/>
            </a:prstTxWarp>
          </a:bodyPr>
          <a:lstStyle/>
          <a:p>
            <a:pPr defTabSz="457035"/>
            <a:endParaRPr lang="en-US">
              <a:solidFill>
                <a:srgbClr val="000000"/>
              </a:solidFill>
            </a:endParaRPr>
          </a:p>
        </p:txBody>
      </p:sp>
      <p:sp>
        <p:nvSpPr>
          <p:cNvPr id="230" name="Text Box 169"/>
          <p:cNvSpPr txBox="1">
            <a:spLocks noChangeAspect="1" noChangeArrowheads="1"/>
          </p:cNvSpPr>
          <p:nvPr/>
        </p:nvSpPr>
        <p:spPr bwMode="auto">
          <a:xfrm>
            <a:off x="1764771" y="5334005"/>
            <a:ext cx="1958975" cy="307754"/>
          </a:xfrm>
          <a:prstGeom prst="rect">
            <a:avLst/>
          </a:prstGeom>
          <a:noFill/>
          <a:ln w="9525">
            <a:noFill/>
            <a:miter lim="800000"/>
            <a:headEnd/>
            <a:tailEnd/>
          </a:ln>
          <a:effectLst/>
        </p:spPr>
        <p:txBody>
          <a:bodyPr lIns="91416" tIns="45709" rIns="91416" bIns="45709">
            <a:prstTxWarp prst="textNoShape">
              <a:avLst/>
            </a:prstTxWarp>
            <a:spAutoFit/>
          </a:bodyPr>
          <a:lstStyle/>
          <a:p>
            <a:pPr defTabSz="457035">
              <a:spcBef>
                <a:spcPct val="0"/>
              </a:spcBef>
            </a:pPr>
            <a:r>
              <a:rPr lang="fi-FI" sz="1400" dirty="0" err="1">
                <a:solidFill>
                  <a:srgbClr val="000000"/>
                </a:solidFill>
              </a:rPr>
              <a:t>Solid</a:t>
            </a:r>
            <a:r>
              <a:rPr lang="fi-FI" sz="1400" dirty="0">
                <a:solidFill>
                  <a:srgbClr val="000000"/>
                </a:solidFill>
              </a:rPr>
              <a:t> = Si-SiO</a:t>
            </a:r>
            <a:r>
              <a:rPr lang="fi-FI" sz="1400" baseline="-25000" dirty="0">
                <a:solidFill>
                  <a:srgbClr val="000000"/>
                </a:solidFill>
              </a:rPr>
              <a:t>2</a:t>
            </a:r>
            <a:endParaRPr lang="en-GB" sz="1400" dirty="0">
              <a:solidFill>
                <a:srgbClr val="000000"/>
              </a:solidFill>
            </a:endParaRPr>
          </a:p>
        </p:txBody>
      </p:sp>
      <p:sp>
        <p:nvSpPr>
          <p:cNvPr id="231" name="Oval 19"/>
          <p:cNvSpPr>
            <a:spLocks noChangeAspect="1" noChangeArrowheads="1"/>
          </p:cNvSpPr>
          <p:nvPr/>
        </p:nvSpPr>
        <p:spPr bwMode="auto">
          <a:xfrm rot="6961002" flipH="1" flipV="1">
            <a:off x="2380726" y="4562478"/>
            <a:ext cx="80963"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32" name="Freeform 20"/>
          <p:cNvSpPr>
            <a:spLocks noChangeAspect="1"/>
          </p:cNvSpPr>
          <p:nvPr/>
        </p:nvSpPr>
        <p:spPr bwMode="auto">
          <a:xfrm rot="4939700" flipH="1" flipV="1">
            <a:off x="2334688" y="4718048"/>
            <a:ext cx="238125" cy="82550"/>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33" name="Freeform 21"/>
          <p:cNvSpPr>
            <a:spLocks noChangeAspect="1"/>
          </p:cNvSpPr>
          <p:nvPr/>
        </p:nvSpPr>
        <p:spPr bwMode="auto">
          <a:xfrm rot="6517955" flipH="1" flipV="1">
            <a:off x="2314046"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34" name="Oval 22"/>
          <p:cNvSpPr>
            <a:spLocks noChangeAspect="1" noChangeArrowheads="1"/>
          </p:cNvSpPr>
          <p:nvPr/>
        </p:nvSpPr>
        <p:spPr bwMode="auto">
          <a:xfrm rot="6961002" flipH="1" flipV="1">
            <a:off x="2490263" y="4560887"/>
            <a:ext cx="80963" cy="93663"/>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35" name="Freeform 23"/>
          <p:cNvSpPr>
            <a:spLocks noChangeAspect="1"/>
          </p:cNvSpPr>
          <p:nvPr/>
        </p:nvSpPr>
        <p:spPr bwMode="auto">
          <a:xfrm rot="4939700" flipH="1" flipV="1">
            <a:off x="2444226"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36" name="Freeform 24"/>
          <p:cNvSpPr>
            <a:spLocks noChangeAspect="1"/>
          </p:cNvSpPr>
          <p:nvPr/>
        </p:nvSpPr>
        <p:spPr bwMode="auto">
          <a:xfrm rot="6517955" flipH="1" flipV="1">
            <a:off x="2423583"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37" name="Oval 25"/>
          <p:cNvSpPr>
            <a:spLocks noChangeAspect="1" noChangeArrowheads="1"/>
          </p:cNvSpPr>
          <p:nvPr/>
        </p:nvSpPr>
        <p:spPr bwMode="auto">
          <a:xfrm rot="6961002" flipH="1" flipV="1">
            <a:off x="2598213" y="4562478"/>
            <a:ext cx="80963"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38" name="Freeform 26"/>
          <p:cNvSpPr>
            <a:spLocks noChangeAspect="1"/>
          </p:cNvSpPr>
          <p:nvPr/>
        </p:nvSpPr>
        <p:spPr bwMode="auto">
          <a:xfrm rot="4939700" flipH="1" flipV="1">
            <a:off x="2553763"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39" name="Freeform 27"/>
          <p:cNvSpPr>
            <a:spLocks noChangeAspect="1"/>
          </p:cNvSpPr>
          <p:nvPr/>
        </p:nvSpPr>
        <p:spPr bwMode="auto">
          <a:xfrm rot="6517955" flipH="1" flipV="1">
            <a:off x="2533123"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40" name="Oval 28"/>
          <p:cNvSpPr>
            <a:spLocks noChangeAspect="1" noChangeArrowheads="1"/>
          </p:cNvSpPr>
          <p:nvPr/>
        </p:nvSpPr>
        <p:spPr bwMode="auto">
          <a:xfrm rot="6961002" flipH="1" flipV="1">
            <a:off x="2707751"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41" name="Freeform 29"/>
          <p:cNvSpPr>
            <a:spLocks noChangeAspect="1"/>
          </p:cNvSpPr>
          <p:nvPr/>
        </p:nvSpPr>
        <p:spPr bwMode="auto">
          <a:xfrm rot="4939700" flipH="1" flipV="1">
            <a:off x="2663301"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42" name="Freeform 30"/>
          <p:cNvSpPr>
            <a:spLocks noChangeAspect="1"/>
          </p:cNvSpPr>
          <p:nvPr/>
        </p:nvSpPr>
        <p:spPr bwMode="auto">
          <a:xfrm rot="6517955" flipH="1" flipV="1">
            <a:off x="2642660"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43" name="Oval 31"/>
          <p:cNvSpPr>
            <a:spLocks noChangeAspect="1" noChangeArrowheads="1"/>
          </p:cNvSpPr>
          <p:nvPr/>
        </p:nvSpPr>
        <p:spPr bwMode="auto">
          <a:xfrm rot="6961002" flipH="1" flipV="1">
            <a:off x="2817288" y="4562473"/>
            <a:ext cx="80963" cy="90488"/>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44" name="Freeform 32"/>
          <p:cNvSpPr>
            <a:spLocks noChangeAspect="1"/>
          </p:cNvSpPr>
          <p:nvPr/>
        </p:nvSpPr>
        <p:spPr bwMode="auto">
          <a:xfrm rot="4939700" flipH="1" flipV="1">
            <a:off x="2772838"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45" name="Freeform 33"/>
          <p:cNvSpPr>
            <a:spLocks noChangeAspect="1"/>
          </p:cNvSpPr>
          <p:nvPr/>
        </p:nvSpPr>
        <p:spPr bwMode="auto">
          <a:xfrm rot="6517955" flipH="1" flipV="1">
            <a:off x="2750610"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46" name="Oval 34"/>
          <p:cNvSpPr>
            <a:spLocks noChangeAspect="1" noChangeArrowheads="1"/>
          </p:cNvSpPr>
          <p:nvPr/>
        </p:nvSpPr>
        <p:spPr bwMode="auto">
          <a:xfrm rot="6961002" flipH="1" flipV="1">
            <a:off x="2925238"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47" name="Freeform 35"/>
          <p:cNvSpPr>
            <a:spLocks noChangeAspect="1"/>
          </p:cNvSpPr>
          <p:nvPr/>
        </p:nvSpPr>
        <p:spPr bwMode="auto">
          <a:xfrm rot="4939700" flipH="1" flipV="1">
            <a:off x="2880788"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48" name="Freeform 36"/>
          <p:cNvSpPr>
            <a:spLocks noChangeAspect="1"/>
          </p:cNvSpPr>
          <p:nvPr/>
        </p:nvSpPr>
        <p:spPr bwMode="auto">
          <a:xfrm rot="6517955" flipH="1" flipV="1">
            <a:off x="2860147"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49" name="Oval 37"/>
          <p:cNvSpPr>
            <a:spLocks noChangeAspect="1" noChangeArrowheads="1"/>
          </p:cNvSpPr>
          <p:nvPr/>
        </p:nvSpPr>
        <p:spPr bwMode="auto">
          <a:xfrm rot="6961002" flipH="1" flipV="1">
            <a:off x="3034775"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50" name="Freeform 38"/>
          <p:cNvSpPr>
            <a:spLocks noChangeAspect="1"/>
          </p:cNvSpPr>
          <p:nvPr/>
        </p:nvSpPr>
        <p:spPr bwMode="auto">
          <a:xfrm rot="4939700" flipH="1" flipV="1">
            <a:off x="2990326"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51" name="Freeform 39"/>
          <p:cNvSpPr>
            <a:spLocks noChangeAspect="1"/>
          </p:cNvSpPr>
          <p:nvPr/>
        </p:nvSpPr>
        <p:spPr bwMode="auto">
          <a:xfrm rot="6517955" flipH="1" flipV="1">
            <a:off x="2969684" y="4713287"/>
            <a:ext cx="207963" cy="90488"/>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52" name="Oval 40"/>
          <p:cNvSpPr>
            <a:spLocks noChangeAspect="1" noChangeArrowheads="1"/>
          </p:cNvSpPr>
          <p:nvPr/>
        </p:nvSpPr>
        <p:spPr bwMode="auto">
          <a:xfrm rot="6961002" flipH="1" flipV="1">
            <a:off x="3144312" y="4560887"/>
            <a:ext cx="80963" cy="93663"/>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53" name="Freeform 41"/>
          <p:cNvSpPr>
            <a:spLocks noChangeAspect="1"/>
          </p:cNvSpPr>
          <p:nvPr/>
        </p:nvSpPr>
        <p:spPr bwMode="auto">
          <a:xfrm rot="4939700" flipH="1" flipV="1">
            <a:off x="3098276" y="4718048"/>
            <a:ext cx="238125" cy="82550"/>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54" name="Freeform 42"/>
          <p:cNvSpPr>
            <a:spLocks noChangeAspect="1"/>
          </p:cNvSpPr>
          <p:nvPr/>
        </p:nvSpPr>
        <p:spPr bwMode="auto">
          <a:xfrm rot="6517955" flipH="1" flipV="1">
            <a:off x="3077635"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55" name="Oval 43"/>
          <p:cNvSpPr>
            <a:spLocks noChangeAspect="1" noChangeArrowheads="1"/>
          </p:cNvSpPr>
          <p:nvPr/>
        </p:nvSpPr>
        <p:spPr bwMode="auto">
          <a:xfrm rot="6961002" flipH="1" flipV="1">
            <a:off x="3253851" y="4560887"/>
            <a:ext cx="80963" cy="93663"/>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56" name="Freeform 44"/>
          <p:cNvSpPr>
            <a:spLocks noChangeAspect="1"/>
          </p:cNvSpPr>
          <p:nvPr/>
        </p:nvSpPr>
        <p:spPr bwMode="auto">
          <a:xfrm rot="4939700" flipH="1" flipV="1">
            <a:off x="3207813"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57" name="Freeform 45"/>
          <p:cNvSpPr>
            <a:spLocks noChangeAspect="1"/>
          </p:cNvSpPr>
          <p:nvPr/>
        </p:nvSpPr>
        <p:spPr bwMode="auto">
          <a:xfrm rot="6517955" flipH="1" flipV="1">
            <a:off x="3187172"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58" name="Oval 46"/>
          <p:cNvSpPr>
            <a:spLocks noChangeAspect="1" noChangeArrowheads="1"/>
          </p:cNvSpPr>
          <p:nvPr/>
        </p:nvSpPr>
        <p:spPr bwMode="auto">
          <a:xfrm rot="6961002" flipH="1" flipV="1">
            <a:off x="3361801" y="4562478"/>
            <a:ext cx="80963"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59" name="Freeform 47"/>
          <p:cNvSpPr>
            <a:spLocks noChangeAspect="1"/>
          </p:cNvSpPr>
          <p:nvPr/>
        </p:nvSpPr>
        <p:spPr bwMode="auto">
          <a:xfrm rot="4939700" flipH="1" flipV="1">
            <a:off x="3317351"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60" name="Freeform 48"/>
          <p:cNvSpPr>
            <a:spLocks noChangeAspect="1"/>
          </p:cNvSpPr>
          <p:nvPr/>
        </p:nvSpPr>
        <p:spPr bwMode="auto">
          <a:xfrm rot="6517955" flipH="1" flipV="1">
            <a:off x="3296709" y="4711698"/>
            <a:ext cx="207963" cy="93663"/>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61" name="Oval 49"/>
          <p:cNvSpPr>
            <a:spLocks noChangeAspect="1" noChangeArrowheads="1"/>
          </p:cNvSpPr>
          <p:nvPr/>
        </p:nvSpPr>
        <p:spPr bwMode="auto">
          <a:xfrm rot="6961002" flipH="1" flipV="1">
            <a:off x="3471338"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62" name="Freeform 50"/>
          <p:cNvSpPr>
            <a:spLocks noChangeAspect="1"/>
          </p:cNvSpPr>
          <p:nvPr/>
        </p:nvSpPr>
        <p:spPr bwMode="auto">
          <a:xfrm rot="4939700" flipH="1" flipV="1">
            <a:off x="3426888"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63" name="Freeform 51"/>
          <p:cNvSpPr>
            <a:spLocks noChangeAspect="1"/>
          </p:cNvSpPr>
          <p:nvPr/>
        </p:nvSpPr>
        <p:spPr bwMode="auto">
          <a:xfrm rot="6517955" flipH="1" flipV="1">
            <a:off x="3404659"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64" name="Oval 52"/>
          <p:cNvSpPr>
            <a:spLocks noChangeAspect="1" noChangeArrowheads="1"/>
          </p:cNvSpPr>
          <p:nvPr/>
        </p:nvSpPr>
        <p:spPr bwMode="auto">
          <a:xfrm rot="6961002" flipH="1" flipV="1">
            <a:off x="3580876" y="4562473"/>
            <a:ext cx="80963" cy="90488"/>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65" name="Freeform 53"/>
          <p:cNvSpPr>
            <a:spLocks noChangeAspect="1"/>
          </p:cNvSpPr>
          <p:nvPr/>
        </p:nvSpPr>
        <p:spPr bwMode="auto">
          <a:xfrm rot="4939700" flipH="1" flipV="1">
            <a:off x="3534838" y="4716461"/>
            <a:ext cx="238125" cy="85725"/>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273" name="Freeform 54"/>
          <p:cNvSpPr>
            <a:spLocks noChangeAspect="1"/>
          </p:cNvSpPr>
          <p:nvPr/>
        </p:nvSpPr>
        <p:spPr bwMode="auto">
          <a:xfrm rot="6517955" flipH="1" flipV="1">
            <a:off x="3514196"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09" name="Oval 76"/>
          <p:cNvSpPr>
            <a:spLocks noChangeAspect="1" noChangeArrowheads="1"/>
          </p:cNvSpPr>
          <p:nvPr/>
        </p:nvSpPr>
        <p:spPr bwMode="auto">
          <a:xfrm rot="6961002" flipH="1" flipV="1">
            <a:off x="1944163"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10" name="Freeform 77"/>
          <p:cNvSpPr>
            <a:spLocks noChangeAspect="1"/>
          </p:cNvSpPr>
          <p:nvPr/>
        </p:nvSpPr>
        <p:spPr bwMode="auto">
          <a:xfrm rot="4939700" flipH="1" flipV="1">
            <a:off x="1899713"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11" name="Freeform 78"/>
          <p:cNvSpPr>
            <a:spLocks noChangeAspect="1"/>
          </p:cNvSpPr>
          <p:nvPr/>
        </p:nvSpPr>
        <p:spPr bwMode="auto">
          <a:xfrm rot="6517955" flipH="1" flipV="1">
            <a:off x="1879071"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12" name="Oval 79"/>
          <p:cNvSpPr>
            <a:spLocks noChangeAspect="1" noChangeArrowheads="1"/>
          </p:cNvSpPr>
          <p:nvPr/>
        </p:nvSpPr>
        <p:spPr bwMode="auto">
          <a:xfrm rot="6961002" flipH="1" flipV="1">
            <a:off x="2064809" y="4564062"/>
            <a:ext cx="76200" cy="87313"/>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13" name="Freeform 80"/>
          <p:cNvSpPr>
            <a:spLocks noChangeAspect="1"/>
          </p:cNvSpPr>
          <p:nvPr/>
        </p:nvSpPr>
        <p:spPr bwMode="auto">
          <a:xfrm rot="4939700" flipH="1" flipV="1">
            <a:off x="2020360" y="4711703"/>
            <a:ext cx="223838" cy="79375"/>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14" name="Freeform 81"/>
          <p:cNvSpPr>
            <a:spLocks noChangeAspect="1"/>
          </p:cNvSpPr>
          <p:nvPr/>
        </p:nvSpPr>
        <p:spPr bwMode="auto">
          <a:xfrm rot="6517955" flipH="1" flipV="1">
            <a:off x="2001309" y="4705348"/>
            <a:ext cx="196850" cy="87313"/>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15" name="Oval 82"/>
          <p:cNvSpPr>
            <a:spLocks noChangeAspect="1" noChangeArrowheads="1"/>
          </p:cNvSpPr>
          <p:nvPr/>
        </p:nvSpPr>
        <p:spPr bwMode="auto">
          <a:xfrm rot="6961002" flipH="1" flipV="1">
            <a:off x="2161651"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16" name="Freeform 83"/>
          <p:cNvSpPr>
            <a:spLocks noChangeAspect="1"/>
          </p:cNvSpPr>
          <p:nvPr/>
        </p:nvSpPr>
        <p:spPr bwMode="auto">
          <a:xfrm rot="4939700" flipH="1" flipV="1">
            <a:off x="2117201" y="4718048"/>
            <a:ext cx="238125" cy="82550"/>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17" name="Freeform 84"/>
          <p:cNvSpPr>
            <a:spLocks noChangeAspect="1"/>
          </p:cNvSpPr>
          <p:nvPr/>
        </p:nvSpPr>
        <p:spPr bwMode="auto">
          <a:xfrm rot="6517955" flipH="1" flipV="1">
            <a:off x="2096559"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18" name="Oval 85"/>
          <p:cNvSpPr>
            <a:spLocks noChangeAspect="1" noChangeArrowheads="1"/>
          </p:cNvSpPr>
          <p:nvPr/>
        </p:nvSpPr>
        <p:spPr bwMode="auto">
          <a:xfrm rot="6961002" flipH="1" flipV="1">
            <a:off x="2271188"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19" name="Freeform 86"/>
          <p:cNvSpPr>
            <a:spLocks noChangeAspect="1"/>
          </p:cNvSpPr>
          <p:nvPr/>
        </p:nvSpPr>
        <p:spPr bwMode="auto">
          <a:xfrm rot="4939700" flipH="1" flipV="1">
            <a:off x="2226738"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20" name="Freeform 87"/>
          <p:cNvSpPr>
            <a:spLocks noChangeAspect="1"/>
          </p:cNvSpPr>
          <p:nvPr/>
        </p:nvSpPr>
        <p:spPr bwMode="auto">
          <a:xfrm rot="6517955" flipH="1" flipV="1">
            <a:off x="2206098"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21" name="Oval 88"/>
          <p:cNvSpPr>
            <a:spLocks noChangeAspect="1" noChangeArrowheads="1"/>
          </p:cNvSpPr>
          <p:nvPr/>
        </p:nvSpPr>
        <p:spPr bwMode="auto">
          <a:xfrm rot="14638998" flipH="1">
            <a:off x="2383901" y="5110161"/>
            <a:ext cx="79375" cy="90488"/>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22" name="Freeform 89"/>
          <p:cNvSpPr>
            <a:spLocks noChangeAspect="1"/>
          </p:cNvSpPr>
          <p:nvPr/>
        </p:nvSpPr>
        <p:spPr bwMode="auto">
          <a:xfrm rot="16660300" flipH="1">
            <a:off x="2334684" y="4965699"/>
            <a:ext cx="236538" cy="82550"/>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23" name="Freeform 90"/>
          <p:cNvSpPr>
            <a:spLocks noChangeAspect="1"/>
          </p:cNvSpPr>
          <p:nvPr/>
        </p:nvSpPr>
        <p:spPr bwMode="auto">
          <a:xfrm rot="15082045" flipH="1">
            <a:off x="2315635"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24" name="Oval 91"/>
          <p:cNvSpPr>
            <a:spLocks noChangeAspect="1" noChangeArrowheads="1"/>
          </p:cNvSpPr>
          <p:nvPr/>
        </p:nvSpPr>
        <p:spPr bwMode="auto">
          <a:xfrm rot="14638998" flipH="1">
            <a:off x="2491851"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25" name="Freeform 92"/>
          <p:cNvSpPr>
            <a:spLocks noChangeAspect="1"/>
          </p:cNvSpPr>
          <p:nvPr/>
        </p:nvSpPr>
        <p:spPr bwMode="auto">
          <a:xfrm rot="16660300" flipH="1">
            <a:off x="2444222"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26" name="Freeform 93"/>
          <p:cNvSpPr>
            <a:spLocks noChangeAspect="1"/>
          </p:cNvSpPr>
          <p:nvPr/>
        </p:nvSpPr>
        <p:spPr bwMode="auto">
          <a:xfrm rot="15082045" flipH="1">
            <a:off x="2425172"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27" name="Oval 94"/>
          <p:cNvSpPr>
            <a:spLocks noChangeAspect="1" noChangeArrowheads="1"/>
          </p:cNvSpPr>
          <p:nvPr/>
        </p:nvSpPr>
        <p:spPr bwMode="auto">
          <a:xfrm rot="14638998" flipH="1">
            <a:off x="2601388"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28" name="Freeform 95"/>
          <p:cNvSpPr>
            <a:spLocks noChangeAspect="1"/>
          </p:cNvSpPr>
          <p:nvPr/>
        </p:nvSpPr>
        <p:spPr bwMode="auto">
          <a:xfrm rot="16660300" flipH="1">
            <a:off x="2553759"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30" name="Freeform 96"/>
          <p:cNvSpPr>
            <a:spLocks noChangeAspect="1"/>
          </p:cNvSpPr>
          <p:nvPr/>
        </p:nvSpPr>
        <p:spPr bwMode="auto">
          <a:xfrm rot="15082045" flipH="1">
            <a:off x="2533123"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31" name="Oval 97"/>
          <p:cNvSpPr>
            <a:spLocks noChangeAspect="1" noChangeArrowheads="1"/>
          </p:cNvSpPr>
          <p:nvPr/>
        </p:nvSpPr>
        <p:spPr bwMode="auto">
          <a:xfrm rot="14638998" flipH="1">
            <a:off x="2710926" y="5108575"/>
            <a:ext cx="79375" cy="93663"/>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32" name="Freeform 98"/>
          <p:cNvSpPr>
            <a:spLocks noChangeAspect="1"/>
          </p:cNvSpPr>
          <p:nvPr/>
        </p:nvSpPr>
        <p:spPr bwMode="auto">
          <a:xfrm rot="16660300" flipH="1">
            <a:off x="2663297"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35" name="Freeform 99"/>
          <p:cNvSpPr>
            <a:spLocks noChangeAspect="1"/>
          </p:cNvSpPr>
          <p:nvPr/>
        </p:nvSpPr>
        <p:spPr bwMode="auto">
          <a:xfrm rot="15082045" flipH="1">
            <a:off x="2642660"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36" name="Oval 100"/>
          <p:cNvSpPr>
            <a:spLocks noChangeAspect="1" noChangeArrowheads="1"/>
          </p:cNvSpPr>
          <p:nvPr/>
        </p:nvSpPr>
        <p:spPr bwMode="auto">
          <a:xfrm rot="14638998" flipH="1">
            <a:off x="2820463" y="5108575"/>
            <a:ext cx="79375" cy="93663"/>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37" name="Freeform 101"/>
          <p:cNvSpPr>
            <a:spLocks noChangeAspect="1"/>
          </p:cNvSpPr>
          <p:nvPr/>
        </p:nvSpPr>
        <p:spPr bwMode="auto">
          <a:xfrm rot="16660300" flipH="1">
            <a:off x="2772833"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38" name="Freeform 102"/>
          <p:cNvSpPr>
            <a:spLocks noChangeAspect="1"/>
          </p:cNvSpPr>
          <p:nvPr/>
        </p:nvSpPr>
        <p:spPr bwMode="auto">
          <a:xfrm rot="15082045" flipH="1">
            <a:off x="2752197"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39" name="Oval 103"/>
          <p:cNvSpPr>
            <a:spLocks noChangeAspect="1" noChangeArrowheads="1"/>
          </p:cNvSpPr>
          <p:nvPr/>
        </p:nvSpPr>
        <p:spPr bwMode="auto">
          <a:xfrm rot="14638998" flipH="1">
            <a:off x="2928413" y="5110166"/>
            <a:ext cx="79375"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40" name="Freeform 104"/>
          <p:cNvSpPr>
            <a:spLocks noChangeAspect="1"/>
          </p:cNvSpPr>
          <p:nvPr/>
        </p:nvSpPr>
        <p:spPr bwMode="auto">
          <a:xfrm rot="16660300" flipH="1">
            <a:off x="2880783"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41" name="Freeform 105"/>
          <p:cNvSpPr>
            <a:spLocks noChangeAspect="1"/>
          </p:cNvSpPr>
          <p:nvPr/>
        </p:nvSpPr>
        <p:spPr bwMode="auto">
          <a:xfrm rot="15082045" flipH="1">
            <a:off x="2861734" y="4959350"/>
            <a:ext cx="207963" cy="93663"/>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42" name="Oval 106"/>
          <p:cNvSpPr>
            <a:spLocks noChangeAspect="1" noChangeArrowheads="1"/>
          </p:cNvSpPr>
          <p:nvPr/>
        </p:nvSpPr>
        <p:spPr bwMode="auto">
          <a:xfrm rot="14638998" flipH="1">
            <a:off x="3037951"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43" name="Freeform 107"/>
          <p:cNvSpPr>
            <a:spLocks noChangeAspect="1"/>
          </p:cNvSpPr>
          <p:nvPr/>
        </p:nvSpPr>
        <p:spPr bwMode="auto">
          <a:xfrm rot="16660300" flipH="1">
            <a:off x="2990322"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44" name="Freeform 108"/>
          <p:cNvSpPr>
            <a:spLocks noChangeAspect="1"/>
          </p:cNvSpPr>
          <p:nvPr/>
        </p:nvSpPr>
        <p:spPr bwMode="auto">
          <a:xfrm rot="15082045" flipH="1">
            <a:off x="2969684"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45" name="Oval 109"/>
          <p:cNvSpPr>
            <a:spLocks noChangeAspect="1" noChangeArrowheads="1"/>
          </p:cNvSpPr>
          <p:nvPr/>
        </p:nvSpPr>
        <p:spPr bwMode="auto">
          <a:xfrm rot="14638998" flipH="1">
            <a:off x="3147488" y="5110161"/>
            <a:ext cx="79375" cy="90488"/>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46" name="Freeform 110"/>
          <p:cNvSpPr>
            <a:spLocks noChangeAspect="1"/>
          </p:cNvSpPr>
          <p:nvPr/>
        </p:nvSpPr>
        <p:spPr bwMode="auto">
          <a:xfrm rot="16660300" flipH="1">
            <a:off x="3098272" y="4965699"/>
            <a:ext cx="236538" cy="82550"/>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47" name="Freeform 111"/>
          <p:cNvSpPr>
            <a:spLocks noChangeAspect="1"/>
          </p:cNvSpPr>
          <p:nvPr/>
        </p:nvSpPr>
        <p:spPr bwMode="auto">
          <a:xfrm rot="15082045" flipH="1">
            <a:off x="3079221"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48" name="Oval 112"/>
          <p:cNvSpPr>
            <a:spLocks noChangeAspect="1" noChangeArrowheads="1"/>
          </p:cNvSpPr>
          <p:nvPr/>
        </p:nvSpPr>
        <p:spPr bwMode="auto">
          <a:xfrm rot="14638998" flipH="1">
            <a:off x="3255438"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49" name="Freeform 113"/>
          <p:cNvSpPr>
            <a:spLocks noChangeAspect="1"/>
          </p:cNvSpPr>
          <p:nvPr/>
        </p:nvSpPr>
        <p:spPr bwMode="auto">
          <a:xfrm rot="16660300" flipH="1">
            <a:off x="3207809"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50" name="Freeform 114"/>
          <p:cNvSpPr>
            <a:spLocks noChangeAspect="1"/>
          </p:cNvSpPr>
          <p:nvPr/>
        </p:nvSpPr>
        <p:spPr bwMode="auto">
          <a:xfrm rot="15082045" flipH="1">
            <a:off x="3188759" y="4960936"/>
            <a:ext cx="207963" cy="90488"/>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51" name="Oval 115"/>
          <p:cNvSpPr>
            <a:spLocks noChangeAspect="1" noChangeArrowheads="1"/>
          </p:cNvSpPr>
          <p:nvPr/>
        </p:nvSpPr>
        <p:spPr bwMode="auto">
          <a:xfrm rot="14638998" flipH="1">
            <a:off x="3364976"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52" name="Freeform 116"/>
          <p:cNvSpPr>
            <a:spLocks noChangeAspect="1"/>
          </p:cNvSpPr>
          <p:nvPr/>
        </p:nvSpPr>
        <p:spPr bwMode="auto">
          <a:xfrm rot="16660300" flipH="1">
            <a:off x="3317347"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53" name="Freeform 117"/>
          <p:cNvSpPr>
            <a:spLocks noChangeAspect="1"/>
          </p:cNvSpPr>
          <p:nvPr/>
        </p:nvSpPr>
        <p:spPr bwMode="auto">
          <a:xfrm rot="15082045" flipH="1">
            <a:off x="3296709"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54" name="Oval 118"/>
          <p:cNvSpPr>
            <a:spLocks noChangeAspect="1" noChangeArrowheads="1"/>
          </p:cNvSpPr>
          <p:nvPr/>
        </p:nvSpPr>
        <p:spPr bwMode="auto">
          <a:xfrm rot="14638998" flipH="1">
            <a:off x="3474513" y="5108575"/>
            <a:ext cx="79375" cy="93663"/>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55" name="Freeform 119"/>
          <p:cNvSpPr>
            <a:spLocks noChangeAspect="1"/>
          </p:cNvSpPr>
          <p:nvPr/>
        </p:nvSpPr>
        <p:spPr bwMode="auto">
          <a:xfrm rot="16660300" flipH="1">
            <a:off x="3426884"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56" name="Freeform 120"/>
          <p:cNvSpPr>
            <a:spLocks noChangeAspect="1"/>
          </p:cNvSpPr>
          <p:nvPr/>
        </p:nvSpPr>
        <p:spPr bwMode="auto">
          <a:xfrm rot="15082045" flipH="1">
            <a:off x="3406246"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57" name="Oval 121"/>
          <p:cNvSpPr>
            <a:spLocks noChangeAspect="1" noChangeArrowheads="1"/>
          </p:cNvSpPr>
          <p:nvPr/>
        </p:nvSpPr>
        <p:spPr bwMode="auto">
          <a:xfrm rot="14638998" flipH="1">
            <a:off x="3582463"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58" name="Freeform 122"/>
          <p:cNvSpPr>
            <a:spLocks noChangeAspect="1"/>
          </p:cNvSpPr>
          <p:nvPr/>
        </p:nvSpPr>
        <p:spPr bwMode="auto">
          <a:xfrm rot="16660300" flipH="1">
            <a:off x="3534834" y="4964112"/>
            <a:ext cx="236538" cy="85725"/>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59" name="Freeform 123"/>
          <p:cNvSpPr>
            <a:spLocks noChangeAspect="1"/>
          </p:cNvSpPr>
          <p:nvPr/>
        </p:nvSpPr>
        <p:spPr bwMode="auto">
          <a:xfrm rot="15082045" flipH="1">
            <a:off x="3515783" y="4959350"/>
            <a:ext cx="207963" cy="93663"/>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60" name="Oval 124"/>
          <p:cNvSpPr>
            <a:spLocks noChangeAspect="1" noChangeArrowheads="1"/>
          </p:cNvSpPr>
          <p:nvPr/>
        </p:nvSpPr>
        <p:spPr bwMode="auto">
          <a:xfrm rot="14638998" flipH="1">
            <a:off x="1183751"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61" name="Oval 127"/>
          <p:cNvSpPr>
            <a:spLocks noChangeAspect="1" noChangeArrowheads="1"/>
          </p:cNvSpPr>
          <p:nvPr/>
        </p:nvSpPr>
        <p:spPr bwMode="auto">
          <a:xfrm rot="14638998" flipH="1">
            <a:off x="1293288"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62" name="Oval 130"/>
          <p:cNvSpPr>
            <a:spLocks noChangeAspect="1" noChangeArrowheads="1"/>
          </p:cNvSpPr>
          <p:nvPr/>
        </p:nvSpPr>
        <p:spPr bwMode="auto">
          <a:xfrm rot="14638998" flipH="1">
            <a:off x="1402826" y="5110161"/>
            <a:ext cx="79375" cy="90488"/>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63" name="Oval 133"/>
          <p:cNvSpPr>
            <a:spLocks noChangeAspect="1" noChangeArrowheads="1"/>
          </p:cNvSpPr>
          <p:nvPr/>
        </p:nvSpPr>
        <p:spPr bwMode="auto">
          <a:xfrm rot="14638998" flipH="1">
            <a:off x="1510776"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64" name="Oval 136"/>
          <p:cNvSpPr>
            <a:spLocks noChangeAspect="1" noChangeArrowheads="1"/>
          </p:cNvSpPr>
          <p:nvPr/>
        </p:nvSpPr>
        <p:spPr bwMode="auto">
          <a:xfrm rot="14638998" flipH="1">
            <a:off x="1620313" y="5110166"/>
            <a:ext cx="79375"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65" name="Oval 139"/>
          <p:cNvSpPr>
            <a:spLocks noChangeAspect="1" noChangeArrowheads="1"/>
          </p:cNvSpPr>
          <p:nvPr/>
        </p:nvSpPr>
        <p:spPr bwMode="auto">
          <a:xfrm rot="14638998" flipH="1">
            <a:off x="1728263" y="5110166"/>
            <a:ext cx="79375"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66" name="Oval 142"/>
          <p:cNvSpPr>
            <a:spLocks noChangeAspect="1" noChangeArrowheads="1"/>
          </p:cNvSpPr>
          <p:nvPr/>
        </p:nvSpPr>
        <p:spPr bwMode="auto">
          <a:xfrm rot="14638998" flipH="1">
            <a:off x="1837801"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67" name="Oval 55"/>
          <p:cNvSpPr>
            <a:spLocks noChangeAspect="1" noChangeArrowheads="1"/>
          </p:cNvSpPr>
          <p:nvPr/>
        </p:nvSpPr>
        <p:spPr bwMode="auto">
          <a:xfrm rot="6961002" flipH="1" flipV="1">
            <a:off x="1180576"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68" name="Freeform 56"/>
          <p:cNvSpPr>
            <a:spLocks noChangeAspect="1"/>
          </p:cNvSpPr>
          <p:nvPr/>
        </p:nvSpPr>
        <p:spPr bwMode="auto">
          <a:xfrm rot="4939700" flipH="1" flipV="1">
            <a:off x="1136127"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69" name="Freeform 57"/>
          <p:cNvSpPr>
            <a:spLocks noChangeAspect="1"/>
          </p:cNvSpPr>
          <p:nvPr/>
        </p:nvSpPr>
        <p:spPr bwMode="auto">
          <a:xfrm rot="6517955" flipH="1" flipV="1">
            <a:off x="1115485"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70" name="Oval 58"/>
          <p:cNvSpPr>
            <a:spLocks noChangeAspect="1" noChangeArrowheads="1"/>
          </p:cNvSpPr>
          <p:nvPr/>
        </p:nvSpPr>
        <p:spPr bwMode="auto">
          <a:xfrm rot="6961002" flipH="1" flipV="1">
            <a:off x="1290113" y="4562478"/>
            <a:ext cx="80963"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71" name="Freeform 59"/>
          <p:cNvSpPr>
            <a:spLocks noChangeAspect="1"/>
          </p:cNvSpPr>
          <p:nvPr/>
        </p:nvSpPr>
        <p:spPr bwMode="auto">
          <a:xfrm rot="4939700" flipH="1" flipV="1">
            <a:off x="1245663"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72" name="Freeform 60"/>
          <p:cNvSpPr>
            <a:spLocks noChangeAspect="1"/>
          </p:cNvSpPr>
          <p:nvPr/>
        </p:nvSpPr>
        <p:spPr bwMode="auto">
          <a:xfrm rot="6517955" flipH="1" flipV="1">
            <a:off x="1225022" y="4713287"/>
            <a:ext cx="207963" cy="90488"/>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73" name="Oval 61"/>
          <p:cNvSpPr>
            <a:spLocks noChangeAspect="1" noChangeArrowheads="1"/>
          </p:cNvSpPr>
          <p:nvPr/>
        </p:nvSpPr>
        <p:spPr bwMode="auto">
          <a:xfrm rot="6961002" flipH="1" flipV="1">
            <a:off x="1399651" y="4560887"/>
            <a:ext cx="80963" cy="93663"/>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74" name="Freeform 62"/>
          <p:cNvSpPr>
            <a:spLocks noChangeAspect="1"/>
          </p:cNvSpPr>
          <p:nvPr/>
        </p:nvSpPr>
        <p:spPr bwMode="auto">
          <a:xfrm rot="4939700" flipH="1" flipV="1">
            <a:off x="1353613" y="4718048"/>
            <a:ext cx="238125" cy="82550"/>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75" name="Freeform 63"/>
          <p:cNvSpPr>
            <a:spLocks noChangeAspect="1"/>
          </p:cNvSpPr>
          <p:nvPr/>
        </p:nvSpPr>
        <p:spPr bwMode="auto">
          <a:xfrm rot="6517955" flipH="1" flipV="1">
            <a:off x="1332973"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76" name="Oval 64"/>
          <p:cNvSpPr>
            <a:spLocks noChangeAspect="1" noChangeArrowheads="1"/>
          </p:cNvSpPr>
          <p:nvPr/>
        </p:nvSpPr>
        <p:spPr bwMode="auto">
          <a:xfrm rot="6961002" flipH="1" flipV="1">
            <a:off x="1507601"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77" name="Freeform 65"/>
          <p:cNvSpPr>
            <a:spLocks noChangeAspect="1"/>
          </p:cNvSpPr>
          <p:nvPr/>
        </p:nvSpPr>
        <p:spPr bwMode="auto">
          <a:xfrm rot="4939700" flipH="1" flipV="1">
            <a:off x="1463151"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78" name="Freeform 66"/>
          <p:cNvSpPr>
            <a:spLocks noChangeAspect="1"/>
          </p:cNvSpPr>
          <p:nvPr/>
        </p:nvSpPr>
        <p:spPr bwMode="auto">
          <a:xfrm rot="6517955" flipH="1" flipV="1">
            <a:off x="1442510"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79" name="Oval 67"/>
          <p:cNvSpPr>
            <a:spLocks noChangeAspect="1" noChangeArrowheads="1"/>
          </p:cNvSpPr>
          <p:nvPr/>
        </p:nvSpPr>
        <p:spPr bwMode="auto">
          <a:xfrm rot="6961002" flipH="1" flipV="1">
            <a:off x="1617138"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80" name="Freeform 68"/>
          <p:cNvSpPr>
            <a:spLocks noChangeAspect="1"/>
          </p:cNvSpPr>
          <p:nvPr/>
        </p:nvSpPr>
        <p:spPr bwMode="auto">
          <a:xfrm rot="4939700" flipH="1" flipV="1">
            <a:off x="1572688"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81" name="Freeform 69"/>
          <p:cNvSpPr>
            <a:spLocks noChangeAspect="1"/>
          </p:cNvSpPr>
          <p:nvPr/>
        </p:nvSpPr>
        <p:spPr bwMode="auto">
          <a:xfrm rot="6517955" flipH="1" flipV="1">
            <a:off x="1552047" y="4711698"/>
            <a:ext cx="207963" cy="93663"/>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82" name="Oval 70"/>
          <p:cNvSpPr>
            <a:spLocks noChangeAspect="1" noChangeArrowheads="1"/>
          </p:cNvSpPr>
          <p:nvPr/>
        </p:nvSpPr>
        <p:spPr bwMode="auto">
          <a:xfrm rot="6961002" flipH="1" flipV="1">
            <a:off x="1726676" y="456247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83" name="Freeform 71"/>
          <p:cNvSpPr>
            <a:spLocks noChangeAspect="1"/>
          </p:cNvSpPr>
          <p:nvPr/>
        </p:nvSpPr>
        <p:spPr bwMode="auto">
          <a:xfrm rot="4939700" flipH="1" flipV="1">
            <a:off x="1680638" y="4716461"/>
            <a:ext cx="238125" cy="85725"/>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84" name="Freeform 72"/>
          <p:cNvSpPr>
            <a:spLocks noChangeAspect="1"/>
          </p:cNvSpPr>
          <p:nvPr/>
        </p:nvSpPr>
        <p:spPr bwMode="auto">
          <a:xfrm rot="6517955" flipH="1" flipV="1">
            <a:off x="1659997"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85" name="Oval 73"/>
          <p:cNvSpPr>
            <a:spLocks noChangeAspect="1" noChangeArrowheads="1"/>
          </p:cNvSpPr>
          <p:nvPr/>
        </p:nvSpPr>
        <p:spPr bwMode="auto">
          <a:xfrm rot="6961002" flipH="1" flipV="1">
            <a:off x="1836213" y="4562473"/>
            <a:ext cx="80963" cy="90488"/>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86" name="Freeform 74"/>
          <p:cNvSpPr>
            <a:spLocks noChangeAspect="1"/>
          </p:cNvSpPr>
          <p:nvPr/>
        </p:nvSpPr>
        <p:spPr bwMode="auto">
          <a:xfrm rot="4939700" flipH="1" flipV="1">
            <a:off x="1790176" y="4716462"/>
            <a:ext cx="238125"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87" name="Freeform 75"/>
          <p:cNvSpPr>
            <a:spLocks noChangeAspect="1"/>
          </p:cNvSpPr>
          <p:nvPr/>
        </p:nvSpPr>
        <p:spPr bwMode="auto">
          <a:xfrm rot="6517955" flipH="1" flipV="1">
            <a:off x="1769534" y="471329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88" name="Freeform 125"/>
          <p:cNvSpPr>
            <a:spLocks noChangeAspect="1"/>
          </p:cNvSpPr>
          <p:nvPr/>
        </p:nvSpPr>
        <p:spPr bwMode="auto">
          <a:xfrm rot="16660300" flipH="1">
            <a:off x="1136122"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89" name="Freeform 126"/>
          <p:cNvSpPr>
            <a:spLocks noChangeAspect="1"/>
          </p:cNvSpPr>
          <p:nvPr/>
        </p:nvSpPr>
        <p:spPr bwMode="auto">
          <a:xfrm rot="15082045" flipH="1">
            <a:off x="1117072" y="4959350"/>
            <a:ext cx="207963" cy="93663"/>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90" name="Freeform 128"/>
          <p:cNvSpPr>
            <a:spLocks noChangeAspect="1"/>
          </p:cNvSpPr>
          <p:nvPr/>
        </p:nvSpPr>
        <p:spPr bwMode="auto">
          <a:xfrm rot="16660300" flipH="1">
            <a:off x="1245659"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91" name="Freeform 129"/>
          <p:cNvSpPr>
            <a:spLocks noChangeAspect="1"/>
          </p:cNvSpPr>
          <p:nvPr/>
        </p:nvSpPr>
        <p:spPr bwMode="auto">
          <a:xfrm rot="15082045" flipH="1">
            <a:off x="1225022"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92" name="Freeform 131"/>
          <p:cNvSpPr>
            <a:spLocks noChangeAspect="1"/>
          </p:cNvSpPr>
          <p:nvPr/>
        </p:nvSpPr>
        <p:spPr bwMode="auto">
          <a:xfrm rot="16660300" flipH="1">
            <a:off x="1353609" y="4965699"/>
            <a:ext cx="236538" cy="82550"/>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93" name="Freeform 132"/>
          <p:cNvSpPr>
            <a:spLocks noChangeAspect="1"/>
          </p:cNvSpPr>
          <p:nvPr/>
        </p:nvSpPr>
        <p:spPr bwMode="auto">
          <a:xfrm rot="15082045" flipH="1">
            <a:off x="1334560"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94" name="Freeform 134"/>
          <p:cNvSpPr>
            <a:spLocks noChangeAspect="1"/>
          </p:cNvSpPr>
          <p:nvPr/>
        </p:nvSpPr>
        <p:spPr bwMode="auto">
          <a:xfrm rot="16660300" flipH="1">
            <a:off x="1463147"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95" name="Freeform 135"/>
          <p:cNvSpPr>
            <a:spLocks noChangeAspect="1"/>
          </p:cNvSpPr>
          <p:nvPr/>
        </p:nvSpPr>
        <p:spPr bwMode="auto">
          <a:xfrm rot="15082045" flipH="1">
            <a:off x="1444097" y="4960936"/>
            <a:ext cx="207963" cy="90488"/>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96" name="Freeform 137"/>
          <p:cNvSpPr>
            <a:spLocks noChangeAspect="1"/>
          </p:cNvSpPr>
          <p:nvPr/>
        </p:nvSpPr>
        <p:spPr bwMode="auto">
          <a:xfrm rot="16660300" flipH="1">
            <a:off x="1572684"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97" name="Freeform 138"/>
          <p:cNvSpPr>
            <a:spLocks noChangeAspect="1"/>
          </p:cNvSpPr>
          <p:nvPr/>
        </p:nvSpPr>
        <p:spPr bwMode="auto">
          <a:xfrm rot="15082045" flipH="1">
            <a:off x="1553634" y="4960936"/>
            <a:ext cx="207963" cy="90488"/>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98" name="Freeform 140"/>
          <p:cNvSpPr>
            <a:spLocks noChangeAspect="1"/>
          </p:cNvSpPr>
          <p:nvPr/>
        </p:nvSpPr>
        <p:spPr bwMode="auto">
          <a:xfrm rot="16660300" flipH="1">
            <a:off x="1680634" y="4964112"/>
            <a:ext cx="236538" cy="85725"/>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399" name="Freeform 141"/>
          <p:cNvSpPr>
            <a:spLocks noChangeAspect="1"/>
          </p:cNvSpPr>
          <p:nvPr/>
        </p:nvSpPr>
        <p:spPr bwMode="auto">
          <a:xfrm rot="15082045" flipH="1">
            <a:off x="1661584"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00" name="Freeform 143"/>
          <p:cNvSpPr>
            <a:spLocks noChangeAspect="1"/>
          </p:cNvSpPr>
          <p:nvPr/>
        </p:nvSpPr>
        <p:spPr bwMode="auto">
          <a:xfrm rot="16660300" flipH="1">
            <a:off x="1790172"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01" name="Freeform 144"/>
          <p:cNvSpPr>
            <a:spLocks noChangeAspect="1"/>
          </p:cNvSpPr>
          <p:nvPr/>
        </p:nvSpPr>
        <p:spPr bwMode="auto">
          <a:xfrm rot="15082045" flipH="1">
            <a:off x="1771124"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02" name="Oval 145"/>
          <p:cNvSpPr>
            <a:spLocks noChangeAspect="1" noChangeArrowheads="1"/>
          </p:cNvSpPr>
          <p:nvPr/>
        </p:nvSpPr>
        <p:spPr bwMode="auto">
          <a:xfrm rot="14638998" flipH="1">
            <a:off x="1947338" y="5110166"/>
            <a:ext cx="79375"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03" name="Freeform 146"/>
          <p:cNvSpPr>
            <a:spLocks noChangeAspect="1"/>
          </p:cNvSpPr>
          <p:nvPr/>
        </p:nvSpPr>
        <p:spPr bwMode="auto">
          <a:xfrm rot="16660300" flipH="1">
            <a:off x="1899709"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04" name="Freeform 147"/>
          <p:cNvSpPr>
            <a:spLocks noChangeAspect="1"/>
          </p:cNvSpPr>
          <p:nvPr/>
        </p:nvSpPr>
        <p:spPr bwMode="auto">
          <a:xfrm rot="15082045" flipH="1">
            <a:off x="1879071"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05" name="Oval 148"/>
          <p:cNvSpPr>
            <a:spLocks noChangeAspect="1" noChangeArrowheads="1"/>
          </p:cNvSpPr>
          <p:nvPr/>
        </p:nvSpPr>
        <p:spPr bwMode="auto">
          <a:xfrm rot="14638998" flipH="1">
            <a:off x="2064809" y="5111750"/>
            <a:ext cx="76200" cy="87313"/>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06" name="Freeform 149"/>
          <p:cNvSpPr>
            <a:spLocks noChangeAspect="1"/>
          </p:cNvSpPr>
          <p:nvPr/>
        </p:nvSpPr>
        <p:spPr bwMode="auto">
          <a:xfrm rot="16660300" flipH="1">
            <a:off x="2020359" y="4973641"/>
            <a:ext cx="225425" cy="79375"/>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07" name="Freeform 150"/>
          <p:cNvSpPr>
            <a:spLocks noChangeAspect="1"/>
          </p:cNvSpPr>
          <p:nvPr/>
        </p:nvSpPr>
        <p:spPr bwMode="auto">
          <a:xfrm rot="15082045" flipH="1">
            <a:off x="2001309" y="4970461"/>
            <a:ext cx="196850" cy="87313"/>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08" name="Oval 151"/>
          <p:cNvSpPr>
            <a:spLocks noChangeAspect="1" noChangeArrowheads="1"/>
          </p:cNvSpPr>
          <p:nvPr/>
        </p:nvSpPr>
        <p:spPr bwMode="auto">
          <a:xfrm rot="14638998" flipH="1">
            <a:off x="2164826" y="5110166"/>
            <a:ext cx="79375" cy="92075"/>
          </a:xfrm>
          <a:prstGeom prst="ellipse">
            <a:avLst/>
          </a:prstGeom>
          <a:solidFill>
            <a:srgbClr val="FF0000"/>
          </a:solid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09" name="Freeform 152"/>
          <p:cNvSpPr>
            <a:spLocks noChangeAspect="1"/>
          </p:cNvSpPr>
          <p:nvPr/>
        </p:nvSpPr>
        <p:spPr bwMode="auto">
          <a:xfrm rot="16660300" flipH="1">
            <a:off x="2117197" y="4965699"/>
            <a:ext cx="236538" cy="82550"/>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10" name="Freeform 153"/>
          <p:cNvSpPr>
            <a:spLocks noChangeAspect="1"/>
          </p:cNvSpPr>
          <p:nvPr/>
        </p:nvSpPr>
        <p:spPr bwMode="auto">
          <a:xfrm rot="15082045" flipH="1">
            <a:off x="2098148" y="4960941"/>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11" name="Oval 154"/>
          <p:cNvSpPr>
            <a:spLocks noChangeAspect="1" noChangeArrowheads="1"/>
          </p:cNvSpPr>
          <p:nvPr/>
        </p:nvSpPr>
        <p:spPr bwMode="auto">
          <a:xfrm rot="14638998" flipH="1">
            <a:off x="2274363" y="5110166"/>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12" name="Freeform 155"/>
          <p:cNvSpPr>
            <a:spLocks noChangeAspect="1"/>
          </p:cNvSpPr>
          <p:nvPr/>
        </p:nvSpPr>
        <p:spPr bwMode="auto">
          <a:xfrm rot="16660300" flipH="1">
            <a:off x="2226734" y="4964112"/>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13" name="Freeform 156"/>
          <p:cNvSpPr>
            <a:spLocks noChangeAspect="1"/>
          </p:cNvSpPr>
          <p:nvPr/>
        </p:nvSpPr>
        <p:spPr bwMode="auto">
          <a:xfrm rot="15082045" flipH="1">
            <a:off x="2207685" y="4960936"/>
            <a:ext cx="207963" cy="90488"/>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14" name="Oval 157"/>
          <p:cNvSpPr>
            <a:spLocks noChangeAspect="1" noChangeArrowheads="1"/>
          </p:cNvSpPr>
          <p:nvPr/>
        </p:nvSpPr>
        <p:spPr bwMode="auto">
          <a:xfrm rot="14638998" flipH="1">
            <a:off x="3798363" y="511492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15" name="Freeform 158"/>
          <p:cNvSpPr>
            <a:spLocks noChangeAspect="1"/>
          </p:cNvSpPr>
          <p:nvPr/>
        </p:nvSpPr>
        <p:spPr bwMode="auto">
          <a:xfrm rot="16660300" flipH="1">
            <a:off x="3753909" y="4967287"/>
            <a:ext cx="234950"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16" name="Freeform 159"/>
          <p:cNvSpPr>
            <a:spLocks noChangeAspect="1"/>
          </p:cNvSpPr>
          <p:nvPr/>
        </p:nvSpPr>
        <p:spPr bwMode="auto">
          <a:xfrm rot="15082045" flipH="1">
            <a:off x="3733273" y="4965699"/>
            <a:ext cx="207963" cy="90488"/>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17" name="Oval 160"/>
          <p:cNvSpPr>
            <a:spLocks noChangeAspect="1" noChangeArrowheads="1"/>
          </p:cNvSpPr>
          <p:nvPr/>
        </p:nvSpPr>
        <p:spPr bwMode="auto">
          <a:xfrm rot="14638998" flipH="1">
            <a:off x="3690413" y="5114928"/>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18" name="Freeform 161"/>
          <p:cNvSpPr>
            <a:spLocks noChangeAspect="1"/>
          </p:cNvSpPr>
          <p:nvPr/>
        </p:nvSpPr>
        <p:spPr bwMode="auto">
          <a:xfrm rot="16660300" flipH="1">
            <a:off x="3645959" y="4967287"/>
            <a:ext cx="234950"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19" name="Freeform 162"/>
          <p:cNvSpPr>
            <a:spLocks noChangeAspect="1"/>
          </p:cNvSpPr>
          <p:nvPr/>
        </p:nvSpPr>
        <p:spPr bwMode="auto">
          <a:xfrm rot="15082045" flipH="1">
            <a:off x="3625322" y="4964113"/>
            <a:ext cx="207963" cy="93663"/>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20" name="Oval 163"/>
          <p:cNvSpPr>
            <a:spLocks noChangeAspect="1" noChangeArrowheads="1"/>
          </p:cNvSpPr>
          <p:nvPr/>
        </p:nvSpPr>
        <p:spPr bwMode="auto">
          <a:xfrm rot="6961002" flipH="1" flipV="1">
            <a:off x="3685650" y="4560891"/>
            <a:ext cx="80963"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21" name="Freeform 164"/>
          <p:cNvSpPr>
            <a:spLocks noChangeAspect="1"/>
          </p:cNvSpPr>
          <p:nvPr/>
        </p:nvSpPr>
        <p:spPr bwMode="auto">
          <a:xfrm rot="4939700" flipH="1" flipV="1">
            <a:off x="3641196" y="4714875"/>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22" name="Freeform 165"/>
          <p:cNvSpPr>
            <a:spLocks noChangeAspect="1"/>
          </p:cNvSpPr>
          <p:nvPr/>
        </p:nvSpPr>
        <p:spPr bwMode="auto">
          <a:xfrm rot="6517955" flipH="1" flipV="1">
            <a:off x="3620560" y="4711698"/>
            <a:ext cx="207963" cy="90488"/>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23" name="Oval 166"/>
          <p:cNvSpPr>
            <a:spLocks noChangeAspect="1" noChangeArrowheads="1"/>
          </p:cNvSpPr>
          <p:nvPr/>
        </p:nvSpPr>
        <p:spPr bwMode="auto">
          <a:xfrm rot="6961002" flipH="1" flipV="1">
            <a:off x="3776138" y="4559303"/>
            <a:ext cx="79375" cy="92075"/>
          </a:xfrm>
          <a:prstGeom prst="ellipse">
            <a:avLst/>
          </a:prstGeom>
          <a:solidFill>
            <a:srgbClr val="3366FF"/>
          </a:solid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24" name="Freeform 167"/>
          <p:cNvSpPr>
            <a:spLocks noChangeAspect="1"/>
          </p:cNvSpPr>
          <p:nvPr/>
        </p:nvSpPr>
        <p:spPr bwMode="auto">
          <a:xfrm rot="4939700" flipH="1" flipV="1">
            <a:off x="3730097" y="4714875"/>
            <a:ext cx="236538" cy="8413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25" name="Freeform 168"/>
          <p:cNvSpPr>
            <a:spLocks noChangeAspect="1"/>
          </p:cNvSpPr>
          <p:nvPr/>
        </p:nvSpPr>
        <p:spPr bwMode="auto">
          <a:xfrm rot="6517955" flipH="1" flipV="1">
            <a:off x="3707871" y="4710116"/>
            <a:ext cx="207963" cy="92075"/>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64277" tIns="32139" rIns="64277" bIns="32139">
            <a:prstTxWarp prst="textNoShape">
              <a:avLst/>
            </a:prstTxWarp>
          </a:bodyPr>
          <a:lstStyle/>
          <a:p>
            <a:pPr defTabSz="457035"/>
            <a:endParaRPr lang="en-US">
              <a:solidFill>
                <a:srgbClr val="000000"/>
              </a:solidFill>
            </a:endParaRPr>
          </a:p>
        </p:txBody>
      </p:sp>
      <p:sp>
        <p:nvSpPr>
          <p:cNvPr id="426" name="Oval 170"/>
          <p:cNvSpPr>
            <a:spLocks noChangeAspect="1" noChangeArrowheads="1"/>
          </p:cNvSpPr>
          <p:nvPr/>
        </p:nvSpPr>
        <p:spPr bwMode="auto">
          <a:xfrm>
            <a:off x="1777467" y="4448287"/>
            <a:ext cx="182537" cy="480783"/>
          </a:xfrm>
          <a:prstGeom prst="ellipse">
            <a:avLst/>
          </a:prstGeom>
          <a:noFill/>
          <a:ln w="9525">
            <a:noFill/>
            <a:round/>
            <a:headEnd/>
            <a:tailEnd/>
          </a:ln>
          <a:effectLst/>
        </p:spPr>
        <p:txBody>
          <a:bodyPr wrap="none" lIns="64277" tIns="32139" rIns="64277" bIns="32139" anchor="ctr">
            <a:prstTxWarp prst="textNoShape">
              <a:avLst/>
            </a:prstTxWarp>
            <a:spAutoFit/>
          </a:bodyPr>
          <a:lstStyle/>
          <a:p>
            <a:pPr defTabSz="457035"/>
            <a:endParaRPr lang="en-US">
              <a:solidFill>
                <a:srgbClr val="000000"/>
              </a:solidFill>
            </a:endParaRPr>
          </a:p>
        </p:txBody>
      </p:sp>
      <p:sp>
        <p:nvSpPr>
          <p:cNvPr id="427" name="Text Box 169"/>
          <p:cNvSpPr txBox="1">
            <a:spLocks noChangeAspect="1" noChangeArrowheads="1"/>
          </p:cNvSpPr>
          <p:nvPr/>
        </p:nvSpPr>
        <p:spPr bwMode="auto">
          <a:xfrm>
            <a:off x="1777471" y="4216405"/>
            <a:ext cx="1958975" cy="307754"/>
          </a:xfrm>
          <a:prstGeom prst="rect">
            <a:avLst/>
          </a:prstGeom>
          <a:noFill/>
          <a:ln w="9525">
            <a:noFill/>
            <a:miter lim="800000"/>
            <a:headEnd/>
            <a:tailEnd/>
          </a:ln>
          <a:effectLst/>
        </p:spPr>
        <p:txBody>
          <a:bodyPr lIns="91416" tIns="45709" rIns="91416" bIns="45709">
            <a:prstTxWarp prst="textNoShape">
              <a:avLst/>
            </a:prstTxWarp>
            <a:spAutoFit/>
          </a:bodyPr>
          <a:lstStyle/>
          <a:p>
            <a:pPr defTabSz="457035">
              <a:spcBef>
                <a:spcPct val="0"/>
              </a:spcBef>
            </a:pPr>
            <a:r>
              <a:rPr lang="fi-FI" sz="1400" dirty="0" err="1">
                <a:solidFill>
                  <a:srgbClr val="000000"/>
                </a:solidFill>
              </a:rPr>
              <a:t>liquid</a:t>
            </a:r>
            <a:r>
              <a:rPr lang="fi-FI" sz="1400" dirty="0">
                <a:solidFill>
                  <a:srgbClr val="000000"/>
                </a:solidFill>
              </a:rPr>
              <a:t> = H</a:t>
            </a:r>
            <a:r>
              <a:rPr lang="fi-FI" sz="1400" baseline="-25000" dirty="0">
                <a:solidFill>
                  <a:srgbClr val="000000"/>
                </a:solidFill>
              </a:rPr>
              <a:t>2</a:t>
            </a:r>
            <a:r>
              <a:rPr lang="fi-FI" sz="1400" dirty="0">
                <a:solidFill>
                  <a:srgbClr val="000000"/>
                </a:solidFill>
              </a:rPr>
              <a:t>O</a:t>
            </a:r>
            <a:endParaRPr lang="en-GB" sz="1400" dirty="0">
              <a:solidFill>
                <a:srgbClr val="000000"/>
              </a:solidFill>
            </a:endParaRPr>
          </a:p>
        </p:txBody>
      </p:sp>
      <p:sp>
        <p:nvSpPr>
          <p:cNvPr id="469" name="Oval 61"/>
          <p:cNvSpPr>
            <a:spLocks noChangeAspect="1" noChangeArrowheads="1"/>
          </p:cNvSpPr>
          <p:nvPr/>
        </p:nvSpPr>
        <p:spPr bwMode="auto">
          <a:xfrm rot="12361002" flipH="1" flipV="1">
            <a:off x="7545626" y="4857018"/>
            <a:ext cx="169624" cy="182030"/>
          </a:xfrm>
          <a:prstGeom prst="ellipse">
            <a:avLst/>
          </a:prstGeom>
          <a:solidFill>
            <a:srgbClr val="FF0000"/>
          </a:solid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470" name="Freeform 62"/>
          <p:cNvSpPr>
            <a:spLocks noChangeAspect="1"/>
          </p:cNvSpPr>
          <p:nvPr/>
        </p:nvSpPr>
        <p:spPr bwMode="auto">
          <a:xfrm rot="10339700" flipH="1" flipV="1">
            <a:off x="7063367" y="4931062"/>
            <a:ext cx="498891" cy="160432"/>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471" name="Freeform 63"/>
          <p:cNvSpPr>
            <a:spLocks noChangeAspect="1"/>
          </p:cNvSpPr>
          <p:nvPr/>
        </p:nvSpPr>
        <p:spPr bwMode="auto">
          <a:xfrm rot="11917955" flipH="1" flipV="1">
            <a:off x="7094961" y="4852390"/>
            <a:ext cx="435698"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472" name="Oval 127"/>
          <p:cNvSpPr>
            <a:spLocks noChangeAspect="1" noChangeArrowheads="1"/>
          </p:cNvSpPr>
          <p:nvPr/>
        </p:nvSpPr>
        <p:spPr bwMode="auto">
          <a:xfrm rot="20038998" flipH="1">
            <a:off x="6355109" y="4678762"/>
            <a:ext cx="166297" cy="178944"/>
          </a:xfrm>
          <a:prstGeom prst="ellipse">
            <a:avLst/>
          </a:prstGeom>
          <a:solidFill>
            <a:srgbClr val="FF0000"/>
          </a:solid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473" name="Freeform 128"/>
          <p:cNvSpPr>
            <a:spLocks noChangeAspect="1"/>
          </p:cNvSpPr>
          <p:nvPr/>
        </p:nvSpPr>
        <p:spPr bwMode="auto">
          <a:xfrm rot="460300" flipH="1">
            <a:off x="6504769" y="4746639"/>
            <a:ext cx="495566"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474" name="Freeform 129"/>
          <p:cNvSpPr>
            <a:spLocks noChangeAspect="1"/>
          </p:cNvSpPr>
          <p:nvPr/>
        </p:nvSpPr>
        <p:spPr bwMode="auto">
          <a:xfrm rot="20482045" flipH="1">
            <a:off x="6533045" y="4671051"/>
            <a:ext cx="435699"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475" name="Oval 133"/>
          <p:cNvSpPr>
            <a:spLocks noChangeAspect="1" noChangeArrowheads="1"/>
          </p:cNvSpPr>
          <p:nvPr/>
        </p:nvSpPr>
        <p:spPr bwMode="auto">
          <a:xfrm rot="20038998" flipH="1">
            <a:off x="6412542" y="5108553"/>
            <a:ext cx="166297" cy="178944"/>
          </a:xfrm>
          <a:prstGeom prst="ellipse">
            <a:avLst/>
          </a:prstGeom>
          <a:solidFill>
            <a:srgbClr val="FF0000"/>
          </a:solid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476" name="Freeform 134"/>
          <p:cNvSpPr>
            <a:spLocks noChangeAspect="1"/>
          </p:cNvSpPr>
          <p:nvPr/>
        </p:nvSpPr>
        <p:spPr bwMode="auto">
          <a:xfrm rot="460300" flipH="1">
            <a:off x="6562203" y="5176429"/>
            <a:ext cx="495566"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477" name="Freeform 135"/>
          <p:cNvSpPr>
            <a:spLocks noChangeAspect="1"/>
          </p:cNvSpPr>
          <p:nvPr/>
        </p:nvSpPr>
        <p:spPr bwMode="auto">
          <a:xfrm rot="20482045" flipH="1">
            <a:off x="6592137" y="5105474"/>
            <a:ext cx="435698" cy="175859"/>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478" name="Oval 136"/>
          <p:cNvSpPr>
            <a:spLocks noChangeAspect="1" noChangeArrowheads="1"/>
          </p:cNvSpPr>
          <p:nvPr/>
        </p:nvSpPr>
        <p:spPr bwMode="auto">
          <a:xfrm rot="20038998" flipH="1">
            <a:off x="6333572" y="5285863"/>
            <a:ext cx="166297" cy="178944"/>
          </a:xfrm>
          <a:prstGeom prst="ellipse">
            <a:avLst/>
          </a:prstGeom>
          <a:solidFill>
            <a:srgbClr val="FF0000"/>
          </a:solid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479" name="Freeform 137"/>
          <p:cNvSpPr>
            <a:spLocks noChangeAspect="1"/>
          </p:cNvSpPr>
          <p:nvPr/>
        </p:nvSpPr>
        <p:spPr bwMode="auto">
          <a:xfrm rot="460300" flipH="1">
            <a:off x="6483233" y="5353738"/>
            <a:ext cx="495566"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480" name="Freeform 138"/>
          <p:cNvSpPr>
            <a:spLocks noChangeAspect="1"/>
          </p:cNvSpPr>
          <p:nvPr/>
        </p:nvSpPr>
        <p:spPr bwMode="auto">
          <a:xfrm rot="20482045" flipH="1">
            <a:off x="6513167" y="5282783"/>
            <a:ext cx="435698" cy="175859"/>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481" name="Oval 55"/>
          <p:cNvSpPr>
            <a:spLocks noChangeAspect="1" noChangeArrowheads="1"/>
          </p:cNvSpPr>
          <p:nvPr/>
        </p:nvSpPr>
        <p:spPr bwMode="auto">
          <a:xfrm rot="12361002" flipH="1" flipV="1">
            <a:off x="7522426" y="4461256"/>
            <a:ext cx="169624" cy="178944"/>
          </a:xfrm>
          <a:prstGeom prst="ellipse">
            <a:avLst/>
          </a:prstGeom>
          <a:solidFill>
            <a:srgbClr val="3366FF"/>
          </a:solid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482" name="Freeform 56"/>
          <p:cNvSpPr>
            <a:spLocks noChangeAspect="1"/>
          </p:cNvSpPr>
          <p:nvPr/>
        </p:nvSpPr>
        <p:spPr bwMode="auto">
          <a:xfrm rot="10339700" flipH="1" flipV="1">
            <a:off x="7043491" y="4535300"/>
            <a:ext cx="498891"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483" name="Freeform 57"/>
          <p:cNvSpPr>
            <a:spLocks noChangeAspect="1"/>
          </p:cNvSpPr>
          <p:nvPr/>
        </p:nvSpPr>
        <p:spPr bwMode="auto">
          <a:xfrm rot="11917955" flipH="1" flipV="1">
            <a:off x="7073424" y="4458169"/>
            <a:ext cx="435698"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484" name="Oval 58"/>
          <p:cNvSpPr>
            <a:spLocks noChangeAspect="1" noChangeArrowheads="1"/>
          </p:cNvSpPr>
          <p:nvPr/>
        </p:nvSpPr>
        <p:spPr bwMode="auto">
          <a:xfrm rot="12361002" flipH="1" flipV="1">
            <a:off x="7500889" y="4659907"/>
            <a:ext cx="169624" cy="178944"/>
          </a:xfrm>
          <a:prstGeom prst="ellipse">
            <a:avLst/>
          </a:prstGeom>
          <a:solidFill>
            <a:srgbClr val="FF0000"/>
          </a:solid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485" name="Freeform 59"/>
          <p:cNvSpPr>
            <a:spLocks noChangeAspect="1"/>
          </p:cNvSpPr>
          <p:nvPr/>
        </p:nvSpPr>
        <p:spPr bwMode="auto">
          <a:xfrm rot="10339700" flipH="1" flipV="1">
            <a:off x="7021953" y="4733953"/>
            <a:ext cx="498891"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486" name="Freeform 60"/>
          <p:cNvSpPr>
            <a:spLocks noChangeAspect="1"/>
          </p:cNvSpPr>
          <p:nvPr/>
        </p:nvSpPr>
        <p:spPr bwMode="auto">
          <a:xfrm rot="11917955" flipH="1" flipV="1">
            <a:off x="7053548" y="4658369"/>
            <a:ext cx="435698" cy="175859"/>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487" name="Oval 64"/>
          <p:cNvSpPr>
            <a:spLocks noChangeAspect="1" noChangeArrowheads="1"/>
          </p:cNvSpPr>
          <p:nvPr/>
        </p:nvSpPr>
        <p:spPr bwMode="auto">
          <a:xfrm rot="12361002" flipH="1" flipV="1">
            <a:off x="7479351" y="5075471"/>
            <a:ext cx="169624" cy="178944"/>
          </a:xfrm>
          <a:prstGeom prst="ellipse">
            <a:avLst/>
          </a:prstGeom>
          <a:solidFill>
            <a:srgbClr val="3366FF"/>
          </a:solid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488" name="Freeform 65"/>
          <p:cNvSpPr>
            <a:spLocks noChangeAspect="1"/>
          </p:cNvSpPr>
          <p:nvPr/>
        </p:nvSpPr>
        <p:spPr bwMode="auto">
          <a:xfrm rot="10339700" flipH="1" flipV="1">
            <a:off x="7000415" y="5149517"/>
            <a:ext cx="498891"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489" name="Freeform 66"/>
          <p:cNvSpPr>
            <a:spLocks noChangeAspect="1"/>
          </p:cNvSpPr>
          <p:nvPr/>
        </p:nvSpPr>
        <p:spPr bwMode="auto">
          <a:xfrm rot="11917955" flipH="1" flipV="1">
            <a:off x="7030350" y="5072384"/>
            <a:ext cx="435698"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490" name="Oval 67"/>
          <p:cNvSpPr>
            <a:spLocks noChangeAspect="1" noChangeArrowheads="1"/>
          </p:cNvSpPr>
          <p:nvPr/>
        </p:nvSpPr>
        <p:spPr bwMode="auto">
          <a:xfrm rot="12361002" flipH="1" flipV="1">
            <a:off x="7515246" y="5267008"/>
            <a:ext cx="169624" cy="178944"/>
          </a:xfrm>
          <a:prstGeom prst="ellipse">
            <a:avLst/>
          </a:prstGeom>
          <a:solidFill>
            <a:srgbClr val="3366FF"/>
          </a:solid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491" name="Freeform 68"/>
          <p:cNvSpPr>
            <a:spLocks noChangeAspect="1"/>
          </p:cNvSpPr>
          <p:nvPr/>
        </p:nvSpPr>
        <p:spPr bwMode="auto">
          <a:xfrm rot="10339700" flipH="1" flipV="1">
            <a:off x="7036310" y="5341053"/>
            <a:ext cx="498891"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492" name="Freeform 69"/>
          <p:cNvSpPr>
            <a:spLocks noChangeAspect="1"/>
          </p:cNvSpPr>
          <p:nvPr/>
        </p:nvSpPr>
        <p:spPr bwMode="auto">
          <a:xfrm rot="11917955" flipH="1" flipV="1">
            <a:off x="7067908" y="5262380"/>
            <a:ext cx="435698" cy="182030"/>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493" name="Oval 70"/>
          <p:cNvSpPr>
            <a:spLocks noChangeAspect="1" noChangeArrowheads="1"/>
          </p:cNvSpPr>
          <p:nvPr/>
        </p:nvSpPr>
        <p:spPr bwMode="auto">
          <a:xfrm rot="12361002" flipH="1" flipV="1">
            <a:off x="7536785" y="5494118"/>
            <a:ext cx="169624" cy="178944"/>
          </a:xfrm>
          <a:prstGeom prst="ellipse">
            <a:avLst/>
          </a:prstGeom>
          <a:solidFill>
            <a:srgbClr val="3366FF"/>
          </a:solid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494" name="Freeform 71"/>
          <p:cNvSpPr>
            <a:spLocks noChangeAspect="1"/>
          </p:cNvSpPr>
          <p:nvPr/>
        </p:nvSpPr>
        <p:spPr bwMode="auto">
          <a:xfrm rot="10339700" flipH="1" flipV="1">
            <a:off x="7056186" y="5563535"/>
            <a:ext cx="498891" cy="166603"/>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495" name="Freeform 72"/>
          <p:cNvSpPr>
            <a:spLocks noChangeAspect="1"/>
          </p:cNvSpPr>
          <p:nvPr/>
        </p:nvSpPr>
        <p:spPr bwMode="auto">
          <a:xfrm rot="11917955" flipH="1" flipV="1">
            <a:off x="7087782" y="5487947"/>
            <a:ext cx="435698"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496" name="Oval 73"/>
          <p:cNvSpPr>
            <a:spLocks noChangeAspect="1" noChangeArrowheads="1"/>
          </p:cNvSpPr>
          <p:nvPr/>
        </p:nvSpPr>
        <p:spPr bwMode="auto">
          <a:xfrm rot="12361002" flipH="1" flipV="1">
            <a:off x="7495371" y="5708545"/>
            <a:ext cx="169624" cy="175859"/>
          </a:xfrm>
          <a:prstGeom prst="ellipse">
            <a:avLst/>
          </a:prstGeom>
          <a:solidFill>
            <a:srgbClr val="FF0000"/>
          </a:solid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497" name="Freeform 74"/>
          <p:cNvSpPr>
            <a:spLocks noChangeAspect="1"/>
          </p:cNvSpPr>
          <p:nvPr/>
        </p:nvSpPr>
        <p:spPr bwMode="auto">
          <a:xfrm rot="10339700" flipH="1" flipV="1">
            <a:off x="7014774" y="5777961"/>
            <a:ext cx="498891"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498" name="Freeform 75"/>
          <p:cNvSpPr>
            <a:spLocks noChangeAspect="1"/>
          </p:cNvSpPr>
          <p:nvPr/>
        </p:nvSpPr>
        <p:spPr bwMode="auto">
          <a:xfrm rot="11917955" flipH="1" flipV="1">
            <a:off x="7044707" y="5700827"/>
            <a:ext cx="435698"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499" name="Oval 124"/>
          <p:cNvSpPr>
            <a:spLocks noChangeAspect="1" noChangeArrowheads="1"/>
          </p:cNvSpPr>
          <p:nvPr/>
        </p:nvSpPr>
        <p:spPr bwMode="auto">
          <a:xfrm rot="20038998" flipH="1">
            <a:off x="6333572" y="4465887"/>
            <a:ext cx="166297" cy="178943"/>
          </a:xfrm>
          <a:prstGeom prst="ellipse">
            <a:avLst/>
          </a:prstGeom>
          <a:solidFill>
            <a:srgbClr val="FF0000"/>
          </a:solid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500" name="Freeform 125"/>
          <p:cNvSpPr>
            <a:spLocks noChangeAspect="1"/>
          </p:cNvSpPr>
          <p:nvPr/>
        </p:nvSpPr>
        <p:spPr bwMode="auto">
          <a:xfrm rot="460300" flipH="1">
            <a:off x="6483233" y="4533758"/>
            <a:ext cx="495566" cy="163518"/>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501" name="Freeform 126"/>
          <p:cNvSpPr>
            <a:spLocks noChangeAspect="1"/>
          </p:cNvSpPr>
          <p:nvPr/>
        </p:nvSpPr>
        <p:spPr bwMode="auto">
          <a:xfrm rot="20482045" flipH="1">
            <a:off x="6513172" y="4459713"/>
            <a:ext cx="435699" cy="182030"/>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502" name="Oval 130"/>
          <p:cNvSpPr>
            <a:spLocks noChangeAspect="1" noChangeArrowheads="1"/>
          </p:cNvSpPr>
          <p:nvPr/>
        </p:nvSpPr>
        <p:spPr bwMode="auto">
          <a:xfrm rot="20038998" flipH="1">
            <a:off x="6349592" y="4900305"/>
            <a:ext cx="166297" cy="175859"/>
          </a:xfrm>
          <a:prstGeom prst="ellipse">
            <a:avLst/>
          </a:prstGeom>
          <a:solidFill>
            <a:srgbClr val="3366FF"/>
          </a:solid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503" name="Freeform 131"/>
          <p:cNvSpPr>
            <a:spLocks noChangeAspect="1"/>
          </p:cNvSpPr>
          <p:nvPr/>
        </p:nvSpPr>
        <p:spPr bwMode="auto">
          <a:xfrm rot="460300" flipH="1">
            <a:off x="6495930" y="4965091"/>
            <a:ext cx="495566" cy="160432"/>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504" name="Freeform 132"/>
          <p:cNvSpPr>
            <a:spLocks noChangeAspect="1"/>
          </p:cNvSpPr>
          <p:nvPr/>
        </p:nvSpPr>
        <p:spPr bwMode="auto">
          <a:xfrm rot="20482045" flipH="1">
            <a:off x="6525862" y="4891045"/>
            <a:ext cx="435698"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505" name="Oval 139"/>
          <p:cNvSpPr>
            <a:spLocks noChangeAspect="1" noChangeArrowheads="1"/>
          </p:cNvSpPr>
          <p:nvPr/>
        </p:nvSpPr>
        <p:spPr bwMode="auto">
          <a:xfrm rot="20038998" flipH="1">
            <a:off x="6326392" y="5502773"/>
            <a:ext cx="166297" cy="178944"/>
          </a:xfrm>
          <a:prstGeom prst="ellipse">
            <a:avLst/>
          </a:prstGeom>
          <a:solidFill>
            <a:srgbClr val="FF0000"/>
          </a:solid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506" name="Freeform 140"/>
          <p:cNvSpPr>
            <a:spLocks noChangeAspect="1"/>
          </p:cNvSpPr>
          <p:nvPr/>
        </p:nvSpPr>
        <p:spPr bwMode="auto">
          <a:xfrm rot="460300" flipH="1">
            <a:off x="6474390" y="5569106"/>
            <a:ext cx="495566" cy="166603"/>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507" name="Freeform 141"/>
          <p:cNvSpPr>
            <a:spLocks noChangeAspect="1"/>
          </p:cNvSpPr>
          <p:nvPr/>
        </p:nvSpPr>
        <p:spPr bwMode="auto">
          <a:xfrm rot="20482045" flipH="1">
            <a:off x="6504323" y="5498146"/>
            <a:ext cx="435698"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FF0000"/>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508" name="Oval 142"/>
          <p:cNvSpPr>
            <a:spLocks noChangeAspect="1" noChangeArrowheads="1"/>
          </p:cNvSpPr>
          <p:nvPr/>
        </p:nvSpPr>
        <p:spPr bwMode="auto">
          <a:xfrm rot="20038998" flipH="1">
            <a:off x="6304855" y="5729882"/>
            <a:ext cx="166297" cy="178944"/>
          </a:xfrm>
          <a:prstGeom prst="ellipse">
            <a:avLst/>
          </a:prstGeom>
          <a:solidFill>
            <a:srgbClr val="3366FF"/>
          </a:solid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509" name="Freeform 143"/>
          <p:cNvSpPr>
            <a:spLocks noChangeAspect="1"/>
          </p:cNvSpPr>
          <p:nvPr/>
        </p:nvSpPr>
        <p:spPr bwMode="auto">
          <a:xfrm rot="460300" flipH="1">
            <a:off x="6454516" y="5797758"/>
            <a:ext cx="495566" cy="163519"/>
          </a:xfrm>
          <a:custGeom>
            <a:avLst/>
            <a:gdLst/>
            <a:ahLst/>
            <a:cxnLst>
              <a:cxn ang="0">
                <a:pos x="0" y="150"/>
              </a:cxn>
              <a:cxn ang="0">
                <a:pos x="255" y="150"/>
              </a:cxn>
              <a:cxn ang="0">
                <a:pos x="270" y="195"/>
              </a:cxn>
              <a:cxn ang="0">
                <a:pos x="315" y="225"/>
              </a:cxn>
              <a:cxn ang="0">
                <a:pos x="435" y="135"/>
              </a:cxn>
              <a:cxn ang="0">
                <a:pos x="540" y="240"/>
              </a:cxn>
              <a:cxn ang="0">
                <a:pos x="660" y="255"/>
              </a:cxn>
              <a:cxn ang="0">
                <a:pos x="705" y="285"/>
              </a:cxn>
              <a:cxn ang="0">
                <a:pos x="750" y="270"/>
              </a:cxn>
              <a:cxn ang="0">
                <a:pos x="810" y="255"/>
              </a:cxn>
              <a:cxn ang="0">
                <a:pos x="900" y="270"/>
              </a:cxn>
              <a:cxn ang="0">
                <a:pos x="930" y="435"/>
              </a:cxn>
              <a:cxn ang="0">
                <a:pos x="1035" y="405"/>
              </a:cxn>
              <a:cxn ang="0">
                <a:pos x="1050" y="360"/>
              </a:cxn>
              <a:cxn ang="0">
                <a:pos x="1125" y="300"/>
              </a:cxn>
              <a:cxn ang="0">
                <a:pos x="1170" y="360"/>
              </a:cxn>
              <a:cxn ang="0">
                <a:pos x="1200" y="405"/>
              </a:cxn>
              <a:cxn ang="0">
                <a:pos x="1275" y="285"/>
              </a:cxn>
              <a:cxn ang="0">
                <a:pos x="1320" y="270"/>
              </a:cxn>
              <a:cxn ang="0">
                <a:pos x="1365" y="300"/>
              </a:cxn>
              <a:cxn ang="0">
                <a:pos x="1470" y="270"/>
              </a:cxn>
            </a:cxnLst>
            <a:rect l="0" t="0" r="r" b="b"/>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510" name="Freeform 144"/>
          <p:cNvSpPr>
            <a:spLocks noChangeAspect="1"/>
          </p:cNvSpPr>
          <p:nvPr/>
        </p:nvSpPr>
        <p:spPr bwMode="auto">
          <a:xfrm rot="20482045" flipH="1">
            <a:off x="6482787" y="5725256"/>
            <a:ext cx="435698" cy="178944"/>
          </a:xfrm>
          <a:custGeom>
            <a:avLst/>
            <a:gdLst/>
            <a:ahLst/>
            <a:cxnLst>
              <a:cxn ang="0">
                <a:pos x="1290" y="42"/>
              </a:cxn>
              <a:cxn ang="0">
                <a:pos x="1245" y="12"/>
              </a:cxn>
              <a:cxn ang="0">
                <a:pos x="1125" y="117"/>
              </a:cxn>
              <a:cxn ang="0">
                <a:pos x="1080" y="207"/>
              </a:cxn>
              <a:cxn ang="0">
                <a:pos x="930" y="147"/>
              </a:cxn>
              <a:cxn ang="0">
                <a:pos x="855" y="162"/>
              </a:cxn>
              <a:cxn ang="0">
                <a:pos x="825" y="252"/>
              </a:cxn>
              <a:cxn ang="0">
                <a:pos x="735" y="282"/>
              </a:cxn>
              <a:cxn ang="0">
                <a:pos x="645" y="237"/>
              </a:cxn>
              <a:cxn ang="0">
                <a:pos x="570" y="177"/>
              </a:cxn>
              <a:cxn ang="0">
                <a:pos x="540" y="222"/>
              </a:cxn>
              <a:cxn ang="0">
                <a:pos x="375" y="297"/>
              </a:cxn>
              <a:cxn ang="0">
                <a:pos x="330" y="282"/>
              </a:cxn>
              <a:cxn ang="0">
                <a:pos x="255" y="417"/>
              </a:cxn>
              <a:cxn ang="0">
                <a:pos x="165" y="402"/>
              </a:cxn>
              <a:cxn ang="0">
                <a:pos x="120" y="372"/>
              </a:cxn>
              <a:cxn ang="0">
                <a:pos x="30" y="387"/>
              </a:cxn>
              <a:cxn ang="0">
                <a:pos x="0" y="477"/>
              </a:cxn>
            </a:cxnLst>
            <a:rect l="0" t="0" r="r" b="b"/>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9525">
            <a:solidFill>
              <a:srgbClr val="3366FF"/>
            </a:solidFill>
            <a:round/>
            <a:headEnd/>
            <a:tailEnd/>
          </a:ln>
        </p:spPr>
        <p:txBody>
          <a:bodyPr lIns="91416" tIns="45709" rIns="91416" bIns="45709">
            <a:prstTxWarp prst="textNoShape">
              <a:avLst/>
            </a:prstTxWarp>
          </a:bodyPr>
          <a:lstStyle/>
          <a:p>
            <a:pPr defTabSz="457035"/>
            <a:endParaRPr lang="en-US">
              <a:solidFill>
                <a:srgbClr val="000000"/>
              </a:solidFill>
            </a:endParaRPr>
          </a:p>
        </p:txBody>
      </p:sp>
      <p:sp>
        <p:nvSpPr>
          <p:cNvPr id="511" name="TextBox 510"/>
          <p:cNvSpPr txBox="1"/>
          <p:nvPr/>
        </p:nvSpPr>
        <p:spPr>
          <a:xfrm>
            <a:off x="5912734" y="5240869"/>
            <a:ext cx="466746" cy="261588"/>
          </a:xfrm>
          <a:prstGeom prst="rect">
            <a:avLst/>
          </a:prstGeom>
          <a:noFill/>
        </p:spPr>
        <p:txBody>
          <a:bodyPr wrap="none" lIns="91416" tIns="45709" rIns="91416" bIns="45709" rtlCol="0">
            <a:spAutoFit/>
          </a:bodyPr>
          <a:lstStyle/>
          <a:p>
            <a:pPr defTabSz="457035"/>
            <a:r>
              <a:rPr lang="en-GB" sz="1100" dirty="0">
                <a:solidFill>
                  <a:srgbClr val="000000"/>
                </a:solidFill>
              </a:rPr>
              <a:t>SiO</a:t>
            </a:r>
            <a:r>
              <a:rPr lang="en-GB" sz="1100" baseline="-25000" dirty="0">
                <a:solidFill>
                  <a:srgbClr val="000000"/>
                </a:solidFill>
              </a:rPr>
              <a:t>2</a:t>
            </a:r>
          </a:p>
        </p:txBody>
      </p:sp>
      <p:sp>
        <p:nvSpPr>
          <p:cNvPr id="512" name="TextBox 511"/>
          <p:cNvSpPr txBox="1"/>
          <p:nvPr/>
        </p:nvSpPr>
        <p:spPr>
          <a:xfrm>
            <a:off x="7775291" y="4605868"/>
            <a:ext cx="453567" cy="261588"/>
          </a:xfrm>
          <a:prstGeom prst="rect">
            <a:avLst/>
          </a:prstGeom>
          <a:noFill/>
        </p:spPr>
        <p:txBody>
          <a:bodyPr wrap="none" lIns="91416" tIns="45709" rIns="91416" bIns="45709" rtlCol="0">
            <a:spAutoFit/>
          </a:bodyPr>
          <a:lstStyle/>
          <a:p>
            <a:pPr defTabSz="457035"/>
            <a:r>
              <a:rPr lang="en-GB" sz="1100" dirty="0">
                <a:solidFill>
                  <a:srgbClr val="000000"/>
                </a:solidFill>
              </a:rPr>
              <a:t>D</a:t>
            </a:r>
            <a:r>
              <a:rPr lang="en-GB" sz="1100" baseline="-25000" dirty="0">
                <a:solidFill>
                  <a:srgbClr val="000000"/>
                </a:solidFill>
              </a:rPr>
              <a:t>2</a:t>
            </a:r>
            <a:r>
              <a:rPr lang="en-GB" sz="1100" dirty="0">
                <a:solidFill>
                  <a:srgbClr val="000000"/>
                </a:solidFill>
              </a:rPr>
              <a:t>O</a:t>
            </a:r>
            <a:endParaRPr lang="en-GB" sz="1100" baseline="-25000" dirty="0">
              <a:solidFill>
                <a:srgbClr val="000000"/>
              </a:solidFill>
            </a:endParaRPr>
          </a:p>
        </p:txBody>
      </p:sp>
      <p:pic>
        <p:nvPicPr>
          <p:cNvPr id="468" name="Picture 12"/>
          <p:cNvPicPr>
            <a:picLocks noChangeAspect="1" noChangeArrowheads="1"/>
          </p:cNvPicPr>
          <p:nvPr/>
        </p:nvPicPr>
        <p:blipFill>
          <a:blip r:embed="rId4"/>
          <a:srcRect t="11313" r="23151"/>
          <a:stretch>
            <a:fillRect/>
          </a:stretch>
        </p:blipFill>
        <p:spPr bwMode="auto">
          <a:xfrm>
            <a:off x="5533982" y="4341094"/>
            <a:ext cx="2859088" cy="1879137"/>
          </a:xfrm>
          <a:prstGeom prst="rect">
            <a:avLst/>
          </a:prstGeom>
          <a:solidFill>
            <a:schemeClr val="bg1">
              <a:alpha val="45000"/>
            </a:schemeClr>
          </a:solidFill>
          <a:ln w="9525">
            <a:noFill/>
            <a:miter lim="800000"/>
            <a:headEnd/>
            <a:tailEnd/>
          </a:ln>
          <a:effectLst/>
        </p:spPr>
      </p:pic>
      <p:sp>
        <p:nvSpPr>
          <p:cNvPr id="267" name="Rectangle 1"/>
          <p:cNvSpPr txBox="1">
            <a:spLocks noChangeArrowheads="1"/>
          </p:cNvSpPr>
          <p:nvPr/>
        </p:nvSpPr>
        <p:spPr bwMode="auto">
          <a:xfrm>
            <a:off x="767954" y="312540"/>
            <a:ext cx="7358063" cy="759023"/>
          </a:xfrm>
          <a:prstGeom prst="rect">
            <a:avLst/>
          </a:prstGeom>
          <a:noFill/>
          <a:ln w="12700">
            <a:noFill/>
            <a:miter lim="800000"/>
            <a:headEnd/>
            <a:tailEnd/>
          </a:ln>
        </p:spPr>
        <p:txBody>
          <a:bodyPr vert="horz" wrap="square" lIns="35695" tIns="35695" rIns="35695" bIns="35695" numCol="1" anchor="ctr" anchorCtr="0" compatLnSpc="1">
            <a:prstTxWarp prst="textNoShape">
              <a:avLst/>
            </a:prstTxWarp>
          </a:bodyPr>
          <a:lstStyle/>
          <a:p>
            <a:pPr algn="ctr" defTabSz="914400" fontAlgn="base">
              <a:spcBef>
                <a:spcPct val="0"/>
              </a:spcBef>
              <a:spcAft>
                <a:spcPct val="0"/>
              </a:spcAft>
              <a:defRPr/>
            </a:pPr>
            <a:r>
              <a:rPr lang="en-US" sz="5000" kern="0">
                <a:solidFill>
                  <a:srgbClr val="000000"/>
                </a:solidFill>
                <a:sym typeface="Gill Sans" pitchFamily="-112" charset="0"/>
              </a:rPr>
              <a:t>Reflectometry</a:t>
            </a:r>
            <a:endParaRPr lang="en-US" sz="5000" kern="0" dirty="0">
              <a:solidFill>
                <a:srgbClr val="000000"/>
              </a:solidFill>
              <a:sym typeface="Gill Sans" pitchFamily="-112" charset="0"/>
            </a:endParaRPr>
          </a:p>
        </p:txBody>
      </p:sp>
    </p:spTree>
    <p:extLst>
      <p:ext uri="{BB962C8B-B14F-4D97-AF65-F5344CB8AC3E}">
        <p14:creationId xmlns:p14="http://schemas.microsoft.com/office/powerpoint/2010/main" val="2351252267"/>
      </p:ext>
    </p:extLst>
  </p:cSld>
  <p:clrMapOvr>
    <a:masterClrMapping/>
  </p:clrMapOvr>
  <p:transition>
    <p:dissolv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solliq_2"/>
          <p:cNvPicPr>
            <a:picLocks noChangeAspect="1" noChangeArrowheads="1"/>
          </p:cNvPicPr>
          <p:nvPr/>
        </p:nvPicPr>
        <p:blipFill>
          <a:blip r:embed="rId2"/>
          <a:srcRect/>
          <a:stretch>
            <a:fillRect/>
          </a:stretch>
        </p:blipFill>
        <p:spPr bwMode="auto">
          <a:xfrm>
            <a:off x="5334000" y="1066800"/>
            <a:ext cx="2438400" cy="2324100"/>
          </a:xfrm>
          <a:prstGeom prst="rect">
            <a:avLst/>
          </a:prstGeom>
          <a:noFill/>
          <a:ln w="9525">
            <a:noFill/>
            <a:miter lim="800000"/>
            <a:headEnd/>
            <a:tailEnd/>
          </a:ln>
        </p:spPr>
      </p:pic>
      <p:pic>
        <p:nvPicPr>
          <p:cNvPr id="5" name="Picture 6"/>
          <p:cNvPicPr>
            <a:picLocks noChangeAspect="1" noChangeArrowheads="1"/>
          </p:cNvPicPr>
          <p:nvPr/>
        </p:nvPicPr>
        <p:blipFill>
          <a:blip r:embed="rId3"/>
          <a:srcRect b="23228"/>
          <a:stretch>
            <a:fillRect/>
          </a:stretch>
        </p:blipFill>
        <p:spPr bwMode="auto">
          <a:xfrm>
            <a:off x="114300" y="3640138"/>
            <a:ext cx="4457700" cy="3040062"/>
          </a:xfrm>
          <a:prstGeom prst="rect">
            <a:avLst/>
          </a:prstGeom>
          <a:noFill/>
          <a:ln w="9525">
            <a:noFill/>
            <a:miter lim="800000"/>
            <a:headEnd/>
            <a:tailEnd/>
          </a:ln>
        </p:spPr>
      </p:pic>
      <p:sp>
        <p:nvSpPr>
          <p:cNvPr id="6" name="Text Box 7"/>
          <p:cNvSpPr txBox="1">
            <a:spLocks noChangeArrowheads="1"/>
          </p:cNvSpPr>
          <p:nvPr/>
        </p:nvSpPr>
        <p:spPr bwMode="auto">
          <a:xfrm>
            <a:off x="381000" y="1370013"/>
            <a:ext cx="3978275" cy="646112"/>
          </a:xfrm>
          <a:prstGeom prst="rect">
            <a:avLst/>
          </a:prstGeom>
          <a:noFill/>
          <a:ln w="9525">
            <a:noFill/>
            <a:miter lim="800000"/>
            <a:headEnd/>
            <a:tailEnd/>
          </a:ln>
        </p:spPr>
        <p:txBody>
          <a:bodyPr>
            <a:prstTxWarp prst="textNoShape">
              <a:avLst/>
            </a:prstTxWarp>
            <a:spAutoFit/>
          </a:bodyPr>
          <a:lstStyle/>
          <a:p>
            <a:r>
              <a:rPr lang="en-US">
                <a:solidFill>
                  <a:srgbClr val="000000"/>
                </a:solidFill>
                <a:latin typeface="Century Gothic" pitchFamily="-112" charset="0"/>
                <a:ea typeface="Century Gothic" pitchFamily="-112" charset="0"/>
                <a:cs typeface="Century Gothic" pitchFamily="-112" charset="0"/>
              </a:rPr>
              <a:t>Solid/liquid cell for adsorption on surfaces</a:t>
            </a:r>
          </a:p>
        </p:txBody>
      </p:sp>
      <p:sp>
        <p:nvSpPr>
          <p:cNvPr id="7" name="Text Box 8"/>
          <p:cNvSpPr txBox="1">
            <a:spLocks noChangeArrowheads="1"/>
          </p:cNvSpPr>
          <p:nvPr/>
        </p:nvSpPr>
        <p:spPr bwMode="auto">
          <a:xfrm>
            <a:off x="4572000" y="4173538"/>
            <a:ext cx="3978275" cy="369887"/>
          </a:xfrm>
          <a:prstGeom prst="rect">
            <a:avLst/>
          </a:prstGeom>
          <a:noFill/>
          <a:ln w="9525">
            <a:noFill/>
            <a:miter lim="800000"/>
            <a:headEnd/>
            <a:tailEnd/>
          </a:ln>
        </p:spPr>
        <p:txBody>
          <a:bodyPr>
            <a:prstTxWarp prst="textNoShape">
              <a:avLst/>
            </a:prstTxWarp>
            <a:spAutoFit/>
          </a:bodyPr>
          <a:lstStyle/>
          <a:p>
            <a:r>
              <a:rPr lang="en-US" dirty="0">
                <a:solidFill>
                  <a:srgbClr val="000000"/>
                </a:solidFill>
                <a:latin typeface="Century Gothic" pitchFamily="-112" charset="0"/>
                <a:ea typeface="Century Gothic" pitchFamily="-112" charset="0"/>
                <a:cs typeface="Century Gothic" pitchFamily="-112" charset="0"/>
              </a:rPr>
              <a:t>Humidity chamber</a:t>
            </a:r>
          </a:p>
        </p:txBody>
      </p:sp>
      <p:pic>
        <p:nvPicPr>
          <p:cNvPr id="8" name="Picture 9" descr="Stack_flat"/>
          <p:cNvPicPr>
            <a:picLocks noChangeAspect="1" noChangeArrowheads="1"/>
          </p:cNvPicPr>
          <p:nvPr/>
        </p:nvPicPr>
        <p:blipFill>
          <a:blip r:embed="rId4">
            <a:alphaModFix amt="72000"/>
          </a:blip>
          <a:srcRect/>
          <a:stretch>
            <a:fillRect/>
          </a:stretch>
        </p:blipFill>
        <p:spPr bwMode="auto">
          <a:xfrm>
            <a:off x="7467600" y="3876675"/>
            <a:ext cx="1597025" cy="2447925"/>
          </a:xfrm>
          <a:prstGeom prst="rect">
            <a:avLst/>
          </a:prstGeom>
          <a:noFill/>
          <a:ln w="9525">
            <a:noFill/>
            <a:miter lim="800000"/>
            <a:headEnd/>
            <a:tailEnd/>
          </a:ln>
        </p:spPr>
      </p:pic>
      <p:pic>
        <p:nvPicPr>
          <p:cNvPr id="9" name="Picture 10" descr="Bilayer_flat"/>
          <p:cNvPicPr>
            <a:picLocks noChangeAspect="1" noChangeArrowheads="1"/>
          </p:cNvPicPr>
          <p:nvPr/>
        </p:nvPicPr>
        <p:blipFill>
          <a:blip r:embed="rId5">
            <a:alphaModFix amt="72000"/>
          </a:blip>
          <a:srcRect/>
          <a:stretch>
            <a:fillRect/>
          </a:stretch>
        </p:blipFill>
        <p:spPr bwMode="auto">
          <a:xfrm>
            <a:off x="1066800" y="1990725"/>
            <a:ext cx="2571750" cy="1649413"/>
          </a:xfrm>
          <a:prstGeom prst="rect">
            <a:avLst/>
          </a:prstGeom>
          <a:noFill/>
          <a:ln w="9525">
            <a:noFill/>
            <a:miter lim="800000"/>
            <a:headEnd/>
            <a:tailEnd/>
          </a:ln>
        </p:spPr>
      </p:pic>
      <p:sp>
        <p:nvSpPr>
          <p:cNvPr id="10" name="Text Box 11"/>
          <p:cNvSpPr txBox="1">
            <a:spLocks noChangeArrowheads="1"/>
          </p:cNvSpPr>
          <p:nvPr/>
        </p:nvSpPr>
        <p:spPr bwMode="auto">
          <a:xfrm>
            <a:off x="423863" y="744538"/>
            <a:ext cx="3552825" cy="461962"/>
          </a:xfrm>
          <a:prstGeom prst="rect">
            <a:avLst/>
          </a:prstGeom>
          <a:noFill/>
          <a:ln w="9525">
            <a:noFill/>
            <a:miter lim="800000"/>
            <a:headEnd/>
            <a:tailEnd/>
          </a:ln>
        </p:spPr>
        <p:txBody>
          <a:bodyPr wrap="none">
            <a:prstTxWarp prst="textNoShape">
              <a:avLst/>
            </a:prstTxWarp>
            <a:spAutoFit/>
          </a:bodyPr>
          <a:lstStyle/>
          <a:p>
            <a:r>
              <a:rPr lang="en-US" sz="2400" b="1" dirty="0">
                <a:solidFill>
                  <a:srgbClr val="FF0033"/>
                </a:solidFill>
                <a:latin typeface="Century Gothic" pitchFamily="-112" charset="0"/>
                <a:ea typeface="Century Gothic" pitchFamily="-112" charset="0"/>
                <a:cs typeface="Century Gothic" pitchFamily="-112" charset="0"/>
              </a:rPr>
              <a:t>SAMPLE ENVIRONMENT</a:t>
            </a:r>
          </a:p>
        </p:txBody>
      </p:sp>
      <p:pic>
        <p:nvPicPr>
          <p:cNvPr id="11" name="Picture 4" descr="humcell"/>
          <p:cNvPicPr>
            <a:picLocks noChangeAspect="1" noChangeArrowheads="1"/>
          </p:cNvPicPr>
          <p:nvPr/>
        </p:nvPicPr>
        <p:blipFill>
          <a:blip r:embed="rId6"/>
          <a:srcRect l="45284"/>
          <a:stretch>
            <a:fillRect/>
          </a:stretch>
        </p:blipFill>
        <p:spPr bwMode="auto">
          <a:xfrm>
            <a:off x="4495800" y="4249738"/>
            <a:ext cx="2209800" cy="2455862"/>
          </a:xfrm>
          <a:prstGeom prst="rect">
            <a:avLst/>
          </a:prstGeom>
          <a:noFill/>
          <a:ln w="9525">
            <a:noFill/>
            <a:miter lim="800000"/>
            <a:headEnd/>
            <a:tailEnd/>
          </a:ln>
        </p:spPr>
      </p:pic>
    </p:spTree>
    <p:extLst>
      <p:ext uri="{BB962C8B-B14F-4D97-AF65-F5344CB8AC3E}">
        <p14:creationId xmlns:p14="http://schemas.microsoft.com/office/powerpoint/2010/main" val="7112352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736"/>
          <p:cNvGrpSpPr>
            <a:grpSpLocks/>
          </p:cNvGrpSpPr>
          <p:nvPr/>
        </p:nvGrpSpPr>
        <p:grpSpPr bwMode="auto">
          <a:xfrm>
            <a:off x="1979613" y="4249738"/>
            <a:ext cx="6769100" cy="2519362"/>
            <a:chOff x="1908175" y="4338638"/>
            <a:chExt cx="6769100" cy="2519362"/>
          </a:xfrm>
        </p:grpSpPr>
        <p:grpSp>
          <p:nvGrpSpPr>
            <p:cNvPr id="3" name="Gruppo 717"/>
            <p:cNvGrpSpPr>
              <a:grpSpLocks/>
            </p:cNvGrpSpPr>
            <p:nvPr/>
          </p:nvGrpSpPr>
          <p:grpSpPr bwMode="auto">
            <a:xfrm>
              <a:off x="1908175" y="4338638"/>
              <a:ext cx="4760912" cy="2519362"/>
              <a:chOff x="251520" y="2636912"/>
              <a:chExt cx="4760737" cy="2520627"/>
            </a:xfrm>
          </p:grpSpPr>
          <p:grpSp>
            <p:nvGrpSpPr>
              <p:cNvPr id="4" name="Gruppo 1523"/>
              <p:cNvGrpSpPr>
                <a:grpSpLocks/>
              </p:cNvGrpSpPr>
              <p:nvPr/>
            </p:nvGrpSpPr>
            <p:grpSpPr bwMode="auto">
              <a:xfrm>
                <a:off x="251520" y="2996952"/>
                <a:ext cx="4760737" cy="2160587"/>
                <a:chOff x="971600" y="2924944"/>
                <a:chExt cx="4760737" cy="2160587"/>
              </a:xfrm>
            </p:grpSpPr>
            <p:grpSp>
              <p:nvGrpSpPr>
                <p:cNvPr id="5" name="Gruppo 1498"/>
                <p:cNvGrpSpPr>
                  <a:grpSpLocks/>
                </p:cNvGrpSpPr>
                <p:nvPr/>
              </p:nvGrpSpPr>
              <p:grpSpPr bwMode="auto">
                <a:xfrm>
                  <a:off x="2797158" y="2924944"/>
                  <a:ext cx="2935179" cy="2160587"/>
                  <a:chOff x="460656" y="980728"/>
                  <a:chExt cx="2935179" cy="2160587"/>
                </a:xfrm>
              </p:grpSpPr>
              <p:grpSp>
                <p:nvGrpSpPr>
                  <p:cNvPr id="7" name="Group 34"/>
                  <p:cNvGrpSpPr>
                    <a:grpSpLocks/>
                  </p:cNvGrpSpPr>
                  <p:nvPr/>
                </p:nvGrpSpPr>
                <p:grpSpPr bwMode="auto">
                  <a:xfrm>
                    <a:off x="945835" y="980728"/>
                    <a:ext cx="2449703" cy="2160587"/>
                    <a:chOff x="421" y="96"/>
                    <a:chExt cx="1378" cy="1536"/>
                  </a:xfrm>
                </p:grpSpPr>
                <p:pic>
                  <p:nvPicPr>
                    <p:cNvPr id="112970" name="Picture 31" descr="C:\Documents and Settings\Administrator\Desktop\Dati\Immagini presentazione\floating lipid.PNG"/>
                    <p:cNvPicPr>
                      <a:picLocks noChangeAspect="1" noChangeArrowheads="1"/>
                    </p:cNvPicPr>
                    <p:nvPr/>
                  </p:nvPicPr>
                  <p:blipFill>
                    <a:blip r:embed="rId3"/>
                    <a:srcRect/>
                    <a:stretch>
                      <a:fillRect/>
                    </a:stretch>
                  </p:blipFill>
                  <p:spPr bwMode="auto">
                    <a:xfrm>
                      <a:off x="432" y="96"/>
                      <a:ext cx="1362" cy="1536"/>
                    </a:xfrm>
                    <a:prstGeom prst="rect">
                      <a:avLst/>
                    </a:prstGeom>
                    <a:noFill/>
                    <a:ln w="9525">
                      <a:noFill/>
                      <a:miter lim="800000"/>
                      <a:headEnd/>
                      <a:tailEnd/>
                    </a:ln>
                  </p:spPr>
                </p:pic>
                <p:sp>
                  <p:nvSpPr>
                    <p:cNvPr id="203" name="Rettangolo 920"/>
                    <p:cNvSpPr/>
                    <p:nvPr/>
                  </p:nvSpPr>
                  <p:spPr>
                    <a:xfrm>
                      <a:off x="421" y="389"/>
                      <a:ext cx="1378" cy="401"/>
                    </a:xfrm>
                    <a:prstGeom prst="rect">
                      <a:avLst/>
                    </a:prstGeom>
                    <a:solidFill>
                      <a:schemeClr val="accent1">
                        <a:lumMod val="20000"/>
                        <a:lumOff val="8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grpSp>
              <p:sp>
                <p:nvSpPr>
                  <p:cNvPr id="183" name="Rettangolo arrotondato 900"/>
                  <p:cNvSpPr/>
                  <p:nvPr/>
                </p:nvSpPr>
                <p:spPr bwMode="auto">
                  <a:xfrm>
                    <a:off x="1133731" y="1705495"/>
                    <a:ext cx="52385" cy="12388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84" name="Rettangolo arrotondato 901"/>
                  <p:cNvSpPr/>
                  <p:nvPr/>
                </p:nvSpPr>
                <p:spPr bwMode="auto">
                  <a:xfrm>
                    <a:off x="1517892" y="1683258"/>
                    <a:ext cx="53973" cy="12229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85" name="Rettangolo arrotondato 902"/>
                  <p:cNvSpPr/>
                  <p:nvPr/>
                </p:nvSpPr>
                <p:spPr bwMode="auto">
                  <a:xfrm>
                    <a:off x="1944913" y="1694377"/>
                    <a:ext cx="53973" cy="12229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86" name="Rettangolo arrotondato 903"/>
                  <p:cNvSpPr/>
                  <p:nvPr/>
                </p:nvSpPr>
                <p:spPr bwMode="auto">
                  <a:xfrm>
                    <a:off x="1333749" y="1702318"/>
                    <a:ext cx="52385" cy="12388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87" name="Rettangolo arrotondato 904"/>
                  <p:cNvSpPr/>
                  <p:nvPr/>
                </p:nvSpPr>
                <p:spPr bwMode="auto">
                  <a:xfrm>
                    <a:off x="1597264" y="1710260"/>
                    <a:ext cx="52385" cy="12229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88" name="Rettangolo arrotondato 905"/>
                  <p:cNvSpPr/>
                  <p:nvPr/>
                </p:nvSpPr>
                <p:spPr bwMode="auto">
                  <a:xfrm>
                    <a:off x="1770295" y="1673729"/>
                    <a:ext cx="52386" cy="12229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89" name="Rettangolo arrotondato 906"/>
                  <p:cNvSpPr/>
                  <p:nvPr/>
                </p:nvSpPr>
                <p:spPr bwMode="auto">
                  <a:xfrm>
                    <a:off x="1227390" y="1697554"/>
                    <a:ext cx="52386" cy="12388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90" name="Rettangolo arrotondato 907"/>
                  <p:cNvSpPr/>
                  <p:nvPr/>
                </p:nvSpPr>
                <p:spPr bwMode="auto">
                  <a:xfrm>
                    <a:off x="2022699" y="1700730"/>
                    <a:ext cx="53973" cy="12229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91" name="Rettangolo arrotondato 908"/>
                  <p:cNvSpPr/>
                  <p:nvPr/>
                </p:nvSpPr>
                <p:spPr bwMode="auto">
                  <a:xfrm>
                    <a:off x="2133819" y="1707083"/>
                    <a:ext cx="52385" cy="12229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92" name="Rettangolo arrotondato 909"/>
                  <p:cNvSpPr/>
                  <p:nvPr/>
                </p:nvSpPr>
                <p:spPr bwMode="auto">
                  <a:xfrm>
                    <a:off x="1997299" y="1521252"/>
                    <a:ext cx="52385" cy="12229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93" name="Rettangolo arrotondato 910"/>
                  <p:cNvSpPr/>
                  <p:nvPr/>
                </p:nvSpPr>
                <p:spPr bwMode="auto">
                  <a:xfrm>
                    <a:off x="2490993" y="1718201"/>
                    <a:ext cx="52386" cy="12229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94" name="Rettangolo arrotondato 911"/>
                  <p:cNvSpPr/>
                  <p:nvPr/>
                </p:nvSpPr>
                <p:spPr bwMode="auto">
                  <a:xfrm>
                    <a:off x="2744984" y="1716613"/>
                    <a:ext cx="52386" cy="12229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95" name="Rettangolo arrotondato 912"/>
                  <p:cNvSpPr/>
                  <p:nvPr/>
                </p:nvSpPr>
                <p:spPr bwMode="auto">
                  <a:xfrm>
                    <a:off x="2305263" y="1707083"/>
                    <a:ext cx="53973" cy="12388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96" name="Rettangolo arrotondato 913"/>
                  <p:cNvSpPr/>
                  <p:nvPr/>
                </p:nvSpPr>
                <p:spPr bwMode="auto">
                  <a:xfrm>
                    <a:off x="3000563" y="1697554"/>
                    <a:ext cx="52385" cy="12388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97" name="Rettangolo arrotondato 914"/>
                  <p:cNvSpPr/>
                  <p:nvPr/>
                </p:nvSpPr>
                <p:spPr bwMode="auto">
                  <a:xfrm>
                    <a:off x="3143432" y="1543488"/>
                    <a:ext cx="53973" cy="12388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98" name="Rettangolo arrotondato 915"/>
                  <p:cNvSpPr/>
                  <p:nvPr/>
                </p:nvSpPr>
                <p:spPr bwMode="auto">
                  <a:xfrm>
                    <a:off x="2905316" y="1694377"/>
                    <a:ext cx="52385" cy="12229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99" name="Rettangolo arrotondato 916"/>
                  <p:cNvSpPr/>
                  <p:nvPr/>
                </p:nvSpPr>
                <p:spPr bwMode="auto">
                  <a:xfrm>
                    <a:off x="2252877" y="1527605"/>
                    <a:ext cx="53973" cy="12229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00" name="Rettangolo 917"/>
                  <p:cNvSpPr/>
                  <p:nvPr/>
                </p:nvSpPr>
                <p:spPr bwMode="auto">
                  <a:xfrm>
                    <a:off x="948000" y="2205809"/>
                    <a:ext cx="2447835" cy="503490"/>
                  </a:xfrm>
                  <a:prstGeom prst="rect">
                    <a:avLst/>
                  </a:prstGeom>
                  <a:solidFill>
                    <a:schemeClr val="accent1">
                      <a:lumMod val="20000"/>
                      <a:lumOff val="8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01" name="Rettangolo arrotondato 918"/>
                  <p:cNvSpPr/>
                  <p:nvPr/>
                </p:nvSpPr>
                <p:spPr bwMode="auto">
                  <a:xfrm>
                    <a:off x="460656" y="1522841"/>
                    <a:ext cx="52385" cy="12229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grpSp>
            <p:grpSp>
              <p:nvGrpSpPr>
                <p:cNvPr id="8" name="Gruppo 85"/>
                <p:cNvGrpSpPr>
                  <a:grpSpLocks/>
                </p:cNvGrpSpPr>
                <p:nvPr/>
              </p:nvGrpSpPr>
              <p:grpSpPr bwMode="auto">
                <a:xfrm>
                  <a:off x="971600" y="2924944"/>
                  <a:ext cx="2455772" cy="2160587"/>
                  <a:chOff x="1043608" y="980728"/>
                  <a:chExt cx="2455772" cy="2160587"/>
                </a:xfrm>
              </p:grpSpPr>
              <p:grpSp>
                <p:nvGrpSpPr>
                  <p:cNvPr id="10" name="Group 34"/>
                  <p:cNvGrpSpPr>
                    <a:grpSpLocks/>
                  </p:cNvGrpSpPr>
                  <p:nvPr/>
                </p:nvGrpSpPr>
                <p:grpSpPr bwMode="auto">
                  <a:xfrm>
                    <a:off x="1043608" y="980728"/>
                    <a:ext cx="2447925" cy="2160587"/>
                    <a:chOff x="476" y="96"/>
                    <a:chExt cx="1377" cy="1536"/>
                  </a:xfrm>
                </p:grpSpPr>
                <p:pic>
                  <p:nvPicPr>
                    <p:cNvPr id="112948" name="Picture 31" descr="C:\Documents and Settings\Administrator\Desktop\Dati\Immagini presentazione\floating lipid.PNG"/>
                    <p:cNvPicPr>
                      <a:picLocks noChangeAspect="1" noChangeArrowheads="1"/>
                    </p:cNvPicPr>
                    <p:nvPr/>
                  </p:nvPicPr>
                  <p:blipFill>
                    <a:blip r:embed="rId3"/>
                    <a:srcRect/>
                    <a:stretch>
                      <a:fillRect/>
                    </a:stretch>
                  </p:blipFill>
                  <p:spPr bwMode="auto">
                    <a:xfrm>
                      <a:off x="480" y="96"/>
                      <a:ext cx="1362" cy="1536"/>
                    </a:xfrm>
                    <a:prstGeom prst="rect">
                      <a:avLst/>
                    </a:prstGeom>
                    <a:noFill/>
                    <a:ln w="9525">
                      <a:noFill/>
                      <a:miter lim="800000"/>
                      <a:headEnd/>
                      <a:tailEnd/>
                    </a:ln>
                  </p:spPr>
                </p:pic>
                <p:sp>
                  <p:nvSpPr>
                    <p:cNvPr id="181" name="Rettangolo 898"/>
                    <p:cNvSpPr/>
                    <p:nvPr/>
                  </p:nvSpPr>
                  <p:spPr>
                    <a:xfrm>
                      <a:off x="476" y="389"/>
                      <a:ext cx="1377" cy="401"/>
                    </a:xfrm>
                    <a:prstGeom prst="rect">
                      <a:avLst/>
                    </a:prstGeom>
                    <a:solidFill>
                      <a:schemeClr val="accent1">
                        <a:lumMod val="20000"/>
                        <a:lumOff val="8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grpSp>
              <p:sp>
                <p:nvSpPr>
                  <p:cNvPr id="160" name="Rettangolo arrotondato 11"/>
                  <p:cNvSpPr/>
                  <p:nvPr/>
                </p:nvSpPr>
                <p:spPr bwMode="auto">
                  <a:xfrm>
                    <a:off x="1134092" y="1705495"/>
                    <a:ext cx="52386" cy="12388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61" name="Rettangolo arrotondato 12"/>
                  <p:cNvSpPr/>
                  <p:nvPr/>
                </p:nvSpPr>
                <p:spPr bwMode="auto">
                  <a:xfrm>
                    <a:off x="1365858" y="1532371"/>
                    <a:ext cx="53973" cy="12229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62" name="Rettangolo arrotondato 13"/>
                  <p:cNvSpPr/>
                  <p:nvPr/>
                </p:nvSpPr>
                <p:spPr bwMode="auto">
                  <a:xfrm>
                    <a:off x="1502378" y="1673729"/>
                    <a:ext cx="52386" cy="12229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63" name="Rettangolo arrotondato 14"/>
                  <p:cNvSpPr/>
                  <p:nvPr/>
                </p:nvSpPr>
                <p:spPr bwMode="auto">
                  <a:xfrm>
                    <a:off x="1807167" y="1529194"/>
                    <a:ext cx="53973" cy="12388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64" name="Rettangolo arrotondato 15"/>
                  <p:cNvSpPr/>
                  <p:nvPr/>
                </p:nvSpPr>
                <p:spPr bwMode="auto">
                  <a:xfrm>
                    <a:off x="1334109" y="1702318"/>
                    <a:ext cx="52386" cy="12388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65" name="Rettangolo arrotondato 16"/>
                  <p:cNvSpPr/>
                  <p:nvPr/>
                </p:nvSpPr>
                <p:spPr bwMode="auto">
                  <a:xfrm>
                    <a:off x="1597625" y="1710260"/>
                    <a:ext cx="52386" cy="12229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66" name="Rettangolo arrotondato 17"/>
                  <p:cNvSpPr/>
                  <p:nvPr/>
                </p:nvSpPr>
                <p:spPr bwMode="auto">
                  <a:xfrm>
                    <a:off x="1702396" y="1691200"/>
                    <a:ext cx="50798" cy="12229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67" name="Rettangolo arrotondato 18"/>
                  <p:cNvSpPr/>
                  <p:nvPr/>
                </p:nvSpPr>
                <p:spPr bwMode="auto">
                  <a:xfrm>
                    <a:off x="1227751" y="1697554"/>
                    <a:ext cx="52385" cy="12388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68" name="Rettangolo arrotondato 19"/>
                  <p:cNvSpPr/>
                  <p:nvPr/>
                </p:nvSpPr>
                <p:spPr bwMode="auto">
                  <a:xfrm>
                    <a:off x="1103931" y="1521252"/>
                    <a:ext cx="52385" cy="12388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69" name="Rettangolo arrotondato 20"/>
                  <p:cNvSpPr/>
                  <p:nvPr/>
                </p:nvSpPr>
                <p:spPr bwMode="auto">
                  <a:xfrm>
                    <a:off x="2024647" y="1700730"/>
                    <a:ext cx="52385" cy="12229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70" name="Rettangolo arrotondato 21"/>
                  <p:cNvSpPr/>
                  <p:nvPr/>
                </p:nvSpPr>
                <p:spPr bwMode="auto">
                  <a:xfrm>
                    <a:off x="2134180" y="1707083"/>
                    <a:ext cx="52386" cy="12229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71" name="Rettangolo arrotondato 22"/>
                  <p:cNvSpPr/>
                  <p:nvPr/>
                </p:nvSpPr>
                <p:spPr bwMode="auto">
                  <a:xfrm>
                    <a:off x="1942100" y="1683258"/>
                    <a:ext cx="53973" cy="12388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72" name="Rettangolo arrotondato 23"/>
                  <p:cNvSpPr/>
                  <p:nvPr/>
                </p:nvSpPr>
                <p:spPr bwMode="auto">
                  <a:xfrm>
                    <a:off x="2491355" y="1718201"/>
                    <a:ext cx="52385" cy="12229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73" name="Rettangolo arrotondato 24"/>
                  <p:cNvSpPr/>
                  <p:nvPr/>
                </p:nvSpPr>
                <p:spPr bwMode="auto">
                  <a:xfrm>
                    <a:off x="2745346" y="1716613"/>
                    <a:ext cx="52385" cy="12229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74" name="Rettangolo arrotondato 25"/>
                  <p:cNvSpPr/>
                  <p:nvPr/>
                </p:nvSpPr>
                <p:spPr bwMode="auto">
                  <a:xfrm>
                    <a:off x="2305624" y="1707083"/>
                    <a:ext cx="53973" cy="12388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75" name="Rettangolo arrotondato 26"/>
                  <p:cNvSpPr/>
                  <p:nvPr/>
                </p:nvSpPr>
                <p:spPr bwMode="auto">
                  <a:xfrm>
                    <a:off x="3000923" y="1697554"/>
                    <a:ext cx="52386" cy="12388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76" name="Rettangolo arrotondato 27"/>
                  <p:cNvSpPr/>
                  <p:nvPr/>
                </p:nvSpPr>
                <p:spPr bwMode="auto">
                  <a:xfrm>
                    <a:off x="3118394" y="1708671"/>
                    <a:ext cx="53973" cy="12229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77" name="Rettangolo arrotondato 28"/>
                  <p:cNvSpPr/>
                  <p:nvPr/>
                </p:nvSpPr>
                <p:spPr bwMode="auto">
                  <a:xfrm>
                    <a:off x="3446995" y="1718201"/>
                    <a:ext cx="52385" cy="12388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78" name="Rettangolo arrotondato 29"/>
                  <p:cNvSpPr/>
                  <p:nvPr/>
                </p:nvSpPr>
                <p:spPr bwMode="auto">
                  <a:xfrm>
                    <a:off x="2399283" y="1699141"/>
                    <a:ext cx="52385" cy="12388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79" name="Rettangolo 896"/>
                  <p:cNvSpPr/>
                  <p:nvPr/>
                </p:nvSpPr>
                <p:spPr bwMode="auto">
                  <a:xfrm>
                    <a:off x="1043608" y="2205809"/>
                    <a:ext cx="2447835" cy="503490"/>
                  </a:xfrm>
                  <a:prstGeom prst="rect">
                    <a:avLst/>
                  </a:prstGeom>
                  <a:solidFill>
                    <a:schemeClr val="accent1">
                      <a:lumMod val="20000"/>
                      <a:lumOff val="8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grpSp>
          </p:grpSp>
          <p:sp>
            <p:nvSpPr>
              <p:cNvPr id="9" name="Rettangolo 599"/>
              <p:cNvSpPr/>
              <p:nvPr/>
            </p:nvSpPr>
            <p:spPr>
              <a:xfrm>
                <a:off x="251520" y="2636912"/>
                <a:ext cx="4752800" cy="792560"/>
              </a:xfrm>
              <a:prstGeom prst="rect">
                <a:avLst/>
              </a:prstGeom>
              <a:solidFill>
                <a:srgbClr val="85D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grpSp>
            <p:nvGrpSpPr>
              <p:cNvPr id="11" name="Gruppo 149"/>
              <p:cNvGrpSpPr>
                <a:grpSpLocks/>
              </p:cNvGrpSpPr>
              <p:nvPr/>
            </p:nvGrpSpPr>
            <p:grpSpPr bwMode="auto">
              <a:xfrm>
                <a:off x="2034216" y="3345292"/>
                <a:ext cx="97352" cy="353893"/>
                <a:chOff x="3786566" y="932705"/>
                <a:chExt cx="97352" cy="353893"/>
              </a:xfrm>
            </p:grpSpPr>
            <p:sp>
              <p:nvSpPr>
                <p:cNvPr id="151" name="Ovale 868"/>
                <p:cNvSpPr/>
                <p:nvPr/>
              </p:nvSpPr>
              <p:spPr bwMode="auto">
                <a:xfrm>
                  <a:off x="3838952" y="1059770"/>
                  <a:ext cx="28574" cy="30177"/>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52" name="Ovale 869"/>
                <p:cNvSpPr/>
                <p:nvPr/>
              </p:nvSpPr>
              <p:spPr bwMode="auto">
                <a:xfrm>
                  <a:off x="3834189" y="999415"/>
                  <a:ext cx="30162" cy="30177"/>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53" name="Ovale 870"/>
                <p:cNvSpPr/>
                <p:nvPr/>
              </p:nvSpPr>
              <p:spPr bwMode="auto">
                <a:xfrm>
                  <a:off x="3834189" y="932706"/>
                  <a:ext cx="30162"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54" name="Ovale 871"/>
                <p:cNvSpPr/>
                <p:nvPr/>
              </p:nvSpPr>
              <p:spPr bwMode="auto">
                <a:xfrm>
                  <a:off x="3786566" y="989885"/>
                  <a:ext cx="28574"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155" name="Connettore 1 872"/>
                <p:cNvCxnSpPr/>
                <p:nvPr/>
              </p:nvCxnSpPr>
              <p:spPr>
                <a:xfrm rot="16200000" flipH="1">
                  <a:off x="3757799" y="1197081"/>
                  <a:ext cx="173074" cy="3948"/>
                </a:xfrm>
                <a:prstGeom prst="line">
                  <a:avLst/>
                </a:prstGeom>
                <a:ln>
                  <a:solidFill>
                    <a:schemeClr val="bg1"/>
                  </a:solidFill>
                </a:ln>
                <a:scene3d>
                  <a:camera prst="orthographicFront">
                    <a:rot lat="0" lon="0" rev="102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56" name="Connettore 1 873"/>
                <p:cNvCxnSpPr/>
                <p:nvPr/>
              </p:nvCxnSpPr>
              <p:spPr>
                <a:xfrm rot="16200000" flipH="1">
                  <a:off x="3795407" y="1198087"/>
                  <a:ext cx="173074" cy="3948"/>
                </a:xfrm>
                <a:prstGeom prst="line">
                  <a:avLst/>
                </a:prstGeom>
                <a:ln>
                  <a:solidFill>
                    <a:schemeClr val="bg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12" name="Gruppo 149"/>
              <p:cNvGrpSpPr>
                <a:grpSpLocks/>
              </p:cNvGrpSpPr>
              <p:nvPr/>
            </p:nvGrpSpPr>
            <p:grpSpPr bwMode="auto">
              <a:xfrm>
                <a:off x="2604109" y="3299231"/>
                <a:ext cx="96715" cy="353434"/>
                <a:chOff x="3787203" y="933164"/>
                <a:chExt cx="96715" cy="353434"/>
              </a:xfrm>
            </p:grpSpPr>
            <p:sp>
              <p:nvSpPr>
                <p:cNvPr id="145" name="Ovale 741"/>
                <p:cNvSpPr/>
                <p:nvPr/>
              </p:nvSpPr>
              <p:spPr bwMode="auto">
                <a:xfrm>
                  <a:off x="3839588" y="1060228"/>
                  <a:ext cx="28574" cy="3017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46" name="Ovale 863"/>
                <p:cNvSpPr/>
                <p:nvPr/>
              </p:nvSpPr>
              <p:spPr bwMode="auto">
                <a:xfrm>
                  <a:off x="3834826" y="999872"/>
                  <a:ext cx="30161" cy="3017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47" name="Ovale 864"/>
                <p:cNvSpPr/>
                <p:nvPr/>
              </p:nvSpPr>
              <p:spPr bwMode="auto">
                <a:xfrm>
                  <a:off x="3834826" y="933164"/>
                  <a:ext cx="30161"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48" name="Ovale 865"/>
                <p:cNvSpPr/>
                <p:nvPr/>
              </p:nvSpPr>
              <p:spPr bwMode="auto">
                <a:xfrm>
                  <a:off x="3787203" y="990343"/>
                  <a:ext cx="28574"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149" name="Connettore 1 866"/>
                <p:cNvCxnSpPr/>
                <p:nvPr/>
              </p:nvCxnSpPr>
              <p:spPr>
                <a:xfrm rot="16200000" flipH="1">
                  <a:off x="3757799" y="1197081"/>
                  <a:ext cx="173074" cy="3948"/>
                </a:xfrm>
                <a:prstGeom prst="line">
                  <a:avLst/>
                </a:prstGeom>
                <a:ln>
                  <a:solidFill>
                    <a:schemeClr val="bg1"/>
                  </a:solidFill>
                </a:ln>
                <a:scene3d>
                  <a:camera prst="orthographicFront">
                    <a:rot lat="0" lon="0" rev="102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50" name="Connettore 1 867"/>
                <p:cNvCxnSpPr/>
                <p:nvPr/>
              </p:nvCxnSpPr>
              <p:spPr>
                <a:xfrm rot="16200000" flipH="1">
                  <a:off x="3795407" y="1198087"/>
                  <a:ext cx="173074" cy="3948"/>
                </a:xfrm>
                <a:prstGeom prst="line">
                  <a:avLst/>
                </a:prstGeom>
                <a:ln>
                  <a:solidFill>
                    <a:schemeClr val="bg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13" name="Gruppo 149"/>
              <p:cNvGrpSpPr>
                <a:grpSpLocks/>
              </p:cNvGrpSpPr>
              <p:nvPr/>
            </p:nvGrpSpPr>
            <p:grpSpPr bwMode="auto">
              <a:xfrm>
                <a:off x="2399328" y="3307173"/>
                <a:ext cx="97048" cy="353616"/>
                <a:chOff x="3786870" y="932982"/>
                <a:chExt cx="97048" cy="353616"/>
              </a:xfrm>
            </p:grpSpPr>
            <p:sp>
              <p:nvSpPr>
                <p:cNvPr id="139" name="Ovale 729"/>
                <p:cNvSpPr/>
                <p:nvPr/>
              </p:nvSpPr>
              <p:spPr bwMode="auto">
                <a:xfrm>
                  <a:off x="3839256" y="1060046"/>
                  <a:ext cx="28574" cy="30177"/>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40" name="Ovale 730"/>
                <p:cNvSpPr/>
                <p:nvPr/>
              </p:nvSpPr>
              <p:spPr bwMode="auto">
                <a:xfrm>
                  <a:off x="3834493" y="999690"/>
                  <a:ext cx="30162" cy="30177"/>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41" name="Ovale 731"/>
                <p:cNvSpPr/>
                <p:nvPr/>
              </p:nvSpPr>
              <p:spPr bwMode="auto">
                <a:xfrm>
                  <a:off x="3834493" y="932982"/>
                  <a:ext cx="30162"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42" name="Ovale 732"/>
                <p:cNvSpPr/>
                <p:nvPr/>
              </p:nvSpPr>
              <p:spPr bwMode="auto">
                <a:xfrm>
                  <a:off x="3786870" y="990161"/>
                  <a:ext cx="28574"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143" name="Connettore 1 733"/>
                <p:cNvCxnSpPr/>
                <p:nvPr/>
              </p:nvCxnSpPr>
              <p:spPr>
                <a:xfrm rot="16200000" flipH="1">
                  <a:off x="3757799" y="1197081"/>
                  <a:ext cx="173074" cy="3948"/>
                </a:xfrm>
                <a:prstGeom prst="line">
                  <a:avLst/>
                </a:prstGeom>
                <a:ln>
                  <a:solidFill>
                    <a:schemeClr val="bg1"/>
                  </a:solidFill>
                </a:ln>
                <a:scene3d>
                  <a:camera prst="orthographicFront">
                    <a:rot lat="0" lon="0" rev="102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44" name="Connettore 1 734"/>
                <p:cNvCxnSpPr/>
                <p:nvPr/>
              </p:nvCxnSpPr>
              <p:spPr>
                <a:xfrm rot="16200000" flipH="1">
                  <a:off x="3795407" y="1198087"/>
                  <a:ext cx="173074" cy="3948"/>
                </a:xfrm>
                <a:prstGeom prst="line">
                  <a:avLst/>
                </a:prstGeom>
                <a:ln>
                  <a:solidFill>
                    <a:schemeClr val="bg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14" name="Gruppo 149"/>
              <p:cNvGrpSpPr>
                <a:grpSpLocks/>
              </p:cNvGrpSpPr>
              <p:nvPr/>
            </p:nvGrpSpPr>
            <p:grpSpPr bwMode="auto">
              <a:xfrm>
                <a:off x="3032718" y="3307173"/>
                <a:ext cx="96926" cy="354218"/>
                <a:chOff x="3786992" y="932380"/>
                <a:chExt cx="96926" cy="354218"/>
              </a:xfrm>
            </p:grpSpPr>
            <p:sp>
              <p:nvSpPr>
                <p:cNvPr id="133" name="Ovale 723"/>
                <p:cNvSpPr/>
                <p:nvPr/>
              </p:nvSpPr>
              <p:spPr bwMode="auto">
                <a:xfrm>
                  <a:off x="3839377" y="1059444"/>
                  <a:ext cx="28574" cy="30177"/>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34" name="Ovale 724"/>
                <p:cNvSpPr/>
                <p:nvPr/>
              </p:nvSpPr>
              <p:spPr bwMode="auto">
                <a:xfrm>
                  <a:off x="3834615" y="999089"/>
                  <a:ext cx="30161" cy="30177"/>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35" name="Ovale 725"/>
                <p:cNvSpPr/>
                <p:nvPr/>
              </p:nvSpPr>
              <p:spPr bwMode="auto">
                <a:xfrm>
                  <a:off x="3834615" y="932380"/>
                  <a:ext cx="30161"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36" name="Ovale 726"/>
                <p:cNvSpPr/>
                <p:nvPr/>
              </p:nvSpPr>
              <p:spPr bwMode="auto">
                <a:xfrm>
                  <a:off x="3786992" y="989559"/>
                  <a:ext cx="28574"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137" name="Connettore 1 727"/>
                <p:cNvCxnSpPr/>
                <p:nvPr/>
              </p:nvCxnSpPr>
              <p:spPr>
                <a:xfrm rot="16200000" flipH="1">
                  <a:off x="3757799" y="1197081"/>
                  <a:ext cx="173074" cy="3948"/>
                </a:xfrm>
                <a:prstGeom prst="line">
                  <a:avLst/>
                </a:prstGeom>
                <a:ln>
                  <a:solidFill>
                    <a:schemeClr val="bg1"/>
                  </a:solidFill>
                </a:ln>
                <a:scene3d>
                  <a:camera prst="orthographicFront">
                    <a:rot lat="0" lon="0" rev="102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38" name="Connettore 1 728"/>
                <p:cNvCxnSpPr/>
                <p:nvPr/>
              </p:nvCxnSpPr>
              <p:spPr>
                <a:xfrm rot="16200000" flipH="1">
                  <a:off x="3795407" y="1198087"/>
                  <a:ext cx="173074" cy="3948"/>
                </a:xfrm>
                <a:prstGeom prst="line">
                  <a:avLst/>
                </a:prstGeom>
                <a:ln>
                  <a:solidFill>
                    <a:schemeClr val="bg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15" name="Gruppo 149"/>
              <p:cNvGrpSpPr>
                <a:grpSpLocks/>
              </p:cNvGrpSpPr>
              <p:nvPr/>
            </p:nvGrpSpPr>
            <p:grpSpPr bwMode="auto">
              <a:xfrm>
                <a:off x="3755003" y="3310350"/>
                <a:ext cx="96879" cy="354331"/>
                <a:chOff x="3787039" y="932267"/>
                <a:chExt cx="96879" cy="354331"/>
              </a:xfrm>
            </p:grpSpPr>
            <p:sp>
              <p:nvSpPr>
                <p:cNvPr id="127" name="Ovale 717"/>
                <p:cNvSpPr/>
                <p:nvPr/>
              </p:nvSpPr>
              <p:spPr bwMode="auto">
                <a:xfrm>
                  <a:off x="3839425" y="1059331"/>
                  <a:ext cx="28574" cy="30177"/>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28" name="Ovale 718"/>
                <p:cNvSpPr/>
                <p:nvPr/>
              </p:nvSpPr>
              <p:spPr bwMode="auto">
                <a:xfrm>
                  <a:off x="3834662" y="998976"/>
                  <a:ext cx="30162" cy="30177"/>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29" name="Ovale 719"/>
                <p:cNvSpPr/>
                <p:nvPr/>
              </p:nvSpPr>
              <p:spPr bwMode="auto">
                <a:xfrm>
                  <a:off x="3834662" y="932267"/>
                  <a:ext cx="30162"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30" name="Ovale 720"/>
                <p:cNvSpPr/>
                <p:nvPr/>
              </p:nvSpPr>
              <p:spPr bwMode="auto">
                <a:xfrm>
                  <a:off x="3787039" y="989446"/>
                  <a:ext cx="28574"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131" name="Connettore 1 721"/>
                <p:cNvCxnSpPr/>
                <p:nvPr/>
              </p:nvCxnSpPr>
              <p:spPr>
                <a:xfrm rot="16200000" flipH="1">
                  <a:off x="3757799" y="1197081"/>
                  <a:ext cx="173074" cy="3948"/>
                </a:xfrm>
                <a:prstGeom prst="line">
                  <a:avLst/>
                </a:prstGeom>
                <a:ln>
                  <a:solidFill>
                    <a:schemeClr val="bg1"/>
                  </a:solidFill>
                </a:ln>
                <a:scene3d>
                  <a:camera prst="orthographicFront">
                    <a:rot lat="0" lon="0" rev="102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32" name="Connettore 1 722"/>
                <p:cNvCxnSpPr/>
                <p:nvPr/>
              </p:nvCxnSpPr>
              <p:spPr>
                <a:xfrm rot="16200000" flipH="1">
                  <a:off x="3795407" y="1198087"/>
                  <a:ext cx="173074" cy="3948"/>
                </a:xfrm>
                <a:prstGeom prst="line">
                  <a:avLst/>
                </a:prstGeom>
                <a:ln>
                  <a:solidFill>
                    <a:schemeClr val="bg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16" name="Gruppo 149"/>
              <p:cNvGrpSpPr>
                <a:grpSpLocks/>
              </p:cNvGrpSpPr>
              <p:nvPr/>
            </p:nvGrpSpPr>
            <p:grpSpPr bwMode="auto">
              <a:xfrm>
                <a:off x="1677043" y="3324644"/>
                <a:ext cx="97323" cy="353007"/>
                <a:chOff x="3786595" y="933591"/>
                <a:chExt cx="97323" cy="353007"/>
              </a:xfrm>
            </p:grpSpPr>
            <p:sp>
              <p:nvSpPr>
                <p:cNvPr id="121" name="Ovale 711"/>
                <p:cNvSpPr/>
                <p:nvPr/>
              </p:nvSpPr>
              <p:spPr bwMode="auto">
                <a:xfrm>
                  <a:off x="3838980" y="1059067"/>
                  <a:ext cx="28574"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22" name="Ovale 712"/>
                <p:cNvSpPr/>
                <p:nvPr/>
              </p:nvSpPr>
              <p:spPr bwMode="auto">
                <a:xfrm>
                  <a:off x="3834218" y="1000299"/>
                  <a:ext cx="30161" cy="3017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23" name="Ovale 713"/>
                <p:cNvSpPr/>
                <p:nvPr/>
              </p:nvSpPr>
              <p:spPr bwMode="auto">
                <a:xfrm>
                  <a:off x="3834218" y="933591"/>
                  <a:ext cx="30161" cy="3017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24" name="Ovale 714"/>
                <p:cNvSpPr/>
                <p:nvPr/>
              </p:nvSpPr>
              <p:spPr bwMode="auto">
                <a:xfrm>
                  <a:off x="3786595" y="990770"/>
                  <a:ext cx="28574"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125" name="Connettore 1 715"/>
                <p:cNvCxnSpPr/>
                <p:nvPr/>
              </p:nvCxnSpPr>
              <p:spPr>
                <a:xfrm rot="16200000" flipH="1">
                  <a:off x="3757799" y="1197081"/>
                  <a:ext cx="173074" cy="3948"/>
                </a:xfrm>
                <a:prstGeom prst="line">
                  <a:avLst/>
                </a:prstGeom>
                <a:ln>
                  <a:solidFill>
                    <a:schemeClr val="bg1"/>
                  </a:solidFill>
                </a:ln>
                <a:scene3d>
                  <a:camera prst="orthographicFront">
                    <a:rot lat="0" lon="0" rev="102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26" name="Connettore 1 716"/>
                <p:cNvCxnSpPr/>
                <p:nvPr/>
              </p:nvCxnSpPr>
              <p:spPr>
                <a:xfrm rot="16200000" flipH="1">
                  <a:off x="3795407" y="1198087"/>
                  <a:ext cx="173074" cy="3948"/>
                </a:xfrm>
                <a:prstGeom prst="line">
                  <a:avLst/>
                </a:prstGeom>
                <a:ln>
                  <a:solidFill>
                    <a:schemeClr val="bg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17" name="Gruppo 149"/>
              <p:cNvGrpSpPr>
                <a:grpSpLocks/>
              </p:cNvGrpSpPr>
              <p:nvPr/>
            </p:nvGrpSpPr>
            <p:grpSpPr bwMode="auto">
              <a:xfrm>
                <a:off x="4191550" y="3323056"/>
                <a:ext cx="97632" cy="353251"/>
                <a:chOff x="3786286" y="933347"/>
                <a:chExt cx="97632" cy="353251"/>
              </a:xfrm>
            </p:grpSpPr>
            <p:sp>
              <p:nvSpPr>
                <p:cNvPr id="115" name="Ovale 705"/>
                <p:cNvSpPr/>
                <p:nvPr/>
              </p:nvSpPr>
              <p:spPr bwMode="auto">
                <a:xfrm>
                  <a:off x="3838671" y="1060411"/>
                  <a:ext cx="30162" cy="30177"/>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16" name="Ovale 706"/>
                <p:cNvSpPr/>
                <p:nvPr/>
              </p:nvSpPr>
              <p:spPr bwMode="auto">
                <a:xfrm>
                  <a:off x="3835496" y="1000055"/>
                  <a:ext cx="30162" cy="30177"/>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17" name="Ovale 707"/>
                <p:cNvSpPr/>
                <p:nvPr/>
              </p:nvSpPr>
              <p:spPr bwMode="auto">
                <a:xfrm>
                  <a:off x="3835496" y="933347"/>
                  <a:ext cx="30162"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18" name="Ovale 708"/>
                <p:cNvSpPr/>
                <p:nvPr/>
              </p:nvSpPr>
              <p:spPr bwMode="auto">
                <a:xfrm>
                  <a:off x="3786286" y="990526"/>
                  <a:ext cx="28574"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119" name="Connettore 1 709"/>
                <p:cNvCxnSpPr/>
                <p:nvPr/>
              </p:nvCxnSpPr>
              <p:spPr>
                <a:xfrm rot="16200000" flipH="1">
                  <a:off x="3757799" y="1197081"/>
                  <a:ext cx="173074" cy="3948"/>
                </a:xfrm>
                <a:prstGeom prst="line">
                  <a:avLst/>
                </a:prstGeom>
                <a:ln>
                  <a:solidFill>
                    <a:schemeClr val="bg1"/>
                  </a:solidFill>
                </a:ln>
                <a:scene3d>
                  <a:camera prst="orthographicFront">
                    <a:rot lat="0" lon="0" rev="102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20" name="Connettore 1 710"/>
                <p:cNvCxnSpPr/>
                <p:nvPr/>
              </p:nvCxnSpPr>
              <p:spPr>
                <a:xfrm rot="16200000" flipH="1">
                  <a:off x="3795407" y="1198087"/>
                  <a:ext cx="173074" cy="3948"/>
                </a:xfrm>
                <a:prstGeom prst="line">
                  <a:avLst/>
                </a:prstGeom>
                <a:ln>
                  <a:solidFill>
                    <a:schemeClr val="bg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18" name="Gruppo 149"/>
              <p:cNvGrpSpPr>
                <a:grpSpLocks/>
              </p:cNvGrpSpPr>
              <p:nvPr/>
            </p:nvGrpSpPr>
            <p:grpSpPr bwMode="auto">
              <a:xfrm>
                <a:off x="3299408" y="3302408"/>
                <a:ext cx="97870" cy="353257"/>
                <a:chOff x="3786048" y="933341"/>
                <a:chExt cx="97870" cy="353257"/>
              </a:xfrm>
            </p:grpSpPr>
            <p:sp>
              <p:nvSpPr>
                <p:cNvPr id="109" name="Ovale 699"/>
                <p:cNvSpPr/>
                <p:nvPr/>
              </p:nvSpPr>
              <p:spPr bwMode="auto">
                <a:xfrm>
                  <a:off x="3838433" y="1060405"/>
                  <a:ext cx="30162" cy="3017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10" name="Ovale 700"/>
                <p:cNvSpPr/>
                <p:nvPr/>
              </p:nvSpPr>
              <p:spPr bwMode="auto">
                <a:xfrm>
                  <a:off x="3835258" y="1000049"/>
                  <a:ext cx="30162" cy="3017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11" name="Ovale 701"/>
                <p:cNvSpPr/>
                <p:nvPr/>
              </p:nvSpPr>
              <p:spPr bwMode="auto">
                <a:xfrm>
                  <a:off x="3835258" y="933341"/>
                  <a:ext cx="30162"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12" name="Ovale 702"/>
                <p:cNvSpPr/>
                <p:nvPr/>
              </p:nvSpPr>
              <p:spPr bwMode="auto">
                <a:xfrm>
                  <a:off x="3786048" y="990520"/>
                  <a:ext cx="28574"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113" name="Connettore 1 703"/>
                <p:cNvCxnSpPr/>
                <p:nvPr/>
              </p:nvCxnSpPr>
              <p:spPr>
                <a:xfrm rot="16200000" flipH="1">
                  <a:off x="3757799" y="1197081"/>
                  <a:ext cx="173074" cy="3948"/>
                </a:xfrm>
                <a:prstGeom prst="line">
                  <a:avLst/>
                </a:prstGeom>
                <a:ln>
                  <a:solidFill>
                    <a:schemeClr val="bg1"/>
                  </a:solidFill>
                </a:ln>
                <a:scene3d>
                  <a:camera prst="orthographicFront">
                    <a:rot lat="0" lon="0" rev="102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14" name="Connettore 1 704"/>
                <p:cNvCxnSpPr/>
                <p:nvPr/>
              </p:nvCxnSpPr>
              <p:spPr>
                <a:xfrm rot="16200000" flipH="1">
                  <a:off x="3795407" y="1198087"/>
                  <a:ext cx="173074" cy="3948"/>
                </a:xfrm>
                <a:prstGeom prst="line">
                  <a:avLst/>
                </a:prstGeom>
                <a:ln>
                  <a:solidFill>
                    <a:schemeClr val="bg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19" name="Gruppo 149"/>
              <p:cNvGrpSpPr>
                <a:grpSpLocks/>
              </p:cNvGrpSpPr>
              <p:nvPr/>
            </p:nvGrpSpPr>
            <p:grpSpPr bwMode="auto">
              <a:xfrm>
                <a:off x="2853336" y="3327821"/>
                <a:ext cx="97966" cy="353220"/>
                <a:chOff x="3785952" y="933378"/>
                <a:chExt cx="97966" cy="353220"/>
              </a:xfrm>
            </p:grpSpPr>
            <p:sp>
              <p:nvSpPr>
                <p:cNvPr id="103" name="Ovale 693"/>
                <p:cNvSpPr/>
                <p:nvPr/>
              </p:nvSpPr>
              <p:spPr bwMode="auto">
                <a:xfrm>
                  <a:off x="3838338" y="1060442"/>
                  <a:ext cx="30161" cy="3017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04" name="Ovale 694"/>
                <p:cNvSpPr/>
                <p:nvPr/>
              </p:nvSpPr>
              <p:spPr bwMode="auto">
                <a:xfrm>
                  <a:off x="3835163" y="1000086"/>
                  <a:ext cx="30161" cy="3017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05" name="Ovale 695"/>
                <p:cNvSpPr/>
                <p:nvPr/>
              </p:nvSpPr>
              <p:spPr bwMode="auto">
                <a:xfrm>
                  <a:off x="3835163" y="933378"/>
                  <a:ext cx="30161"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06" name="Ovale 696"/>
                <p:cNvSpPr/>
                <p:nvPr/>
              </p:nvSpPr>
              <p:spPr bwMode="auto">
                <a:xfrm>
                  <a:off x="3785952" y="990557"/>
                  <a:ext cx="28574"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107" name="Connettore 1 697"/>
                <p:cNvCxnSpPr/>
                <p:nvPr/>
              </p:nvCxnSpPr>
              <p:spPr>
                <a:xfrm rot="16200000" flipH="1">
                  <a:off x="3757799" y="1197081"/>
                  <a:ext cx="173074" cy="3948"/>
                </a:xfrm>
                <a:prstGeom prst="line">
                  <a:avLst/>
                </a:prstGeom>
                <a:ln>
                  <a:solidFill>
                    <a:schemeClr val="bg1"/>
                  </a:solidFill>
                </a:ln>
                <a:scene3d>
                  <a:camera prst="orthographicFront">
                    <a:rot lat="0" lon="0" rev="102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08" name="Connettore 1 698"/>
                <p:cNvCxnSpPr/>
                <p:nvPr/>
              </p:nvCxnSpPr>
              <p:spPr>
                <a:xfrm rot="16200000" flipH="1">
                  <a:off x="3795407" y="1198087"/>
                  <a:ext cx="173074" cy="3948"/>
                </a:xfrm>
                <a:prstGeom prst="line">
                  <a:avLst/>
                </a:prstGeom>
                <a:ln>
                  <a:solidFill>
                    <a:schemeClr val="bg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20" name="Gruppo 149"/>
              <p:cNvGrpSpPr>
                <a:grpSpLocks/>
              </p:cNvGrpSpPr>
              <p:nvPr/>
            </p:nvGrpSpPr>
            <p:grpSpPr bwMode="auto">
              <a:xfrm>
                <a:off x="3478788" y="3302408"/>
                <a:ext cx="97156" cy="353357"/>
                <a:chOff x="3786762" y="933241"/>
                <a:chExt cx="97156" cy="353357"/>
              </a:xfrm>
            </p:grpSpPr>
            <p:sp>
              <p:nvSpPr>
                <p:cNvPr id="97" name="Ovale 687"/>
                <p:cNvSpPr/>
                <p:nvPr/>
              </p:nvSpPr>
              <p:spPr bwMode="auto">
                <a:xfrm>
                  <a:off x="3839148" y="1060305"/>
                  <a:ext cx="28574" cy="3017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98" name="Ovale 688"/>
                <p:cNvSpPr/>
                <p:nvPr/>
              </p:nvSpPr>
              <p:spPr bwMode="auto">
                <a:xfrm>
                  <a:off x="3834385" y="999949"/>
                  <a:ext cx="30162" cy="3017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99" name="Ovale 689"/>
                <p:cNvSpPr/>
                <p:nvPr/>
              </p:nvSpPr>
              <p:spPr bwMode="auto">
                <a:xfrm>
                  <a:off x="3834385" y="933241"/>
                  <a:ext cx="30162"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00" name="Ovale 690"/>
                <p:cNvSpPr/>
                <p:nvPr/>
              </p:nvSpPr>
              <p:spPr bwMode="auto">
                <a:xfrm>
                  <a:off x="3786762" y="990420"/>
                  <a:ext cx="28574"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101" name="Connettore 1 691"/>
                <p:cNvCxnSpPr/>
                <p:nvPr/>
              </p:nvCxnSpPr>
              <p:spPr>
                <a:xfrm rot="16200000" flipH="1">
                  <a:off x="3757799" y="1197081"/>
                  <a:ext cx="173074" cy="3948"/>
                </a:xfrm>
                <a:prstGeom prst="line">
                  <a:avLst/>
                </a:prstGeom>
                <a:ln>
                  <a:solidFill>
                    <a:schemeClr val="bg1"/>
                  </a:solidFill>
                </a:ln>
                <a:scene3d>
                  <a:camera prst="orthographicFront">
                    <a:rot lat="0" lon="0" rev="102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02" name="Connettore 1 692"/>
                <p:cNvCxnSpPr/>
                <p:nvPr/>
              </p:nvCxnSpPr>
              <p:spPr>
                <a:xfrm rot="16200000" flipH="1">
                  <a:off x="3795407" y="1198087"/>
                  <a:ext cx="173074" cy="3948"/>
                </a:xfrm>
                <a:prstGeom prst="line">
                  <a:avLst/>
                </a:prstGeom>
                <a:ln>
                  <a:solidFill>
                    <a:schemeClr val="bg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21" name="Gruppo 149"/>
              <p:cNvGrpSpPr>
                <a:grpSpLocks/>
              </p:cNvGrpSpPr>
              <p:nvPr/>
            </p:nvGrpSpPr>
            <p:grpSpPr bwMode="auto">
              <a:xfrm>
                <a:off x="4364581" y="3340527"/>
                <a:ext cx="97495" cy="353032"/>
                <a:chOff x="3786423" y="933566"/>
                <a:chExt cx="97495" cy="353032"/>
              </a:xfrm>
            </p:grpSpPr>
            <p:sp>
              <p:nvSpPr>
                <p:cNvPr id="91" name="Ovale 681"/>
                <p:cNvSpPr/>
                <p:nvPr/>
              </p:nvSpPr>
              <p:spPr bwMode="auto">
                <a:xfrm>
                  <a:off x="3838809" y="1059042"/>
                  <a:ext cx="28574"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92" name="Ovale 682"/>
                <p:cNvSpPr/>
                <p:nvPr/>
              </p:nvSpPr>
              <p:spPr bwMode="auto">
                <a:xfrm>
                  <a:off x="3834046" y="1000274"/>
                  <a:ext cx="30162" cy="3017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93" name="Ovale 683"/>
                <p:cNvSpPr/>
                <p:nvPr/>
              </p:nvSpPr>
              <p:spPr bwMode="auto">
                <a:xfrm>
                  <a:off x="3834046" y="933566"/>
                  <a:ext cx="30162" cy="3017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94" name="Ovale 684"/>
                <p:cNvSpPr/>
                <p:nvPr/>
              </p:nvSpPr>
              <p:spPr bwMode="auto">
                <a:xfrm>
                  <a:off x="3786423" y="990745"/>
                  <a:ext cx="28574"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95" name="Connettore 1 685"/>
                <p:cNvCxnSpPr/>
                <p:nvPr/>
              </p:nvCxnSpPr>
              <p:spPr>
                <a:xfrm rot="16200000" flipH="1">
                  <a:off x="3757799" y="1197081"/>
                  <a:ext cx="173074" cy="3948"/>
                </a:xfrm>
                <a:prstGeom prst="line">
                  <a:avLst/>
                </a:prstGeom>
                <a:ln>
                  <a:solidFill>
                    <a:schemeClr val="bg1"/>
                  </a:solidFill>
                </a:ln>
                <a:scene3d>
                  <a:camera prst="orthographicFront">
                    <a:rot lat="0" lon="0" rev="102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96" name="Connettore 1 686"/>
                <p:cNvCxnSpPr/>
                <p:nvPr/>
              </p:nvCxnSpPr>
              <p:spPr>
                <a:xfrm rot="16200000" flipH="1">
                  <a:off x="3795407" y="1198087"/>
                  <a:ext cx="173074" cy="3948"/>
                </a:xfrm>
                <a:prstGeom prst="line">
                  <a:avLst/>
                </a:prstGeom>
                <a:ln>
                  <a:solidFill>
                    <a:schemeClr val="bg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22" name="Gruppo 149"/>
              <p:cNvGrpSpPr>
                <a:grpSpLocks/>
              </p:cNvGrpSpPr>
              <p:nvPr/>
            </p:nvGrpSpPr>
            <p:grpSpPr bwMode="auto">
              <a:xfrm>
                <a:off x="899196" y="3302408"/>
                <a:ext cx="97870" cy="353647"/>
                <a:chOff x="3786048" y="932951"/>
                <a:chExt cx="97870" cy="353647"/>
              </a:xfrm>
            </p:grpSpPr>
            <p:sp>
              <p:nvSpPr>
                <p:cNvPr id="85" name="Ovale 675"/>
                <p:cNvSpPr/>
                <p:nvPr/>
              </p:nvSpPr>
              <p:spPr bwMode="auto">
                <a:xfrm>
                  <a:off x="3838433" y="1060015"/>
                  <a:ext cx="30162" cy="3017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86" name="Ovale 676"/>
                <p:cNvSpPr/>
                <p:nvPr/>
              </p:nvSpPr>
              <p:spPr bwMode="auto">
                <a:xfrm>
                  <a:off x="3835258" y="999659"/>
                  <a:ext cx="30162" cy="3017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87" name="Ovale 677"/>
                <p:cNvSpPr/>
                <p:nvPr/>
              </p:nvSpPr>
              <p:spPr bwMode="auto">
                <a:xfrm>
                  <a:off x="3835258" y="932951"/>
                  <a:ext cx="30162"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88" name="Ovale 678"/>
                <p:cNvSpPr/>
                <p:nvPr/>
              </p:nvSpPr>
              <p:spPr bwMode="auto">
                <a:xfrm>
                  <a:off x="3786048" y="990130"/>
                  <a:ext cx="28574"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89" name="Connettore 1 679"/>
                <p:cNvCxnSpPr/>
                <p:nvPr/>
              </p:nvCxnSpPr>
              <p:spPr>
                <a:xfrm rot="16200000" flipH="1">
                  <a:off x="3757799" y="1197081"/>
                  <a:ext cx="173074" cy="3948"/>
                </a:xfrm>
                <a:prstGeom prst="line">
                  <a:avLst/>
                </a:prstGeom>
                <a:ln>
                  <a:solidFill>
                    <a:schemeClr val="bg1"/>
                  </a:solidFill>
                </a:ln>
                <a:scene3d>
                  <a:camera prst="orthographicFront">
                    <a:rot lat="0" lon="0" rev="102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90" name="Connettore 1 680"/>
                <p:cNvCxnSpPr/>
                <p:nvPr/>
              </p:nvCxnSpPr>
              <p:spPr>
                <a:xfrm rot="16200000" flipH="1">
                  <a:off x="3795407" y="1198087"/>
                  <a:ext cx="173074" cy="3948"/>
                </a:xfrm>
                <a:prstGeom prst="line">
                  <a:avLst/>
                </a:prstGeom>
                <a:ln>
                  <a:solidFill>
                    <a:schemeClr val="bg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23" name="Gruppo 149"/>
              <p:cNvGrpSpPr>
                <a:grpSpLocks/>
              </p:cNvGrpSpPr>
              <p:nvPr/>
            </p:nvGrpSpPr>
            <p:grpSpPr bwMode="auto">
              <a:xfrm>
                <a:off x="1337330" y="3296055"/>
                <a:ext cx="97036" cy="354374"/>
                <a:chOff x="3786882" y="932224"/>
                <a:chExt cx="97036" cy="354374"/>
              </a:xfrm>
            </p:grpSpPr>
            <p:sp>
              <p:nvSpPr>
                <p:cNvPr id="79" name="Ovale 669"/>
                <p:cNvSpPr/>
                <p:nvPr/>
              </p:nvSpPr>
              <p:spPr bwMode="auto">
                <a:xfrm>
                  <a:off x="3839267" y="1059288"/>
                  <a:ext cx="28574" cy="3017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80" name="Ovale 670"/>
                <p:cNvSpPr/>
                <p:nvPr/>
              </p:nvSpPr>
              <p:spPr bwMode="auto">
                <a:xfrm>
                  <a:off x="3834505" y="998933"/>
                  <a:ext cx="30161" cy="3017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81" name="Ovale 671"/>
                <p:cNvSpPr/>
                <p:nvPr/>
              </p:nvSpPr>
              <p:spPr bwMode="auto">
                <a:xfrm>
                  <a:off x="3834505" y="932224"/>
                  <a:ext cx="30161"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82" name="Ovale 672"/>
                <p:cNvSpPr/>
                <p:nvPr/>
              </p:nvSpPr>
              <p:spPr bwMode="auto">
                <a:xfrm>
                  <a:off x="3786882" y="989403"/>
                  <a:ext cx="28574"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83" name="Connettore 1 673"/>
                <p:cNvCxnSpPr/>
                <p:nvPr/>
              </p:nvCxnSpPr>
              <p:spPr>
                <a:xfrm rot="16200000" flipH="1">
                  <a:off x="3757799" y="1197081"/>
                  <a:ext cx="173074" cy="3948"/>
                </a:xfrm>
                <a:prstGeom prst="line">
                  <a:avLst/>
                </a:prstGeom>
                <a:ln>
                  <a:solidFill>
                    <a:schemeClr val="bg1"/>
                  </a:solidFill>
                </a:ln>
                <a:scene3d>
                  <a:camera prst="orthographicFront">
                    <a:rot lat="0" lon="0" rev="102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4" name="Connettore 1 674"/>
                <p:cNvCxnSpPr/>
                <p:nvPr/>
              </p:nvCxnSpPr>
              <p:spPr>
                <a:xfrm rot="16200000" flipH="1">
                  <a:off x="3795407" y="1198087"/>
                  <a:ext cx="173074" cy="3948"/>
                </a:xfrm>
                <a:prstGeom prst="line">
                  <a:avLst/>
                </a:prstGeom>
                <a:ln>
                  <a:solidFill>
                    <a:schemeClr val="bg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24" name="Gruppo 149"/>
              <p:cNvGrpSpPr>
                <a:grpSpLocks/>
              </p:cNvGrpSpPr>
              <p:nvPr/>
            </p:nvGrpSpPr>
            <p:grpSpPr bwMode="auto">
              <a:xfrm>
                <a:off x="367403" y="3284937"/>
                <a:ext cx="97425" cy="353476"/>
                <a:chOff x="3786493" y="933122"/>
                <a:chExt cx="97425" cy="353476"/>
              </a:xfrm>
            </p:grpSpPr>
            <p:sp>
              <p:nvSpPr>
                <p:cNvPr id="73" name="Ovale 663"/>
                <p:cNvSpPr/>
                <p:nvPr/>
              </p:nvSpPr>
              <p:spPr bwMode="auto">
                <a:xfrm>
                  <a:off x="3838879" y="1060186"/>
                  <a:ext cx="28574" cy="30177"/>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74" name="Ovale 664"/>
                <p:cNvSpPr/>
                <p:nvPr/>
              </p:nvSpPr>
              <p:spPr bwMode="auto">
                <a:xfrm>
                  <a:off x="3834116" y="999830"/>
                  <a:ext cx="30162" cy="30177"/>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75" name="Ovale 665"/>
                <p:cNvSpPr/>
                <p:nvPr/>
              </p:nvSpPr>
              <p:spPr bwMode="auto">
                <a:xfrm>
                  <a:off x="3834116" y="933122"/>
                  <a:ext cx="30162"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76" name="Ovale 666"/>
                <p:cNvSpPr/>
                <p:nvPr/>
              </p:nvSpPr>
              <p:spPr bwMode="auto">
                <a:xfrm>
                  <a:off x="3786493" y="990301"/>
                  <a:ext cx="28574"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77" name="Connettore 1 667"/>
                <p:cNvCxnSpPr/>
                <p:nvPr/>
              </p:nvCxnSpPr>
              <p:spPr>
                <a:xfrm rot="16200000" flipH="1">
                  <a:off x="3757799" y="1197081"/>
                  <a:ext cx="173074" cy="3948"/>
                </a:xfrm>
                <a:prstGeom prst="line">
                  <a:avLst/>
                </a:prstGeom>
                <a:ln>
                  <a:solidFill>
                    <a:schemeClr val="bg1"/>
                  </a:solidFill>
                </a:ln>
                <a:scene3d>
                  <a:camera prst="orthographicFront">
                    <a:rot lat="0" lon="0" rev="102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8" name="Connettore 1 668"/>
                <p:cNvCxnSpPr/>
                <p:nvPr/>
              </p:nvCxnSpPr>
              <p:spPr>
                <a:xfrm rot="16200000" flipH="1">
                  <a:off x="3795407" y="1198087"/>
                  <a:ext cx="173074" cy="3948"/>
                </a:xfrm>
                <a:prstGeom prst="line">
                  <a:avLst/>
                </a:prstGeom>
                <a:ln>
                  <a:solidFill>
                    <a:schemeClr val="bg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25" name="Gruppo 149"/>
              <p:cNvGrpSpPr>
                <a:grpSpLocks/>
              </p:cNvGrpSpPr>
              <p:nvPr/>
            </p:nvGrpSpPr>
            <p:grpSpPr bwMode="auto">
              <a:xfrm>
                <a:off x="718228" y="3310350"/>
                <a:ext cx="97786" cy="354041"/>
                <a:chOff x="3786132" y="932557"/>
                <a:chExt cx="97786" cy="354041"/>
              </a:xfrm>
            </p:grpSpPr>
            <p:sp>
              <p:nvSpPr>
                <p:cNvPr id="67" name="Ovale 657"/>
                <p:cNvSpPr/>
                <p:nvPr/>
              </p:nvSpPr>
              <p:spPr bwMode="auto">
                <a:xfrm>
                  <a:off x="3838517" y="1059621"/>
                  <a:ext cx="30162" cy="30177"/>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8" name="Ovale 658"/>
                <p:cNvSpPr/>
                <p:nvPr/>
              </p:nvSpPr>
              <p:spPr bwMode="auto">
                <a:xfrm>
                  <a:off x="3835342" y="999266"/>
                  <a:ext cx="30162" cy="30177"/>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9" name="Ovale 659"/>
                <p:cNvSpPr/>
                <p:nvPr/>
              </p:nvSpPr>
              <p:spPr bwMode="auto">
                <a:xfrm>
                  <a:off x="3835342" y="932557"/>
                  <a:ext cx="30162"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70" name="Ovale 660"/>
                <p:cNvSpPr/>
                <p:nvPr/>
              </p:nvSpPr>
              <p:spPr bwMode="auto">
                <a:xfrm>
                  <a:off x="3786132" y="989736"/>
                  <a:ext cx="28574"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71" name="Connettore 1 661"/>
                <p:cNvCxnSpPr/>
                <p:nvPr/>
              </p:nvCxnSpPr>
              <p:spPr>
                <a:xfrm rot="16200000" flipH="1">
                  <a:off x="3757799" y="1197081"/>
                  <a:ext cx="173074" cy="3948"/>
                </a:xfrm>
                <a:prstGeom prst="line">
                  <a:avLst/>
                </a:prstGeom>
                <a:ln>
                  <a:solidFill>
                    <a:schemeClr val="bg1"/>
                  </a:solidFill>
                </a:ln>
                <a:scene3d>
                  <a:camera prst="orthographicFront">
                    <a:rot lat="0" lon="0" rev="102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2" name="Connettore 1 662"/>
                <p:cNvCxnSpPr/>
                <p:nvPr/>
              </p:nvCxnSpPr>
              <p:spPr>
                <a:xfrm rot="16200000" flipH="1">
                  <a:off x="3795407" y="1198087"/>
                  <a:ext cx="173074" cy="3948"/>
                </a:xfrm>
                <a:prstGeom prst="line">
                  <a:avLst/>
                </a:prstGeom>
                <a:ln>
                  <a:solidFill>
                    <a:schemeClr val="bg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26" name="Gruppo 149"/>
              <p:cNvGrpSpPr>
                <a:grpSpLocks/>
              </p:cNvGrpSpPr>
              <p:nvPr/>
            </p:nvGrpSpPr>
            <p:grpSpPr bwMode="auto">
              <a:xfrm>
                <a:off x="1518298" y="3305585"/>
                <a:ext cx="97588" cy="353470"/>
                <a:chOff x="3786330" y="933128"/>
                <a:chExt cx="97588" cy="353470"/>
              </a:xfrm>
            </p:grpSpPr>
            <p:sp>
              <p:nvSpPr>
                <p:cNvPr id="61" name="Ovale 651"/>
                <p:cNvSpPr/>
                <p:nvPr/>
              </p:nvSpPr>
              <p:spPr bwMode="auto">
                <a:xfrm>
                  <a:off x="3838715" y="1060192"/>
                  <a:ext cx="28574" cy="3017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2" name="Ovale 652"/>
                <p:cNvSpPr/>
                <p:nvPr/>
              </p:nvSpPr>
              <p:spPr bwMode="auto">
                <a:xfrm>
                  <a:off x="3833953" y="999836"/>
                  <a:ext cx="30161" cy="3017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3" name="Ovale 653"/>
                <p:cNvSpPr/>
                <p:nvPr/>
              </p:nvSpPr>
              <p:spPr bwMode="auto">
                <a:xfrm>
                  <a:off x="3833953" y="933128"/>
                  <a:ext cx="30161"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4" name="Ovale 654"/>
                <p:cNvSpPr/>
                <p:nvPr/>
              </p:nvSpPr>
              <p:spPr bwMode="auto">
                <a:xfrm>
                  <a:off x="3786330" y="990307"/>
                  <a:ext cx="28574"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65" name="Connettore 1 655"/>
                <p:cNvCxnSpPr/>
                <p:nvPr/>
              </p:nvCxnSpPr>
              <p:spPr>
                <a:xfrm rot="16200000" flipH="1">
                  <a:off x="3757799" y="1197081"/>
                  <a:ext cx="173074" cy="3948"/>
                </a:xfrm>
                <a:prstGeom prst="line">
                  <a:avLst/>
                </a:prstGeom>
                <a:ln>
                  <a:solidFill>
                    <a:schemeClr val="bg1"/>
                  </a:solidFill>
                </a:ln>
                <a:scene3d>
                  <a:camera prst="orthographicFront">
                    <a:rot lat="0" lon="0" rev="102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66" name="Connettore 1 656"/>
                <p:cNvCxnSpPr/>
                <p:nvPr/>
              </p:nvCxnSpPr>
              <p:spPr>
                <a:xfrm rot="16200000" flipH="1">
                  <a:off x="3795407" y="1198087"/>
                  <a:ext cx="173074" cy="3948"/>
                </a:xfrm>
                <a:prstGeom prst="line">
                  <a:avLst/>
                </a:prstGeom>
                <a:ln>
                  <a:solidFill>
                    <a:schemeClr val="bg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27" name="Gruppo 149"/>
              <p:cNvGrpSpPr>
                <a:grpSpLocks/>
              </p:cNvGrpSpPr>
              <p:nvPr/>
            </p:nvGrpSpPr>
            <p:grpSpPr bwMode="auto">
              <a:xfrm>
                <a:off x="1075402" y="3278584"/>
                <a:ext cx="97396" cy="352937"/>
                <a:chOff x="3786522" y="933661"/>
                <a:chExt cx="97396" cy="352937"/>
              </a:xfrm>
            </p:grpSpPr>
            <p:sp>
              <p:nvSpPr>
                <p:cNvPr id="55" name="Ovale 645"/>
                <p:cNvSpPr/>
                <p:nvPr/>
              </p:nvSpPr>
              <p:spPr bwMode="auto">
                <a:xfrm>
                  <a:off x="3838908" y="1059136"/>
                  <a:ext cx="28574"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6" name="Ovale 646"/>
                <p:cNvSpPr/>
                <p:nvPr/>
              </p:nvSpPr>
              <p:spPr bwMode="auto">
                <a:xfrm>
                  <a:off x="3834145" y="1000369"/>
                  <a:ext cx="30162" cy="30177"/>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7" name="Ovale 647"/>
                <p:cNvSpPr/>
                <p:nvPr/>
              </p:nvSpPr>
              <p:spPr bwMode="auto">
                <a:xfrm>
                  <a:off x="3834145" y="933661"/>
                  <a:ext cx="30162" cy="30177"/>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8" name="Ovale 648"/>
                <p:cNvSpPr/>
                <p:nvPr/>
              </p:nvSpPr>
              <p:spPr bwMode="auto">
                <a:xfrm>
                  <a:off x="3786522" y="990840"/>
                  <a:ext cx="28574"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59" name="Connettore 1 649"/>
                <p:cNvCxnSpPr/>
                <p:nvPr/>
              </p:nvCxnSpPr>
              <p:spPr>
                <a:xfrm rot="16200000" flipH="1">
                  <a:off x="3757799" y="1197081"/>
                  <a:ext cx="173074" cy="3948"/>
                </a:xfrm>
                <a:prstGeom prst="line">
                  <a:avLst/>
                </a:prstGeom>
                <a:ln>
                  <a:solidFill>
                    <a:schemeClr val="bg1"/>
                  </a:solidFill>
                </a:ln>
                <a:scene3d>
                  <a:camera prst="orthographicFront">
                    <a:rot lat="0" lon="0" rev="102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60" name="Connettore 1 650"/>
                <p:cNvCxnSpPr/>
                <p:nvPr/>
              </p:nvCxnSpPr>
              <p:spPr>
                <a:xfrm rot="16200000" flipH="1">
                  <a:off x="3795407" y="1198087"/>
                  <a:ext cx="173074" cy="3948"/>
                </a:xfrm>
                <a:prstGeom prst="line">
                  <a:avLst/>
                </a:prstGeom>
                <a:ln>
                  <a:solidFill>
                    <a:schemeClr val="bg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28" name="Gruppo 149"/>
              <p:cNvGrpSpPr>
                <a:grpSpLocks/>
              </p:cNvGrpSpPr>
              <p:nvPr/>
            </p:nvGrpSpPr>
            <p:grpSpPr bwMode="auto">
              <a:xfrm>
                <a:off x="2234234" y="3327821"/>
                <a:ext cx="96854" cy="354112"/>
                <a:chOff x="3787064" y="932486"/>
                <a:chExt cx="96854" cy="354112"/>
              </a:xfrm>
            </p:grpSpPr>
            <p:sp>
              <p:nvSpPr>
                <p:cNvPr id="49" name="Ovale 639"/>
                <p:cNvSpPr/>
                <p:nvPr/>
              </p:nvSpPr>
              <p:spPr bwMode="auto">
                <a:xfrm>
                  <a:off x="3839450" y="1059550"/>
                  <a:ext cx="28574" cy="3017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0" name="Ovale 640"/>
                <p:cNvSpPr/>
                <p:nvPr/>
              </p:nvSpPr>
              <p:spPr bwMode="auto">
                <a:xfrm>
                  <a:off x="3834687" y="999195"/>
                  <a:ext cx="30162" cy="3017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1" name="Ovale 641"/>
                <p:cNvSpPr/>
                <p:nvPr/>
              </p:nvSpPr>
              <p:spPr bwMode="auto">
                <a:xfrm>
                  <a:off x="3834687" y="932486"/>
                  <a:ext cx="30162"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2" name="Ovale 642"/>
                <p:cNvSpPr/>
                <p:nvPr/>
              </p:nvSpPr>
              <p:spPr bwMode="auto">
                <a:xfrm>
                  <a:off x="3787064" y="989665"/>
                  <a:ext cx="28574"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53" name="Connettore 1 643"/>
                <p:cNvCxnSpPr/>
                <p:nvPr/>
              </p:nvCxnSpPr>
              <p:spPr>
                <a:xfrm rot="16200000" flipH="1">
                  <a:off x="3757799" y="1197081"/>
                  <a:ext cx="173074" cy="3948"/>
                </a:xfrm>
                <a:prstGeom prst="line">
                  <a:avLst/>
                </a:prstGeom>
                <a:ln>
                  <a:solidFill>
                    <a:schemeClr val="bg1"/>
                  </a:solidFill>
                </a:ln>
                <a:scene3d>
                  <a:camera prst="orthographicFront">
                    <a:rot lat="0" lon="0" rev="102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54" name="Connettore 1 644"/>
                <p:cNvCxnSpPr/>
                <p:nvPr/>
              </p:nvCxnSpPr>
              <p:spPr>
                <a:xfrm rot="16200000" flipH="1">
                  <a:off x="3795407" y="1198087"/>
                  <a:ext cx="173074" cy="3948"/>
                </a:xfrm>
                <a:prstGeom prst="line">
                  <a:avLst/>
                </a:prstGeom>
                <a:ln>
                  <a:solidFill>
                    <a:schemeClr val="bg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29" name="Gruppo 149"/>
              <p:cNvGrpSpPr>
                <a:grpSpLocks/>
              </p:cNvGrpSpPr>
              <p:nvPr/>
            </p:nvGrpSpPr>
            <p:grpSpPr bwMode="auto">
              <a:xfrm>
                <a:off x="3996294" y="3284937"/>
                <a:ext cx="97116" cy="353866"/>
                <a:chOff x="3786802" y="932732"/>
                <a:chExt cx="97116" cy="353866"/>
              </a:xfrm>
            </p:grpSpPr>
            <p:sp>
              <p:nvSpPr>
                <p:cNvPr id="43" name="Ovale 633"/>
                <p:cNvSpPr/>
                <p:nvPr/>
              </p:nvSpPr>
              <p:spPr bwMode="auto">
                <a:xfrm>
                  <a:off x="3839188" y="1059796"/>
                  <a:ext cx="28574" cy="30177"/>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4" name="Ovale 634"/>
                <p:cNvSpPr/>
                <p:nvPr/>
              </p:nvSpPr>
              <p:spPr bwMode="auto">
                <a:xfrm>
                  <a:off x="3834425" y="999441"/>
                  <a:ext cx="30162" cy="30177"/>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5" name="Ovale 635"/>
                <p:cNvSpPr/>
                <p:nvPr/>
              </p:nvSpPr>
              <p:spPr bwMode="auto">
                <a:xfrm>
                  <a:off x="3834425" y="932732"/>
                  <a:ext cx="30162"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6" name="Ovale 636"/>
                <p:cNvSpPr/>
                <p:nvPr/>
              </p:nvSpPr>
              <p:spPr bwMode="auto">
                <a:xfrm>
                  <a:off x="3786802" y="989911"/>
                  <a:ext cx="28574"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47" name="Connettore 1 637"/>
                <p:cNvCxnSpPr/>
                <p:nvPr/>
              </p:nvCxnSpPr>
              <p:spPr>
                <a:xfrm rot="16200000" flipH="1">
                  <a:off x="3757799" y="1197081"/>
                  <a:ext cx="173074" cy="3948"/>
                </a:xfrm>
                <a:prstGeom prst="line">
                  <a:avLst/>
                </a:prstGeom>
                <a:ln>
                  <a:solidFill>
                    <a:schemeClr val="bg1"/>
                  </a:solidFill>
                </a:ln>
                <a:scene3d>
                  <a:camera prst="orthographicFront">
                    <a:rot lat="0" lon="0" rev="102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48" name="Connettore 1 638"/>
                <p:cNvCxnSpPr/>
                <p:nvPr/>
              </p:nvCxnSpPr>
              <p:spPr>
                <a:xfrm rot="16200000" flipH="1">
                  <a:off x="3795407" y="1198087"/>
                  <a:ext cx="173074" cy="3948"/>
                </a:xfrm>
                <a:prstGeom prst="line">
                  <a:avLst/>
                </a:prstGeom>
                <a:ln>
                  <a:solidFill>
                    <a:schemeClr val="bg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30" name="Gruppo 149"/>
              <p:cNvGrpSpPr>
                <a:grpSpLocks/>
              </p:cNvGrpSpPr>
              <p:nvPr/>
            </p:nvGrpSpPr>
            <p:grpSpPr bwMode="auto">
              <a:xfrm>
                <a:off x="1862773" y="3327821"/>
                <a:ext cx="97491" cy="353822"/>
                <a:chOff x="3786427" y="932776"/>
                <a:chExt cx="97491" cy="353822"/>
              </a:xfrm>
            </p:grpSpPr>
            <p:sp>
              <p:nvSpPr>
                <p:cNvPr id="37" name="Ovale 627"/>
                <p:cNvSpPr/>
                <p:nvPr/>
              </p:nvSpPr>
              <p:spPr bwMode="auto">
                <a:xfrm>
                  <a:off x="3838813" y="1059840"/>
                  <a:ext cx="28574" cy="3017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8" name="Ovale 628"/>
                <p:cNvSpPr/>
                <p:nvPr/>
              </p:nvSpPr>
              <p:spPr bwMode="auto">
                <a:xfrm>
                  <a:off x="3834050" y="999485"/>
                  <a:ext cx="30162" cy="3017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9" name="Ovale 629"/>
                <p:cNvSpPr/>
                <p:nvPr/>
              </p:nvSpPr>
              <p:spPr bwMode="auto">
                <a:xfrm>
                  <a:off x="3834050" y="932776"/>
                  <a:ext cx="30162"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0" name="Ovale 630"/>
                <p:cNvSpPr/>
                <p:nvPr/>
              </p:nvSpPr>
              <p:spPr bwMode="auto">
                <a:xfrm>
                  <a:off x="3786427" y="989955"/>
                  <a:ext cx="28574"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41" name="Connettore 1 631"/>
                <p:cNvCxnSpPr/>
                <p:nvPr/>
              </p:nvCxnSpPr>
              <p:spPr>
                <a:xfrm rot="16200000" flipH="1">
                  <a:off x="3757799" y="1197081"/>
                  <a:ext cx="173074" cy="3948"/>
                </a:xfrm>
                <a:prstGeom prst="line">
                  <a:avLst/>
                </a:prstGeom>
                <a:ln>
                  <a:solidFill>
                    <a:schemeClr val="bg1"/>
                  </a:solidFill>
                </a:ln>
                <a:scene3d>
                  <a:camera prst="orthographicFront">
                    <a:rot lat="0" lon="0" rev="102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42" name="Connettore 1 632"/>
                <p:cNvCxnSpPr/>
                <p:nvPr/>
              </p:nvCxnSpPr>
              <p:spPr>
                <a:xfrm rot="16200000" flipH="1">
                  <a:off x="3795407" y="1198087"/>
                  <a:ext cx="173074" cy="3948"/>
                </a:xfrm>
                <a:prstGeom prst="line">
                  <a:avLst/>
                </a:prstGeom>
                <a:ln>
                  <a:solidFill>
                    <a:schemeClr val="bg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112640" name="Gruppo 149"/>
              <p:cNvGrpSpPr>
                <a:grpSpLocks/>
              </p:cNvGrpSpPr>
              <p:nvPr/>
            </p:nvGrpSpPr>
            <p:grpSpPr bwMode="auto">
              <a:xfrm>
                <a:off x="4637621" y="3305585"/>
                <a:ext cx="97861" cy="353470"/>
                <a:chOff x="3786057" y="933128"/>
                <a:chExt cx="97861" cy="353470"/>
              </a:xfrm>
            </p:grpSpPr>
            <p:sp>
              <p:nvSpPr>
                <p:cNvPr id="31" name="Ovale 621"/>
                <p:cNvSpPr/>
                <p:nvPr/>
              </p:nvSpPr>
              <p:spPr bwMode="auto">
                <a:xfrm>
                  <a:off x="3838443" y="1060192"/>
                  <a:ext cx="30161" cy="3017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2" name="Ovale 622"/>
                <p:cNvSpPr/>
                <p:nvPr/>
              </p:nvSpPr>
              <p:spPr bwMode="auto">
                <a:xfrm>
                  <a:off x="3835268" y="999836"/>
                  <a:ext cx="30161" cy="3017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3" name="Ovale 623"/>
                <p:cNvSpPr/>
                <p:nvPr/>
              </p:nvSpPr>
              <p:spPr bwMode="auto">
                <a:xfrm>
                  <a:off x="3835268" y="933128"/>
                  <a:ext cx="30161"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4" name="Ovale 624"/>
                <p:cNvSpPr/>
                <p:nvPr/>
              </p:nvSpPr>
              <p:spPr bwMode="auto">
                <a:xfrm>
                  <a:off x="3786057" y="990307"/>
                  <a:ext cx="28574" cy="3176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35" name="Connettore 1 625"/>
                <p:cNvCxnSpPr/>
                <p:nvPr/>
              </p:nvCxnSpPr>
              <p:spPr>
                <a:xfrm rot="16200000" flipH="1">
                  <a:off x="3757799" y="1197081"/>
                  <a:ext cx="173074" cy="3948"/>
                </a:xfrm>
                <a:prstGeom prst="line">
                  <a:avLst/>
                </a:prstGeom>
                <a:ln>
                  <a:solidFill>
                    <a:schemeClr val="bg1"/>
                  </a:solidFill>
                </a:ln>
                <a:scene3d>
                  <a:camera prst="orthographicFront">
                    <a:rot lat="0" lon="0" rev="102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6" name="Connettore 1 626"/>
                <p:cNvCxnSpPr/>
                <p:nvPr/>
              </p:nvCxnSpPr>
              <p:spPr>
                <a:xfrm rot="16200000" flipH="1">
                  <a:off x="3795407" y="1198087"/>
                  <a:ext cx="173074" cy="3948"/>
                </a:xfrm>
                <a:prstGeom prst="line">
                  <a:avLst/>
                </a:prstGeom>
                <a:ln>
                  <a:solidFill>
                    <a:schemeClr val="bg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grpSp>
        </p:grpSp>
        <p:sp>
          <p:nvSpPr>
            <p:cNvPr id="6" name="Freccia in giù 921"/>
            <p:cNvSpPr/>
            <p:nvPr/>
          </p:nvSpPr>
          <p:spPr>
            <a:xfrm>
              <a:off x="6732587" y="4984750"/>
              <a:ext cx="288925" cy="649288"/>
            </a:xfrm>
            <a:prstGeom prst="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12775" name="CasellaDiTesto 922"/>
            <p:cNvSpPr txBox="1">
              <a:spLocks noChangeArrowheads="1"/>
            </p:cNvSpPr>
            <p:nvPr/>
          </p:nvSpPr>
          <p:spPr bwMode="auto">
            <a:xfrm>
              <a:off x="7092950" y="4984750"/>
              <a:ext cx="1584325" cy="1201738"/>
            </a:xfrm>
            <a:prstGeom prst="rect">
              <a:avLst/>
            </a:prstGeom>
            <a:noFill/>
            <a:ln w="9525">
              <a:noFill/>
              <a:miter lim="800000"/>
              <a:headEnd/>
              <a:tailEnd/>
            </a:ln>
          </p:spPr>
          <p:txBody>
            <a:bodyPr>
              <a:prstTxWarp prst="textNoShape">
                <a:avLst/>
              </a:prstTxWarp>
              <a:spAutoFit/>
            </a:bodyPr>
            <a:lstStyle/>
            <a:p>
              <a:r>
                <a:rPr lang="en-GB">
                  <a:solidFill>
                    <a:srgbClr val="000000"/>
                  </a:solidFill>
                  <a:latin typeface="Century Gothic" pitchFamily="-112" charset="0"/>
                  <a:ea typeface="Century Gothic" pitchFamily="-112" charset="0"/>
                  <a:cs typeface="Century Gothic" pitchFamily="-112" charset="0"/>
                </a:rPr>
                <a:t>Cholesterol goes in the inner leaflet</a:t>
              </a:r>
            </a:p>
            <a:p>
              <a:endParaRPr lang="en-GB">
                <a:solidFill>
                  <a:srgbClr val="000000"/>
                </a:solidFill>
                <a:latin typeface="Century Gothic" pitchFamily="-112" charset="0"/>
                <a:ea typeface="Century Gothic" pitchFamily="-112" charset="0"/>
                <a:cs typeface="Century Gothic" pitchFamily="-112" charset="0"/>
              </a:endParaRPr>
            </a:p>
          </p:txBody>
        </p:sp>
      </p:grpSp>
      <p:grpSp>
        <p:nvGrpSpPr>
          <p:cNvPr id="112641" name="Gruppo 735"/>
          <p:cNvGrpSpPr>
            <a:grpSpLocks/>
          </p:cNvGrpSpPr>
          <p:nvPr/>
        </p:nvGrpSpPr>
        <p:grpSpPr bwMode="auto">
          <a:xfrm>
            <a:off x="215900" y="139700"/>
            <a:ext cx="8053388" cy="4076700"/>
            <a:chOff x="215900" y="139700"/>
            <a:chExt cx="8052905" cy="4076700"/>
          </a:xfrm>
        </p:grpSpPr>
        <p:sp>
          <p:nvSpPr>
            <p:cNvPr id="112649" name="CasellaDiTesto 596"/>
            <p:cNvSpPr txBox="1">
              <a:spLocks noChangeArrowheads="1"/>
            </p:cNvSpPr>
            <p:nvPr/>
          </p:nvSpPr>
          <p:spPr bwMode="auto">
            <a:xfrm>
              <a:off x="5045559" y="1295400"/>
              <a:ext cx="3223246" cy="369332"/>
            </a:xfrm>
            <a:prstGeom prst="rect">
              <a:avLst/>
            </a:prstGeom>
            <a:noFill/>
            <a:ln w="9525">
              <a:noFill/>
              <a:miter lim="800000"/>
              <a:headEnd/>
              <a:tailEnd/>
            </a:ln>
          </p:spPr>
          <p:txBody>
            <a:bodyPr wrap="none">
              <a:prstTxWarp prst="textNoShape">
                <a:avLst/>
              </a:prstTxWarp>
              <a:spAutoFit/>
            </a:bodyPr>
            <a:lstStyle/>
            <a:p>
              <a:r>
                <a:rPr lang="en-GB">
                  <a:solidFill>
                    <a:srgbClr val="000000"/>
                  </a:solidFill>
                  <a:latin typeface="Century Gothic" pitchFamily="-112" charset="0"/>
                  <a:ea typeface="Century Gothic" pitchFamily="-112" charset="0"/>
                  <a:cs typeface="Century Gothic" pitchFamily="-112" charset="0"/>
                </a:rPr>
                <a:t>GM1 enters the membrane</a:t>
              </a:r>
            </a:p>
          </p:txBody>
        </p:sp>
        <p:grpSp>
          <p:nvGrpSpPr>
            <p:cNvPr id="112642" name="Gruppo 1523"/>
            <p:cNvGrpSpPr>
              <a:grpSpLocks/>
            </p:cNvGrpSpPr>
            <p:nvPr/>
          </p:nvGrpSpPr>
          <p:grpSpPr bwMode="auto">
            <a:xfrm>
              <a:off x="215900" y="2439988"/>
              <a:ext cx="4356100" cy="1776412"/>
              <a:chOff x="971600" y="2924944"/>
              <a:chExt cx="4760738" cy="2160587"/>
            </a:xfrm>
          </p:grpSpPr>
          <p:grpSp>
            <p:nvGrpSpPr>
              <p:cNvPr id="112643" name="Gruppo 1498"/>
              <p:cNvGrpSpPr>
                <a:grpSpLocks/>
              </p:cNvGrpSpPr>
              <p:nvPr/>
            </p:nvGrpSpPr>
            <p:grpSpPr bwMode="auto">
              <a:xfrm>
                <a:off x="3284115" y="2924944"/>
                <a:ext cx="2448223" cy="2160587"/>
                <a:chOff x="947613" y="980728"/>
                <a:chExt cx="2448223" cy="2160587"/>
              </a:xfrm>
            </p:grpSpPr>
            <p:grpSp>
              <p:nvGrpSpPr>
                <p:cNvPr id="112644" name="Group 34"/>
                <p:cNvGrpSpPr>
                  <a:grpSpLocks/>
                </p:cNvGrpSpPr>
                <p:nvPr/>
              </p:nvGrpSpPr>
              <p:grpSpPr bwMode="auto">
                <a:xfrm>
                  <a:off x="947613" y="980728"/>
                  <a:ext cx="2447925" cy="2160587"/>
                  <a:chOff x="422" y="96"/>
                  <a:chExt cx="1377" cy="1536"/>
                </a:xfrm>
              </p:grpSpPr>
              <p:pic>
                <p:nvPicPr>
                  <p:cNvPr id="112771" name="Picture 31" descr="C:\Documents and Settings\Administrator\Desktop\Dati\Immagini presentazione\floating lipid.PNG"/>
                  <p:cNvPicPr>
                    <a:picLocks noChangeAspect="1" noChangeArrowheads="1"/>
                  </p:cNvPicPr>
                  <p:nvPr/>
                </p:nvPicPr>
                <p:blipFill>
                  <a:blip r:embed="rId3"/>
                  <a:srcRect/>
                  <a:stretch>
                    <a:fillRect/>
                  </a:stretch>
                </p:blipFill>
                <p:spPr bwMode="auto">
                  <a:xfrm>
                    <a:off x="432" y="96"/>
                    <a:ext cx="1362" cy="1536"/>
                  </a:xfrm>
                  <a:prstGeom prst="rect">
                    <a:avLst/>
                  </a:prstGeom>
                  <a:noFill/>
                  <a:ln w="9525">
                    <a:noFill/>
                    <a:miter lim="800000"/>
                    <a:headEnd/>
                    <a:tailEnd/>
                  </a:ln>
                </p:spPr>
              </p:pic>
              <p:sp>
                <p:nvSpPr>
                  <p:cNvPr id="653" name="Rettangolo 1522"/>
                  <p:cNvSpPr/>
                  <p:nvPr/>
                </p:nvSpPr>
                <p:spPr>
                  <a:xfrm>
                    <a:off x="422" y="386"/>
                    <a:ext cx="1377" cy="401"/>
                  </a:xfrm>
                  <a:prstGeom prst="rect">
                    <a:avLst/>
                  </a:prstGeom>
                  <a:solidFill>
                    <a:schemeClr val="accent1">
                      <a:lumMod val="20000"/>
                      <a:lumOff val="8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grpSp>
            <p:sp>
              <p:nvSpPr>
                <p:cNvPr id="631" name="Rettangolo arrotondato 1500"/>
                <p:cNvSpPr/>
                <p:nvPr/>
              </p:nvSpPr>
              <p:spPr bwMode="auto">
                <a:xfrm>
                  <a:off x="1133295" y="1706716"/>
                  <a:ext cx="52046" cy="12164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32" name="Rettangolo arrotondato 1501"/>
                <p:cNvSpPr/>
                <p:nvPr/>
              </p:nvSpPr>
              <p:spPr bwMode="auto">
                <a:xfrm>
                  <a:off x="1365766" y="1532943"/>
                  <a:ext cx="53781" cy="11971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33" name="Rettangolo arrotondato 1502"/>
                <p:cNvSpPr/>
                <p:nvPr/>
              </p:nvSpPr>
              <p:spPr bwMode="auto">
                <a:xfrm>
                  <a:off x="1553131" y="1527149"/>
                  <a:ext cx="53781" cy="12164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34" name="Rettangolo arrotondato 1503"/>
                <p:cNvSpPr/>
                <p:nvPr/>
              </p:nvSpPr>
              <p:spPr bwMode="auto">
                <a:xfrm>
                  <a:off x="1806420" y="1531011"/>
                  <a:ext cx="53781" cy="12164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35" name="Rettangolo arrotondato 1504"/>
                <p:cNvSpPr/>
                <p:nvPr/>
              </p:nvSpPr>
              <p:spPr bwMode="auto">
                <a:xfrm>
                  <a:off x="1336274" y="1702855"/>
                  <a:ext cx="48576" cy="12164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36" name="Rettangolo arrotondato 1505"/>
                <p:cNvSpPr/>
                <p:nvPr/>
              </p:nvSpPr>
              <p:spPr bwMode="auto">
                <a:xfrm>
                  <a:off x="1596503" y="1710578"/>
                  <a:ext cx="53780" cy="1235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37" name="Rettangolo arrotondato 1506"/>
                <p:cNvSpPr/>
                <p:nvPr/>
              </p:nvSpPr>
              <p:spPr bwMode="auto">
                <a:xfrm>
                  <a:off x="1717943" y="1527149"/>
                  <a:ext cx="52046" cy="12164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38" name="Rettangolo arrotondato 1507"/>
                <p:cNvSpPr/>
                <p:nvPr/>
              </p:nvSpPr>
              <p:spPr bwMode="auto">
                <a:xfrm>
                  <a:off x="1226977" y="1698993"/>
                  <a:ext cx="52046" cy="12164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39" name="Rettangolo arrotondato 1508"/>
                <p:cNvSpPr/>
                <p:nvPr/>
              </p:nvSpPr>
              <p:spPr bwMode="auto">
                <a:xfrm>
                  <a:off x="1102067" y="1519426"/>
                  <a:ext cx="55515" cy="12550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40" name="Rettangolo arrotondato 1509"/>
                <p:cNvSpPr/>
                <p:nvPr/>
              </p:nvSpPr>
              <p:spPr bwMode="auto">
                <a:xfrm>
                  <a:off x="2023278" y="1700923"/>
                  <a:ext cx="52046" cy="12164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41" name="Rettangolo arrotondato 1510"/>
                <p:cNvSpPr/>
                <p:nvPr/>
              </p:nvSpPr>
              <p:spPr bwMode="auto">
                <a:xfrm>
                  <a:off x="2132574" y="1706716"/>
                  <a:ext cx="52046" cy="1235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42" name="Rettangolo arrotondato 1511"/>
                <p:cNvSpPr/>
                <p:nvPr/>
              </p:nvSpPr>
              <p:spPr bwMode="auto">
                <a:xfrm>
                  <a:off x="1995520" y="1519426"/>
                  <a:ext cx="55515" cy="12550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43" name="Rettangolo arrotondato 1512"/>
                <p:cNvSpPr/>
                <p:nvPr/>
              </p:nvSpPr>
              <p:spPr bwMode="auto">
                <a:xfrm>
                  <a:off x="2489954" y="1716370"/>
                  <a:ext cx="52046" cy="12550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44" name="Rettangolo arrotondato 1513"/>
                <p:cNvSpPr/>
                <p:nvPr/>
              </p:nvSpPr>
              <p:spPr bwMode="auto">
                <a:xfrm>
                  <a:off x="2743244" y="1714440"/>
                  <a:ext cx="53781" cy="12550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45" name="Rettangolo arrotondato 1514"/>
                <p:cNvSpPr/>
                <p:nvPr/>
              </p:nvSpPr>
              <p:spPr bwMode="auto">
                <a:xfrm>
                  <a:off x="2304325" y="1706716"/>
                  <a:ext cx="53780" cy="1235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46" name="Rettangolo arrotondato 1515"/>
                <p:cNvSpPr/>
                <p:nvPr/>
              </p:nvSpPr>
              <p:spPr bwMode="auto">
                <a:xfrm>
                  <a:off x="2998269" y="1698993"/>
                  <a:ext cx="53780" cy="12164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47" name="Rettangolo arrotondato 1516"/>
                <p:cNvSpPr/>
                <p:nvPr/>
              </p:nvSpPr>
              <p:spPr bwMode="auto">
                <a:xfrm>
                  <a:off x="3143997" y="1546458"/>
                  <a:ext cx="52046" cy="11971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48" name="Rettangolo arrotondato 1517"/>
                <p:cNvSpPr/>
                <p:nvPr/>
              </p:nvSpPr>
              <p:spPr bwMode="auto">
                <a:xfrm>
                  <a:off x="2878563" y="1538734"/>
                  <a:ext cx="52046" cy="1235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49" name="Rettangolo arrotondato 1518"/>
                <p:cNvSpPr/>
                <p:nvPr/>
              </p:nvSpPr>
              <p:spPr bwMode="auto">
                <a:xfrm>
                  <a:off x="2424030" y="1534873"/>
                  <a:ext cx="52046" cy="1235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50" name="Rettangolo arrotondato 1519"/>
                <p:cNvSpPr/>
                <p:nvPr/>
              </p:nvSpPr>
              <p:spPr bwMode="auto">
                <a:xfrm>
                  <a:off x="2252279" y="1527149"/>
                  <a:ext cx="53780" cy="1235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51" name="Rettangolo 1520"/>
                <p:cNvSpPr/>
                <p:nvPr/>
              </p:nvSpPr>
              <p:spPr bwMode="auto">
                <a:xfrm>
                  <a:off x="947665" y="2204868"/>
                  <a:ext cx="2447885" cy="503943"/>
                </a:xfrm>
                <a:prstGeom prst="rect">
                  <a:avLst/>
                </a:prstGeom>
                <a:solidFill>
                  <a:schemeClr val="accent1">
                    <a:lumMod val="20000"/>
                    <a:lumOff val="8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grpSp>
          <p:grpSp>
            <p:nvGrpSpPr>
              <p:cNvPr id="112646" name="Gruppo 85"/>
              <p:cNvGrpSpPr>
                <a:grpSpLocks/>
              </p:cNvGrpSpPr>
              <p:nvPr/>
            </p:nvGrpSpPr>
            <p:grpSpPr bwMode="auto">
              <a:xfrm>
                <a:off x="971600" y="2924944"/>
                <a:ext cx="2448033" cy="2160587"/>
                <a:chOff x="1043608" y="980728"/>
                <a:chExt cx="2448033" cy="2160587"/>
              </a:xfrm>
            </p:grpSpPr>
            <p:grpSp>
              <p:nvGrpSpPr>
                <p:cNvPr id="112647" name="Group 34"/>
                <p:cNvGrpSpPr>
                  <a:grpSpLocks/>
                </p:cNvGrpSpPr>
                <p:nvPr/>
              </p:nvGrpSpPr>
              <p:grpSpPr bwMode="auto">
                <a:xfrm>
                  <a:off x="1043608" y="980728"/>
                  <a:ext cx="2447925" cy="2160587"/>
                  <a:chOff x="476" y="96"/>
                  <a:chExt cx="1377" cy="1536"/>
                </a:xfrm>
              </p:grpSpPr>
              <p:pic>
                <p:nvPicPr>
                  <p:cNvPr id="112747" name="Picture 31" descr="C:\Documents and Settings\Administrator\Desktop\Dati\Immagini presentazione\floating lipid.PNG"/>
                  <p:cNvPicPr>
                    <a:picLocks noChangeAspect="1" noChangeArrowheads="1"/>
                  </p:cNvPicPr>
                  <p:nvPr/>
                </p:nvPicPr>
                <p:blipFill>
                  <a:blip r:embed="rId3"/>
                  <a:srcRect/>
                  <a:stretch>
                    <a:fillRect/>
                  </a:stretch>
                </p:blipFill>
                <p:spPr bwMode="auto">
                  <a:xfrm>
                    <a:off x="480" y="96"/>
                    <a:ext cx="1362" cy="1536"/>
                  </a:xfrm>
                  <a:prstGeom prst="rect">
                    <a:avLst/>
                  </a:prstGeom>
                  <a:noFill/>
                  <a:ln w="9525">
                    <a:noFill/>
                    <a:miter lim="800000"/>
                    <a:headEnd/>
                    <a:tailEnd/>
                  </a:ln>
                </p:spPr>
              </p:pic>
              <p:sp>
                <p:nvSpPr>
                  <p:cNvPr id="629" name="Rettangolo 36"/>
                  <p:cNvSpPr/>
                  <p:nvPr/>
                </p:nvSpPr>
                <p:spPr>
                  <a:xfrm>
                    <a:off x="476" y="386"/>
                    <a:ext cx="1377" cy="401"/>
                  </a:xfrm>
                  <a:prstGeom prst="rect">
                    <a:avLst/>
                  </a:prstGeom>
                  <a:solidFill>
                    <a:schemeClr val="accent1">
                      <a:lumMod val="20000"/>
                      <a:lumOff val="8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grpSp>
            <p:sp>
              <p:nvSpPr>
                <p:cNvPr id="607" name="Rettangolo arrotondato 11"/>
                <p:cNvSpPr/>
                <p:nvPr/>
              </p:nvSpPr>
              <p:spPr bwMode="auto">
                <a:xfrm>
                  <a:off x="1133821" y="1706716"/>
                  <a:ext cx="52046" cy="12164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08" name="Rettangolo arrotondato 12"/>
                <p:cNvSpPr/>
                <p:nvPr/>
              </p:nvSpPr>
              <p:spPr bwMode="auto">
                <a:xfrm>
                  <a:off x="1364557" y="1532943"/>
                  <a:ext cx="55515" cy="11971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09" name="Rettangolo arrotondato 13"/>
                <p:cNvSpPr/>
                <p:nvPr/>
              </p:nvSpPr>
              <p:spPr bwMode="auto">
                <a:xfrm>
                  <a:off x="1551922" y="1527149"/>
                  <a:ext cx="53780" cy="12164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10" name="Rettangolo arrotondato 14"/>
                <p:cNvSpPr/>
                <p:nvPr/>
              </p:nvSpPr>
              <p:spPr bwMode="auto">
                <a:xfrm>
                  <a:off x="1806946" y="1531011"/>
                  <a:ext cx="52046" cy="12164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11" name="Rettangolo arrotondato 15"/>
                <p:cNvSpPr/>
                <p:nvPr/>
              </p:nvSpPr>
              <p:spPr bwMode="auto">
                <a:xfrm>
                  <a:off x="1335064" y="1702855"/>
                  <a:ext cx="50311" cy="12164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12" name="Rettangolo arrotondato 16"/>
                <p:cNvSpPr/>
                <p:nvPr/>
              </p:nvSpPr>
              <p:spPr bwMode="auto">
                <a:xfrm>
                  <a:off x="1597029" y="1710578"/>
                  <a:ext cx="52046" cy="1235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13" name="Rettangolo arrotondato 17"/>
                <p:cNvSpPr/>
                <p:nvPr/>
              </p:nvSpPr>
              <p:spPr bwMode="auto">
                <a:xfrm>
                  <a:off x="1720203" y="1527149"/>
                  <a:ext cx="50311" cy="12164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14" name="Rettangolo arrotondato 18"/>
                <p:cNvSpPr/>
                <p:nvPr/>
              </p:nvSpPr>
              <p:spPr bwMode="auto">
                <a:xfrm>
                  <a:off x="1227503" y="1698993"/>
                  <a:ext cx="52046" cy="12164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15" name="Rettangolo arrotondato 19"/>
                <p:cNvSpPr/>
                <p:nvPr/>
              </p:nvSpPr>
              <p:spPr bwMode="auto">
                <a:xfrm>
                  <a:off x="1102593" y="1519426"/>
                  <a:ext cx="53781" cy="12550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16" name="Rettangolo arrotondato 20"/>
                <p:cNvSpPr/>
                <p:nvPr/>
              </p:nvSpPr>
              <p:spPr bwMode="auto">
                <a:xfrm>
                  <a:off x="2022068" y="1700923"/>
                  <a:ext cx="55515" cy="12164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17" name="Rettangolo arrotondato 21"/>
                <p:cNvSpPr/>
                <p:nvPr/>
              </p:nvSpPr>
              <p:spPr bwMode="auto">
                <a:xfrm>
                  <a:off x="2134835" y="1706716"/>
                  <a:ext cx="52046" cy="1235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18" name="Rettangolo arrotondato 22"/>
                <p:cNvSpPr/>
                <p:nvPr/>
              </p:nvSpPr>
              <p:spPr bwMode="auto">
                <a:xfrm>
                  <a:off x="1997780" y="1519426"/>
                  <a:ext cx="52046" cy="12550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19" name="Rettangolo arrotondato 23"/>
                <p:cNvSpPr/>
                <p:nvPr/>
              </p:nvSpPr>
              <p:spPr bwMode="auto">
                <a:xfrm>
                  <a:off x="2488746" y="1716370"/>
                  <a:ext cx="55515" cy="12550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20" name="Rettangolo arrotondato 24"/>
                <p:cNvSpPr/>
                <p:nvPr/>
              </p:nvSpPr>
              <p:spPr bwMode="auto">
                <a:xfrm>
                  <a:off x="2743770" y="1714440"/>
                  <a:ext cx="53781" cy="12550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21" name="Rettangolo arrotondato 25"/>
                <p:cNvSpPr/>
                <p:nvPr/>
              </p:nvSpPr>
              <p:spPr bwMode="auto">
                <a:xfrm>
                  <a:off x="2304851" y="1706716"/>
                  <a:ext cx="55515" cy="1235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22" name="Rettangolo arrotondato 26"/>
                <p:cNvSpPr/>
                <p:nvPr/>
              </p:nvSpPr>
              <p:spPr bwMode="auto">
                <a:xfrm>
                  <a:off x="3000529" y="1698993"/>
                  <a:ext cx="52046" cy="12164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23" name="Rettangolo arrotondato 27"/>
                <p:cNvSpPr/>
                <p:nvPr/>
              </p:nvSpPr>
              <p:spPr bwMode="auto">
                <a:xfrm>
                  <a:off x="3144523" y="1546458"/>
                  <a:ext cx="53780" cy="11971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24" name="Rettangolo arrotondato 28"/>
                <p:cNvSpPr/>
                <p:nvPr/>
              </p:nvSpPr>
              <p:spPr bwMode="auto">
                <a:xfrm>
                  <a:off x="2879089" y="1538734"/>
                  <a:ext cx="52046" cy="1235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25" name="Rettangolo arrotondato 29"/>
                <p:cNvSpPr/>
                <p:nvPr/>
              </p:nvSpPr>
              <p:spPr bwMode="auto">
                <a:xfrm>
                  <a:off x="2424556" y="1534873"/>
                  <a:ext cx="52046" cy="1235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26" name="Rettangolo arrotondato 30"/>
                <p:cNvSpPr/>
                <p:nvPr/>
              </p:nvSpPr>
              <p:spPr bwMode="auto">
                <a:xfrm>
                  <a:off x="2252805" y="1527149"/>
                  <a:ext cx="52046" cy="1235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27" name="Rettangolo 72"/>
                <p:cNvSpPr/>
                <p:nvPr/>
              </p:nvSpPr>
              <p:spPr bwMode="auto">
                <a:xfrm>
                  <a:off x="1043608" y="2204868"/>
                  <a:ext cx="2447887" cy="503943"/>
                </a:xfrm>
                <a:prstGeom prst="rect">
                  <a:avLst/>
                </a:prstGeom>
                <a:solidFill>
                  <a:schemeClr val="accent1">
                    <a:lumMod val="20000"/>
                    <a:lumOff val="8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grpSp>
        </p:grpSp>
        <p:sp>
          <p:nvSpPr>
            <p:cNvPr id="208" name="Rettangolo 1526"/>
            <p:cNvSpPr/>
            <p:nvPr/>
          </p:nvSpPr>
          <p:spPr bwMode="auto">
            <a:xfrm>
              <a:off x="215900" y="139700"/>
              <a:ext cx="4347902" cy="2654300"/>
            </a:xfrm>
            <a:prstGeom prst="rect">
              <a:avLst/>
            </a:prstGeom>
            <a:solidFill>
              <a:srgbClr val="85D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grpSp>
          <p:nvGrpSpPr>
            <p:cNvPr id="112650" name="Gruppo 736"/>
            <p:cNvGrpSpPr>
              <a:grpSpLocks/>
            </p:cNvGrpSpPr>
            <p:nvPr/>
          </p:nvGrpSpPr>
          <p:grpSpPr bwMode="auto">
            <a:xfrm>
              <a:off x="3563949" y="1228725"/>
              <a:ext cx="593727" cy="687388"/>
              <a:chOff x="3464752" y="907720"/>
              <a:chExt cx="650176" cy="836389"/>
            </a:xfrm>
          </p:grpSpPr>
          <p:grpSp>
            <p:nvGrpSpPr>
              <p:cNvPr id="112651" name="Gruppo 92"/>
              <p:cNvGrpSpPr/>
              <p:nvPr/>
            </p:nvGrpSpPr>
            <p:grpSpPr>
              <a:xfrm>
                <a:off x="3668634" y="919940"/>
                <a:ext cx="97474" cy="353819"/>
                <a:chOff x="3786444" y="932779"/>
                <a:chExt cx="97474" cy="353819"/>
              </a:xfrm>
              <a:scene3d>
                <a:camera prst="orthographicFront">
                  <a:rot lat="0" lon="0" rev="21299999"/>
                </a:camera>
                <a:lightRig rig="threePt" dir="t"/>
              </a:scene3d>
            </p:grpSpPr>
            <p:sp>
              <p:nvSpPr>
                <p:cNvPr id="598" name="Ovale 857"/>
                <p:cNvSpPr/>
                <p:nvPr/>
              </p:nvSpPr>
              <p:spPr bwMode="auto">
                <a:xfrm>
                  <a:off x="3838818"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99" name="Ovale 858"/>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00" name="Ovale 859"/>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601" name="Ovale 860"/>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602" name="Connettore 1 861"/>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3" name="Connettore 1 862"/>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652" name="Gruppo 93"/>
              <p:cNvGrpSpPr/>
              <p:nvPr/>
            </p:nvGrpSpPr>
            <p:grpSpPr>
              <a:xfrm>
                <a:off x="3974418" y="1298343"/>
                <a:ext cx="97474" cy="353819"/>
                <a:chOff x="3786444" y="932779"/>
                <a:chExt cx="97474" cy="353819"/>
              </a:xfrm>
              <a:scene3d>
                <a:camera prst="orthographicFront">
                  <a:rot lat="0" lon="0" rev="13200000"/>
                </a:camera>
                <a:lightRig rig="threePt" dir="t"/>
              </a:scene3d>
            </p:grpSpPr>
            <p:sp>
              <p:nvSpPr>
                <p:cNvPr id="592" name="Ovale 851"/>
                <p:cNvSpPr/>
                <p:nvPr/>
              </p:nvSpPr>
              <p:spPr bwMode="auto">
                <a:xfrm>
                  <a:off x="3838818"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93" name="Ovale 852"/>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94" name="Ovale 853"/>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95" name="Ovale 854"/>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596" name="Connettore 1 855"/>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7" name="Connettore 1 856"/>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653" name="Gruppo 164"/>
              <p:cNvGrpSpPr/>
              <p:nvPr/>
            </p:nvGrpSpPr>
            <p:grpSpPr>
              <a:xfrm>
                <a:off x="3560862" y="947068"/>
                <a:ext cx="97474" cy="353819"/>
                <a:chOff x="3786444" y="932779"/>
                <a:chExt cx="97474" cy="353819"/>
              </a:xfrm>
              <a:scene3d>
                <a:camera prst="orthographicFront">
                  <a:rot lat="0" lon="0" rev="1200000"/>
                </a:camera>
                <a:lightRig rig="threePt" dir="t"/>
              </a:scene3d>
            </p:grpSpPr>
            <p:sp>
              <p:nvSpPr>
                <p:cNvPr id="586" name="Ovale 845"/>
                <p:cNvSpPr/>
                <p:nvPr/>
              </p:nvSpPr>
              <p:spPr bwMode="auto">
                <a:xfrm>
                  <a:off x="3838818"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87" name="Ovale 846"/>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88" name="Ovale 847"/>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89" name="Ovale 848"/>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590" name="Connettore 1 849"/>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1" name="Connettore 1 850"/>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654" name="Gruppo 171"/>
              <p:cNvGrpSpPr/>
              <p:nvPr/>
            </p:nvGrpSpPr>
            <p:grpSpPr>
              <a:xfrm>
                <a:off x="3482504" y="1009778"/>
                <a:ext cx="97474" cy="353819"/>
                <a:chOff x="3786444" y="932779"/>
                <a:chExt cx="97474" cy="353819"/>
              </a:xfrm>
              <a:scene3d>
                <a:camera prst="orthographicFront">
                  <a:rot lat="0" lon="0" rev="2400000"/>
                </a:camera>
                <a:lightRig rig="threePt" dir="t"/>
              </a:scene3d>
            </p:grpSpPr>
            <p:sp>
              <p:nvSpPr>
                <p:cNvPr id="580" name="Ovale 839"/>
                <p:cNvSpPr/>
                <p:nvPr/>
              </p:nvSpPr>
              <p:spPr bwMode="auto">
                <a:xfrm>
                  <a:off x="3838818"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81" name="Ovale 840"/>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82" name="Ovale 841"/>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83" name="Ovale 842"/>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584" name="Connettore 1 843"/>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5" name="Connettore 1 844"/>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655" name="Gruppo 249"/>
              <p:cNvGrpSpPr/>
              <p:nvPr/>
            </p:nvGrpSpPr>
            <p:grpSpPr>
              <a:xfrm>
                <a:off x="3464752" y="1097616"/>
                <a:ext cx="97474" cy="353819"/>
                <a:chOff x="3786444" y="932779"/>
                <a:chExt cx="97474" cy="353819"/>
              </a:xfrm>
              <a:scene3d>
                <a:camera prst="orthographicFront">
                  <a:rot lat="0" lon="0" rev="3600000"/>
                </a:camera>
                <a:lightRig rig="threePt" dir="t"/>
              </a:scene3d>
            </p:grpSpPr>
            <p:sp>
              <p:nvSpPr>
                <p:cNvPr id="574" name="Ovale 833"/>
                <p:cNvSpPr/>
                <p:nvPr/>
              </p:nvSpPr>
              <p:spPr bwMode="auto">
                <a:xfrm>
                  <a:off x="3828924"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75" name="Ovale 834"/>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76" name="Ovale 835"/>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77" name="Ovale 836"/>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578" name="Connettore 1 837"/>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9" name="Connettore 1 838"/>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656" name="Gruppo 256"/>
              <p:cNvGrpSpPr/>
              <p:nvPr/>
            </p:nvGrpSpPr>
            <p:grpSpPr>
              <a:xfrm>
                <a:off x="3466414" y="1174312"/>
                <a:ext cx="97474" cy="353819"/>
                <a:chOff x="3786444" y="932779"/>
                <a:chExt cx="97474" cy="353819"/>
              </a:xfrm>
              <a:scene3d>
                <a:camera prst="orthographicFront">
                  <a:rot lat="0" lon="0" rev="4800000"/>
                </a:camera>
                <a:lightRig rig="threePt" dir="t"/>
              </a:scene3d>
            </p:grpSpPr>
            <p:sp>
              <p:nvSpPr>
                <p:cNvPr id="568" name="Ovale 827"/>
                <p:cNvSpPr/>
                <p:nvPr/>
              </p:nvSpPr>
              <p:spPr bwMode="auto">
                <a:xfrm>
                  <a:off x="3828924"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69" name="Ovale 828"/>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70" name="Ovale 829"/>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71" name="Ovale 830"/>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572" name="Connettore 1 831"/>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3" name="Connettore 1 832"/>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657" name="Gruppo 263"/>
              <p:cNvGrpSpPr/>
              <p:nvPr/>
            </p:nvGrpSpPr>
            <p:grpSpPr>
              <a:xfrm>
                <a:off x="3483244" y="1257540"/>
                <a:ext cx="97474" cy="353819"/>
                <a:chOff x="3786444" y="932779"/>
                <a:chExt cx="97474" cy="353819"/>
              </a:xfrm>
              <a:scene3d>
                <a:camera prst="orthographicFront">
                  <a:rot lat="0" lon="0" rev="6000000"/>
                </a:camera>
                <a:lightRig rig="threePt" dir="t"/>
              </a:scene3d>
            </p:grpSpPr>
            <p:sp>
              <p:nvSpPr>
                <p:cNvPr id="562" name="Ovale 821"/>
                <p:cNvSpPr/>
                <p:nvPr/>
              </p:nvSpPr>
              <p:spPr bwMode="auto">
                <a:xfrm>
                  <a:off x="3828924"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63" name="Ovale 822"/>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64" name="Ovale 823"/>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65" name="Ovale 824"/>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566" name="Connettore 1 825"/>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7" name="Connettore 1 826"/>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658" name="Gruppo 270"/>
              <p:cNvGrpSpPr/>
              <p:nvPr/>
            </p:nvGrpSpPr>
            <p:grpSpPr>
              <a:xfrm>
                <a:off x="3551494" y="1337010"/>
                <a:ext cx="97474" cy="353819"/>
                <a:chOff x="3786444" y="932779"/>
                <a:chExt cx="97474" cy="353819"/>
              </a:xfrm>
              <a:scene3d>
                <a:camera prst="orthographicFront">
                  <a:rot lat="0" lon="0" rev="7200000"/>
                </a:camera>
                <a:lightRig rig="threePt" dir="t"/>
              </a:scene3d>
            </p:grpSpPr>
            <p:sp>
              <p:nvSpPr>
                <p:cNvPr id="556" name="Ovale 815"/>
                <p:cNvSpPr/>
                <p:nvPr/>
              </p:nvSpPr>
              <p:spPr bwMode="auto">
                <a:xfrm>
                  <a:off x="3828924"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57" name="Ovale 816"/>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58" name="Ovale 817"/>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59" name="Ovale 818"/>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560" name="Connettore 1 819"/>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1" name="Connettore 1 820"/>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659" name="Gruppo 277"/>
              <p:cNvGrpSpPr/>
              <p:nvPr/>
            </p:nvGrpSpPr>
            <p:grpSpPr>
              <a:xfrm>
                <a:off x="3653404" y="1365990"/>
                <a:ext cx="97474" cy="353819"/>
                <a:chOff x="3786444" y="932779"/>
                <a:chExt cx="97474" cy="353819"/>
              </a:xfrm>
              <a:scene3d>
                <a:camera prst="orthographicFront">
                  <a:rot lat="0" lon="0" rev="8400000"/>
                </a:camera>
                <a:lightRig rig="threePt" dir="t"/>
              </a:scene3d>
            </p:grpSpPr>
            <p:sp>
              <p:nvSpPr>
                <p:cNvPr id="550" name="Ovale 809"/>
                <p:cNvSpPr/>
                <p:nvPr/>
              </p:nvSpPr>
              <p:spPr bwMode="auto">
                <a:xfrm>
                  <a:off x="3828924"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51" name="Ovale 810"/>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52" name="Ovale 811"/>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53" name="Ovale 812"/>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554" name="Connettore 1 813"/>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5" name="Connettore 1 814"/>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660" name="Gruppo 284"/>
              <p:cNvGrpSpPr/>
              <p:nvPr/>
            </p:nvGrpSpPr>
            <p:grpSpPr>
              <a:xfrm>
                <a:off x="3738484" y="1389360"/>
                <a:ext cx="97474" cy="353819"/>
                <a:chOff x="3786444" y="932779"/>
                <a:chExt cx="97474" cy="353819"/>
              </a:xfrm>
              <a:scene3d>
                <a:camera prst="orthographicFront">
                  <a:rot lat="0" lon="0" rev="9600000"/>
                </a:camera>
                <a:lightRig rig="threePt" dir="t"/>
              </a:scene3d>
            </p:grpSpPr>
            <p:sp>
              <p:nvSpPr>
                <p:cNvPr id="544" name="Ovale 803"/>
                <p:cNvSpPr/>
                <p:nvPr/>
              </p:nvSpPr>
              <p:spPr bwMode="auto">
                <a:xfrm>
                  <a:off x="3828924"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45" name="Ovale 804"/>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46" name="Ovale 805"/>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47" name="Ovale 806"/>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548" name="Connettore 1 807"/>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9" name="Connettore 1 808"/>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661" name="Gruppo 291"/>
              <p:cNvGrpSpPr/>
              <p:nvPr/>
            </p:nvGrpSpPr>
            <p:grpSpPr>
              <a:xfrm>
                <a:off x="3823564" y="1390290"/>
                <a:ext cx="97474" cy="353819"/>
                <a:chOff x="3786444" y="932779"/>
                <a:chExt cx="97474" cy="353819"/>
              </a:xfrm>
              <a:scene3d>
                <a:camera prst="orthographicFront">
                  <a:rot lat="0" lon="0" rev="10800000"/>
                </a:camera>
                <a:lightRig rig="threePt" dir="t"/>
              </a:scene3d>
            </p:grpSpPr>
            <p:sp>
              <p:nvSpPr>
                <p:cNvPr id="538" name="Ovale 797"/>
                <p:cNvSpPr/>
                <p:nvPr/>
              </p:nvSpPr>
              <p:spPr bwMode="auto">
                <a:xfrm>
                  <a:off x="3828924"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39" name="Ovale 798"/>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40" name="Ovale 799"/>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41" name="Ovale 800"/>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542" name="Connettore 1 801"/>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3" name="Connettore 1 802"/>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662" name="Gruppo 298"/>
              <p:cNvGrpSpPr/>
              <p:nvPr/>
            </p:nvGrpSpPr>
            <p:grpSpPr>
              <a:xfrm>
                <a:off x="3917396" y="1361364"/>
                <a:ext cx="97474" cy="353819"/>
                <a:chOff x="3786444" y="932779"/>
                <a:chExt cx="97474" cy="353819"/>
              </a:xfrm>
              <a:scene3d>
                <a:camera prst="orthographicFront">
                  <a:rot lat="0" lon="0" rev="12000000"/>
                </a:camera>
                <a:lightRig rig="threePt" dir="t"/>
              </a:scene3d>
            </p:grpSpPr>
            <p:sp>
              <p:nvSpPr>
                <p:cNvPr id="532" name="Ovale 791"/>
                <p:cNvSpPr/>
                <p:nvPr/>
              </p:nvSpPr>
              <p:spPr bwMode="auto">
                <a:xfrm>
                  <a:off x="3828924"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33" name="Ovale 792"/>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34" name="Ovale 793"/>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35" name="Ovale 794"/>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536" name="Connettore 1 795"/>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7" name="Connettore 1 796"/>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663" name="Gruppo 312"/>
              <p:cNvGrpSpPr/>
              <p:nvPr/>
            </p:nvGrpSpPr>
            <p:grpSpPr>
              <a:xfrm>
                <a:off x="4007156" y="1219192"/>
                <a:ext cx="97474" cy="353819"/>
                <a:chOff x="3786444" y="932779"/>
                <a:chExt cx="97474" cy="353819"/>
              </a:xfrm>
              <a:scene3d>
                <a:camera prst="orthographicFront">
                  <a:rot lat="0" lon="0" rev="14400000"/>
                </a:camera>
                <a:lightRig rig="threePt" dir="t"/>
              </a:scene3d>
            </p:grpSpPr>
            <p:sp>
              <p:nvSpPr>
                <p:cNvPr id="526" name="Ovale 785"/>
                <p:cNvSpPr/>
                <p:nvPr/>
              </p:nvSpPr>
              <p:spPr bwMode="auto">
                <a:xfrm>
                  <a:off x="3838818"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27" name="Ovale 786"/>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28" name="Ovale 787"/>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29" name="Ovale 788"/>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530" name="Connettore 1 789"/>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1" name="Connettore 1 790"/>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664" name="Gruppo 319"/>
              <p:cNvGrpSpPr/>
              <p:nvPr/>
            </p:nvGrpSpPr>
            <p:grpSpPr>
              <a:xfrm>
                <a:off x="4017454" y="1124744"/>
                <a:ext cx="97474" cy="353819"/>
                <a:chOff x="3786444" y="932779"/>
                <a:chExt cx="97474" cy="353819"/>
              </a:xfrm>
              <a:scene3d>
                <a:camera prst="orthographicFront">
                  <a:rot lat="0" lon="0" rev="15600000"/>
                </a:camera>
                <a:lightRig rig="threePt" dir="t"/>
              </a:scene3d>
            </p:grpSpPr>
            <p:sp>
              <p:nvSpPr>
                <p:cNvPr id="520" name="Ovale 779"/>
                <p:cNvSpPr/>
                <p:nvPr/>
              </p:nvSpPr>
              <p:spPr bwMode="auto">
                <a:xfrm>
                  <a:off x="3838818"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21" name="Ovale 780"/>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22" name="Ovale 781"/>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23" name="Ovale 782"/>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524" name="Connettore 1 783"/>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5" name="Connettore 1 784"/>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665" name="Gruppo 326"/>
              <p:cNvGrpSpPr/>
              <p:nvPr/>
            </p:nvGrpSpPr>
            <p:grpSpPr>
              <a:xfrm>
                <a:off x="4001546" y="1042438"/>
                <a:ext cx="97474" cy="353819"/>
                <a:chOff x="3786444" y="932779"/>
                <a:chExt cx="97474" cy="353819"/>
              </a:xfrm>
              <a:scene3d>
                <a:camera prst="orthographicFront">
                  <a:rot lat="0" lon="0" rev="16800000"/>
                </a:camera>
                <a:lightRig rig="threePt" dir="t"/>
              </a:scene3d>
            </p:grpSpPr>
            <p:sp>
              <p:nvSpPr>
                <p:cNvPr id="514" name="Ovale 773"/>
                <p:cNvSpPr/>
                <p:nvPr/>
              </p:nvSpPr>
              <p:spPr bwMode="auto">
                <a:xfrm>
                  <a:off x="3838818"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15" name="Ovale 774"/>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16" name="Ovale 775"/>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17" name="Ovale 776"/>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518" name="Connettore 1 777"/>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9" name="Connettore 1 778"/>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666" name="Gruppo 333"/>
              <p:cNvGrpSpPr/>
              <p:nvPr/>
            </p:nvGrpSpPr>
            <p:grpSpPr>
              <a:xfrm>
                <a:off x="3935148" y="976040"/>
                <a:ext cx="97474" cy="353819"/>
                <a:chOff x="3786444" y="932779"/>
                <a:chExt cx="97474" cy="353819"/>
              </a:xfrm>
              <a:scene3d>
                <a:camera prst="orthographicFront">
                  <a:rot lat="0" lon="0" rev="18000000"/>
                </a:camera>
                <a:lightRig rig="threePt" dir="t"/>
              </a:scene3d>
            </p:grpSpPr>
            <p:sp>
              <p:nvSpPr>
                <p:cNvPr id="508" name="Ovale 767"/>
                <p:cNvSpPr/>
                <p:nvPr/>
              </p:nvSpPr>
              <p:spPr bwMode="auto">
                <a:xfrm>
                  <a:off x="3838818"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09" name="Ovale 768"/>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10" name="Ovale 769"/>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11" name="Ovale 770"/>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512" name="Connettore 1 771"/>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3" name="Connettore 1 772"/>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667" name="Gruppo 340"/>
              <p:cNvGrpSpPr/>
              <p:nvPr/>
            </p:nvGrpSpPr>
            <p:grpSpPr>
              <a:xfrm>
                <a:off x="3840700" y="926472"/>
                <a:ext cx="97474" cy="353819"/>
                <a:chOff x="3786444" y="932779"/>
                <a:chExt cx="97474" cy="353819"/>
              </a:xfrm>
              <a:scene3d>
                <a:camera prst="orthographicFront">
                  <a:rot lat="0" lon="0" rev="19200000"/>
                </a:camera>
                <a:lightRig rig="threePt" dir="t"/>
              </a:scene3d>
            </p:grpSpPr>
            <p:sp>
              <p:nvSpPr>
                <p:cNvPr id="502" name="Ovale 761"/>
                <p:cNvSpPr/>
                <p:nvPr/>
              </p:nvSpPr>
              <p:spPr bwMode="auto">
                <a:xfrm>
                  <a:off x="3838818"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03" name="Ovale 762"/>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04" name="Ovale 763"/>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505" name="Ovale 764"/>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506" name="Connettore 1 765"/>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7" name="Connettore 1 766"/>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668" name="Gruppo 347"/>
              <p:cNvGrpSpPr/>
              <p:nvPr/>
            </p:nvGrpSpPr>
            <p:grpSpPr>
              <a:xfrm>
                <a:off x="3751870" y="907720"/>
                <a:ext cx="97474" cy="353819"/>
                <a:chOff x="3786444" y="932779"/>
                <a:chExt cx="97474" cy="353819"/>
              </a:xfrm>
              <a:scene3d>
                <a:camera prst="orthographicFront">
                  <a:rot lat="0" lon="0" rev="20400000"/>
                </a:camera>
                <a:lightRig rig="threePt" dir="t"/>
              </a:scene3d>
            </p:grpSpPr>
            <p:sp>
              <p:nvSpPr>
                <p:cNvPr id="496" name="Ovale 755"/>
                <p:cNvSpPr/>
                <p:nvPr/>
              </p:nvSpPr>
              <p:spPr bwMode="auto">
                <a:xfrm>
                  <a:off x="3838818"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97" name="Ovale 756"/>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98" name="Ovale 757"/>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99" name="Ovale 758"/>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500" name="Connettore 1 759"/>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1" name="Connettore 1 760"/>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12669" name="Gruppo 1117"/>
            <p:cNvGrpSpPr>
              <a:grpSpLocks/>
            </p:cNvGrpSpPr>
            <p:nvPr/>
          </p:nvGrpSpPr>
          <p:grpSpPr bwMode="auto">
            <a:xfrm>
              <a:off x="1403361" y="692151"/>
              <a:ext cx="593727" cy="688974"/>
              <a:chOff x="3464752" y="907720"/>
              <a:chExt cx="650176" cy="836389"/>
            </a:xfrm>
          </p:grpSpPr>
          <p:grpSp>
            <p:nvGrpSpPr>
              <p:cNvPr id="112670" name="Gruppo 92"/>
              <p:cNvGrpSpPr/>
              <p:nvPr/>
            </p:nvGrpSpPr>
            <p:grpSpPr>
              <a:xfrm>
                <a:off x="3668634" y="919940"/>
                <a:ext cx="97474" cy="353819"/>
                <a:chOff x="3786444" y="932779"/>
                <a:chExt cx="97474" cy="353819"/>
              </a:xfrm>
              <a:scene3d>
                <a:camera prst="orthographicFront">
                  <a:rot lat="0" lon="0" rev="21299999"/>
                </a:camera>
                <a:lightRig rig="threePt" dir="t"/>
              </a:scene3d>
            </p:grpSpPr>
            <p:sp>
              <p:nvSpPr>
                <p:cNvPr id="472" name="Ovale 1238"/>
                <p:cNvSpPr/>
                <p:nvPr/>
              </p:nvSpPr>
              <p:spPr bwMode="auto">
                <a:xfrm>
                  <a:off x="3838818"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73" name="Ovale 1239"/>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74" name="Ovale 1240"/>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75" name="Ovale 1241"/>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476" name="Connettore 1 1242"/>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7" name="Connettore 1 1243"/>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671" name="Gruppo 93"/>
              <p:cNvGrpSpPr/>
              <p:nvPr/>
            </p:nvGrpSpPr>
            <p:grpSpPr>
              <a:xfrm>
                <a:off x="3974418" y="1298343"/>
                <a:ext cx="97474" cy="353819"/>
                <a:chOff x="3786444" y="932779"/>
                <a:chExt cx="97474" cy="353819"/>
              </a:xfrm>
              <a:scene3d>
                <a:camera prst="orthographicFront">
                  <a:rot lat="0" lon="0" rev="13200000"/>
                </a:camera>
                <a:lightRig rig="threePt" dir="t"/>
              </a:scene3d>
            </p:grpSpPr>
            <p:sp>
              <p:nvSpPr>
                <p:cNvPr id="466" name="Ovale 1232"/>
                <p:cNvSpPr/>
                <p:nvPr/>
              </p:nvSpPr>
              <p:spPr bwMode="auto">
                <a:xfrm>
                  <a:off x="3838818"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67" name="Ovale 1233"/>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68" name="Ovale 1234"/>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69" name="Ovale 1235"/>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470" name="Connettore 1 1236"/>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1" name="Connettore 1 1237"/>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736" name="Gruppo 164"/>
              <p:cNvGrpSpPr/>
              <p:nvPr/>
            </p:nvGrpSpPr>
            <p:grpSpPr>
              <a:xfrm>
                <a:off x="3560862" y="947068"/>
                <a:ext cx="97474" cy="353819"/>
                <a:chOff x="3786444" y="932779"/>
                <a:chExt cx="97474" cy="353819"/>
              </a:xfrm>
              <a:scene3d>
                <a:camera prst="orthographicFront">
                  <a:rot lat="0" lon="0" rev="1200000"/>
                </a:camera>
                <a:lightRig rig="threePt" dir="t"/>
              </a:scene3d>
            </p:grpSpPr>
            <p:sp>
              <p:nvSpPr>
                <p:cNvPr id="460" name="Ovale 1226"/>
                <p:cNvSpPr/>
                <p:nvPr/>
              </p:nvSpPr>
              <p:spPr bwMode="auto">
                <a:xfrm>
                  <a:off x="3838818"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61" name="Ovale 1227"/>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62" name="Ovale 1228"/>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63" name="Ovale 1229"/>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464" name="Connettore 1 1230"/>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5" name="Connettore 1 1231"/>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737" name="Gruppo 171"/>
              <p:cNvGrpSpPr/>
              <p:nvPr/>
            </p:nvGrpSpPr>
            <p:grpSpPr>
              <a:xfrm>
                <a:off x="3482504" y="1009778"/>
                <a:ext cx="97474" cy="353819"/>
                <a:chOff x="3786444" y="932779"/>
                <a:chExt cx="97474" cy="353819"/>
              </a:xfrm>
              <a:scene3d>
                <a:camera prst="orthographicFront">
                  <a:rot lat="0" lon="0" rev="2400000"/>
                </a:camera>
                <a:lightRig rig="threePt" dir="t"/>
              </a:scene3d>
            </p:grpSpPr>
            <p:sp>
              <p:nvSpPr>
                <p:cNvPr id="454" name="Ovale 1220"/>
                <p:cNvSpPr/>
                <p:nvPr/>
              </p:nvSpPr>
              <p:spPr bwMode="auto">
                <a:xfrm>
                  <a:off x="3838818"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55" name="Ovale 1221"/>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56" name="Ovale 1222"/>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57" name="Ovale 1223"/>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458" name="Connettore 1 1224"/>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9" name="Connettore 1 1225"/>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738" name="Gruppo 249"/>
              <p:cNvGrpSpPr/>
              <p:nvPr/>
            </p:nvGrpSpPr>
            <p:grpSpPr>
              <a:xfrm>
                <a:off x="3464752" y="1097616"/>
                <a:ext cx="97474" cy="353819"/>
                <a:chOff x="3786444" y="932779"/>
                <a:chExt cx="97474" cy="353819"/>
              </a:xfrm>
              <a:scene3d>
                <a:camera prst="orthographicFront">
                  <a:rot lat="0" lon="0" rev="3600000"/>
                </a:camera>
                <a:lightRig rig="threePt" dir="t"/>
              </a:scene3d>
            </p:grpSpPr>
            <p:sp>
              <p:nvSpPr>
                <p:cNvPr id="448" name="Ovale 1214"/>
                <p:cNvSpPr/>
                <p:nvPr/>
              </p:nvSpPr>
              <p:spPr bwMode="auto">
                <a:xfrm>
                  <a:off x="3828924"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49" name="Ovale 1215"/>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50" name="Ovale 1216"/>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51" name="Ovale 1217"/>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452" name="Connettore 1 1218"/>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3" name="Connettore 1 1219"/>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739" name="Gruppo 256"/>
              <p:cNvGrpSpPr/>
              <p:nvPr/>
            </p:nvGrpSpPr>
            <p:grpSpPr>
              <a:xfrm>
                <a:off x="3466414" y="1174312"/>
                <a:ext cx="97474" cy="353819"/>
                <a:chOff x="3786444" y="932779"/>
                <a:chExt cx="97474" cy="353819"/>
              </a:xfrm>
              <a:scene3d>
                <a:camera prst="orthographicFront">
                  <a:rot lat="0" lon="0" rev="4800000"/>
                </a:camera>
                <a:lightRig rig="threePt" dir="t"/>
              </a:scene3d>
            </p:grpSpPr>
            <p:sp>
              <p:nvSpPr>
                <p:cNvPr id="442" name="Ovale 1208"/>
                <p:cNvSpPr/>
                <p:nvPr/>
              </p:nvSpPr>
              <p:spPr bwMode="auto">
                <a:xfrm>
                  <a:off x="3828924"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43" name="Ovale 1209"/>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44" name="Ovale 1210"/>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45" name="Ovale 1211"/>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446" name="Connettore 1 1212"/>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7" name="Connettore 1 1213"/>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740" name="Gruppo 263"/>
              <p:cNvGrpSpPr/>
              <p:nvPr/>
            </p:nvGrpSpPr>
            <p:grpSpPr>
              <a:xfrm>
                <a:off x="3483244" y="1257540"/>
                <a:ext cx="97474" cy="353819"/>
                <a:chOff x="3786444" y="932779"/>
                <a:chExt cx="97474" cy="353819"/>
              </a:xfrm>
              <a:scene3d>
                <a:camera prst="orthographicFront">
                  <a:rot lat="0" lon="0" rev="6000000"/>
                </a:camera>
                <a:lightRig rig="threePt" dir="t"/>
              </a:scene3d>
            </p:grpSpPr>
            <p:sp>
              <p:nvSpPr>
                <p:cNvPr id="436" name="Ovale 1202"/>
                <p:cNvSpPr/>
                <p:nvPr/>
              </p:nvSpPr>
              <p:spPr bwMode="auto">
                <a:xfrm>
                  <a:off x="3828924"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37" name="Ovale 1203"/>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38" name="Ovale 1204"/>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39" name="Ovale 1205"/>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440" name="Connettore 1 1206"/>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1" name="Connettore 1 1207"/>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741" name="Gruppo 270"/>
              <p:cNvGrpSpPr/>
              <p:nvPr/>
            </p:nvGrpSpPr>
            <p:grpSpPr>
              <a:xfrm>
                <a:off x="3551494" y="1337010"/>
                <a:ext cx="97474" cy="353819"/>
                <a:chOff x="3786444" y="932779"/>
                <a:chExt cx="97474" cy="353819"/>
              </a:xfrm>
              <a:scene3d>
                <a:camera prst="orthographicFront">
                  <a:rot lat="0" lon="0" rev="7200000"/>
                </a:camera>
                <a:lightRig rig="threePt" dir="t"/>
              </a:scene3d>
            </p:grpSpPr>
            <p:sp>
              <p:nvSpPr>
                <p:cNvPr id="430" name="Ovale 1196"/>
                <p:cNvSpPr/>
                <p:nvPr/>
              </p:nvSpPr>
              <p:spPr bwMode="auto">
                <a:xfrm>
                  <a:off x="3828924"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31" name="Ovale 1197"/>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32" name="Ovale 1198"/>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33" name="Ovale 1199"/>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434" name="Connettore 1 1200"/>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5" name="Connettore 1 1201"/>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742" name="Gruppo 277"/>
              <p:cNvGrpSpPr/>
              <p:nvPr/>
            </p:nvGrpSpPr>
            <p:grpSpPr>
              <a:xfrm>
                <a:off x="3653404" y="1365990"/>
                <a:ext cx="97474" cy="353819"/>
                <a:chOff x="3786444" y="932779"/>
                <a:chExt cx="97474" cy="353819"/>
              </a:xfrm>
              <a:scene3d>
                <a:camera prst="orthographicFront">
                  <a:rot lat="0" lon="0" rev="8400000"/>
                </a:camera>
                <a:lightRig rig="threePt" dir="t"/>
              </a:scene3d>
            </p:grpSpPr>
            <p:sp>
              <p:nvSpPr>
                <p:cNvPr id="424" name="Ovale 1190"/>
                <p:cNvSpPr/>
                <p:nvPr/>
              </p:nvSpPr>
              <p:spPr bwMode="auto">
                <a:xfrm>
                  <a:off x="3828924"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25" name="Ovale 1191"/>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26" name="Ovale 1192"/>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27" name="Ovale 1193"/>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428" name="Connettore 1 1194"/>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9" name="Connettore 1 1195"/>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743" name="Gruppo 284"/>
              <p:cNvGrpSpPr/>
              <p:nvPr/>
            </p:nvGrpSpPr>
            <p:grpSpPr>
              <a:xfrm>
                <a:off x="3738484" y="1389360"/>
                <a:ext cx="97474" cy="353819"/>
                <a:chOff x="3786444" y="932779"/>
                <a:chExt cx="97474" cy="353819"/>
              </a:xfrm>
              <a:scene3d>
                <a:camera prst="orthographicFront">
                  <a:rot lat="0" lon="0" rev="9600000"/>
                </a:camera>
                <a:lightRig rig="threePt" dir="t"/>
              </a:scene3d>
            </p:grpSpPr>
            <p:sp>
              <p:nvSpPr>
                <p:cNvPr id="418" name="Ovale 1184"/>
                <p:cNvSpPr/>
                <p:nvPr/>
              </p:nvSpPr>
              <p:spPr bwMode="auto">
                <a:xfrm>
                  <a:off x="3828924"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19" name="Ovale 1185"/>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20" name="Ovale 1186"/>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21" name="Ovale 1187"/>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422" name="Connettore 1 1188"/>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3" name="Connettore 1 1189"/>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744" name="Gruppo 291"/>
              <p:cNvGrpSpPr/>
              <p:nvPr/>
            </p:nvGrpSpPr>
            <p:grpSpPr>
              <a:xfrm>
                <a:off x="3823564" y="1390290"/>
                <a:ext cx="97474" cy="353819"/>
                <a:chOff x="3786444" y="932779"/>
                <a:chExt cx="97474" cy="353819"/>
              </a:xfrm>
              <a:scene3d>
                <a:camera prst="orthographicFront">
                  <a:rot lat="0" lon="0" rev="10800000"/>
                </a:camera>
                <a:lightRig rig="threePt" dir="t"/>
              </a:scene3d>
            </p:grpSpPr>
            <p:sp>
              <p:nvSpPr>
                <p:cNvPr id="412" name="Ovale 1178"/>
                <p:cNvSpPr/>
                <p:nvPr/>
              </p:nvSpPr>
              <p:spPr bwMode="auto">
                <a:xfrm>
                  <a:off x="3828924"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13" name="Ovale 1179"/>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14" name="Ovale 1180"/>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15" name="Ovale 1181"/>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416" name="Connettore 1 1182"/>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7" name="Connettore 1 1183"/>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745" name="Gruppo 298"/>
              <p:cNvGrpSpPr/>
              <p:nvPr/>
            </p:nvGrpSpPr>
            <p:grpSpPr>
              <a:xfrm>
                <a:off x="3917396" y="1361364"/>
                <a:ext cx="97474" cy="353819"/>
                <a:chOff x="3786444" y="932779"/>
                <a:chExt cx="97474" cy="353819"/>
              </a:xfrm>
              <a:scene3d>
                <a:camera prst="orthographicFront">
                  <a:rot lat="0" lon="0" rev="12000000"/>
                </a:camera>
                <a:lightRig rig="threePt" dir="t"/>
              </a:scene3d>
            </p:grpSpPr>
            <p:sp>
              <p:nvSpPr>
                <p:cNvPr id="406" name="Ovale 1172"/>
                <p:cNvSpPr/>
                <p:nvPr/>
              </p:nvSpPr>
              <p:spPr bwMode="auto">
                <a:xfrm>
                  <a:off x="3828924"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07" name="Ovale 1173"/>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08" name="Ovale 1174"/>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09" name="Ovale 1175"/>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410" name="Connettore 1 1176"/>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1" name="Connettore 1 1177"/>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746" name="Gruppo 312"/>
              <p:cNvGrpSpPr/>
              <p:nvPr/>
            </p:nvGrpSpPr>
            <p:grpSpPr>
              <a:xfrm>
                <a:off x="4007156" y="1219192"/>
                <a:ext cx="97474" cy="353819"/>
                <a:chOff x="3786444" y="932779"/>
                <a:chExt cx="97474" cy="353819"/>
              </a:xfrm>
              <a:scene3d>
                <a:camera prst="orthographicFront">
                  <a:rot lat="0" lon="0" rev="14400000"/>
                </a:camera>
                <a:lightRig rig="threePt" dir="t"/>
              </a:scene3d>
            </p:grpSpPr>
            <p:sp>
              <p:nvSpPr>
                <p:cNvPr id="400" name="Ovale 1166"/>
                <p:cNvSpPr/>
                <p:nvPr/>
              </p:nvSpPr>
              <p:spPr bwMode="auto">
                <a:xfrm>
                  <a:off x="3838818"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01" name="Ovale 1167"/>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02" name="Ovale 1168"/>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403" name="Ovale 1169"/>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404" name="Connettore 1 1170"/>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5" name="Connettore 1 1171"/>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748" name="Gruppo 319"/>
              <p:cNvGrpSpPr/>
              <p:nvPr/>
            </p:nvGrpSpPr>
            <p:grpSpPr>
              <a:xfrm>
                <a:off x="4017454" y="1124744"/>
                <a:ext cx="97474" cy="353819"/>
                <a:chOff x="3786444" y="932779"/>
                <a:chExt cx="97474" cy="353819"/>
              </a:xfrm>
              <a:scene3d>
                <a:camera prst="orthographicFront">
                  <a:rot lat="0" lon="0" rev="15600000"/>
                </a:camera>
                <a:lightRig rig="threePt" dir="t"/>
              </a:scene3d>
            </p:grpSpPr>
            <p:sp>
              <p:nvSpPr>
                <p:cNvPr id="394" name="Ovale 1160"/>
                <p:cNvSpPr/>
                <p:nvPr/>
              </p:nvSpPr>
              <p:spPr bwMode="auto">
                <a:xfrm>
                  <a:off x="3838818"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95" name="Ovale 1161"/>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96" name="Ovale 1162"/>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97" name="Ovale 1163"/>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398" name="Connettore 1 1164"/>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9" name="Connettore 1 1165"/>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749" name="Gruppo 326"/>
              <p:cNvGrpSpPr/>
              <p:nvPr/>
            </p:nvGrpSpPr>
            <p:grpSpPr>
              <a:xfrm>
                <a:off x="4001546" y="1042438"/>
                <a:ext cx="97474" cy="353819"/>
                <a:chOff x="3786444" y="932779"/>
                <a:chExt cx="97474" cy="353819"/>
              </a:xfrm>
              <a:scene3d>
                <a:camera prst="orthographicFront">
                  <a:rot lat="0" lon="0" rev="16800000"/>
                </a:camera>
                <a:lightRig rig="threePt" dir="t"/>
              </a:scene3d>
            </p:grpSpPr>
            <p:sp>
              <p:nvSpPr>
                <p:cNvPr id="388" name="Ovale 1154"/>
                <p:cNvSpPr/>
                <p:nvPr/>
              </p:nvSpPr>
              <p:spPr bwMode="auto">
                <a:xfrm>
                  <a:off x="3838818"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89" name="Ovale 1155"/>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90" name="Ovale 1156"/>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91" name="Ovale 1157"/>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392" name="Connettore 1 1158"/>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3" name="Connettore 1 1159"/>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750" name="Gruppo 333"/>
              <p:cNvGrpSpPr/>
              <p:nvPr/>
            </p:nvGrpSpPr>
            <p:grpSpPr>
              <a:xfrm>
                <a:off x="3935148" y="976040"/>
                <a:ext cx="97474" cy="353819"/>
                <a:chOff x="3786444" y="932779"/>
                <a:chExt cx="97474" cy="353819"/>
              </a:xfrm>
              <a:scene3d>
                <a:camera prst="orthographicFront">
                  <a:rot lat="0" lon="0" rev="18000000"/>
                </a:camera>
                <a:lightRig rig="threePt" dir="t"/>
              </a:scene3d>
            </p:grpSpPr>
            <p:sp>
              <p:nvSpPr>
                <p:cNvPr id="382" name="Ovale 1148"/>
                <p:cNvSpPr/>
                <p:nvPr/>
              </p:nvSpPr>
              <p:spPr bwMode="auto">
                <a:xfrm>
                  <a:off x="3838818"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83" name="Ovale 1149"/>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84" name="Ovale 1150"/>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85" name="Ovale 1151"/>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386" name="Connettore 1 1152"/>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7" name="Connettore 1 1153"/>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751" name="Gruppo 340"/>
              <p:cNvGrpSpPr/>
              <p:nvPr/>
            </p:nvGrpSpPr>
            <p:grpSpPr>
              <a:xfrm>
                <a:off x="3840700" y="926472"/>
                <a:ext cx="97474" cy="353819"/>
                <a:chOff x="3786444" y="932779"/>
                <a:chExt cx="97474" cy="353819"/>
              </a:xfrm>
              <a:scene3d>
                <a:camera prst="orthographicFront">
                  <a:rot lat="0" lon="0" rev="19200000"/>
                </a:camera>
                <a:lightRig rig="threePt" dir="t"/>
              </a:scene3d>
            </p:grpSpPr>
            <p:sp>
              <p:nvSpPr>
                <p:cNvPr id="376" name="Ovale 1142"/>
                <p:cNvSpPr/>
                <p:nvPr/>
              </p:nvSpPr>
              <p:spPr bwMode="auto">
                <a:xfrm>
                  <a:off x="3838818"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77" name="Ovale 1143"/>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78" name="Ovale 1144"/>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79" name="Ovale 1145"/>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380" name="Connettore 1 1146"/>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1" name="Connettore 1 1147"/>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752" name="Gruppo 347"/>
              <p:cNvGrpSpPr/>
              <p:nvPr/>
            </p:nvGrpSpPr>
            <p:grpSpPr>
              <a:xfrm>
                <a:off x="3751870" y="907720"/>
                <a:ext cx="97474" cy="353819"/>
                <a:chOff x="3786444" y="932779"/>
                <a:chExt cx="97474" cy="353819"/>
              </a:xfrm>
              <a:scene3d>
                <a:camera prst="orthographicFront">
                  <a:rot lat="0" lon="0" rev="20400000"/>
                </a:camera>
                <a:lightRig rig="threePt" dir="t"/>
              </a:scene3d>
            </p:grpSpPr>
            <p:sp>
              <p:nvSpPr>
                <p:cNvPr id="370" name="Ovale 1136"/>
                <p:cNvSpPr/>
                <p:nvPr/>
              </p:nvSpPr>
              <p:spPr bwMode="auto">
                <a:xfrm>
                  <a:off x="3838818"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71" name="Ovale 1137"/>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72" name="Ovale 1138"/>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73" name="Ovale 1139"/>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374" name="Connettore 1 1140"/>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5" name="Connettore 1 1141"/>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12753" name="Gruppo 149"/>
            <p:cNvGrpSpPr>
              <a:grpSpLocks/>
            </p:cNvGrpSpPr>
            <p:nvPr/>
          </p:nvGrpSpPr>
          <p:grpSpPr bwMode="auto">
            <a:xfrm>
              <a:off x="1603417" y="2684449"/>
              <a:ext cx="84139" cy="285745"/>
              <a:chOff x="3786444" y="932779"/>
              <a:chExt cx="90872" cy="347172"/>
            </a:xfrm>
          </p:grpSpPr>
          <p:sp>
            <p:nvSpPr>
              <p:cNvPr id="346" name="Ovale 1118"/>
              <p:cNvSpPr/>
              <p:nvPr/>
            </p:nvSpPr>
            <p:spPr bwMode="auto">
              <a:xfrm>
                <a:off x="3837742" y="1058165"/>
                <a:ext cx="30860" cy="3086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47" name="Ovale 1119"/>
              <p:cNvSpPr/>
              <p:nvPr/>
            </p:nvSpPr>
            <p:spPr bwMode="auto">
              <a:xfrm>
                <a:off x="3834313" y="998374"/>
                <a:ext cx="30860" cy="3086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48" name="Ovale 1120"/>
              <p:cNvSpPr/>
              <p:nvPr/>
            </p:nvSpPr>
            <p:spPr bwMode="auto">
              <a:xfrm>
                <a:off x="3834313" y="932796"/>
                <a:ext cx="30860" cy="3086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49" name="Ovale 1121"/>
              <p:cNvSpPr/>
              <p:nvPr/>
            </p:nvSpPr>
            <p:spPr bwMode="auto">
              <a:xfrm>
                <a:off x="3786309" y="988730"/>
                <a:ext cx="27431" cy="3279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350" name="Connettore 1 1122"/>
              <p:cNvCxnSpPr/>
              <p:nvPr/>
            </p:nvCxnSpPr>
            <p:spPr>
              <a:xfrm rot="16200000" flipH="1">
                <a:off x="3754506" y="1190435"/>
                <a:ext cx="173074" cy="3948"/>
              </a:xfrm>
              <a:prstGeom prst="line">
                <a:avLst/>
              </a:prstGeom>
              <a:ln>
                <a:solidFill>
                  <a:schemeClr val="bg1"/>
                </a:solidFill>
              </a:ln>
              <a:scene3d>
                <a:camera prst="orthographicFront">
                  <a:rot lat="0" lon="0" rev="102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51" name="Connettore 1 1123"/>
              <p:cNvCxnSpPr/>
              <p:nvPr/>
            </p:nvCxnSpPr>
            <p:spPr>
              <a:xfrm rot="16200000" flipH="1">
                <a:off x="3788805" y="1191440"/>
                <a:ext cx="173074" cy="3948"/>
              </a:xfrm>
              <a:prstGeom prst="line">
                <a:avLst/>
              </a:prstGeom>
              <a:ln>
                <a:solidFill>
                  <a:schemeClr val="bg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112754" name="Gruppo 149"/>
            <p:cNvGrpSpPr>
              <a:grpSpLocks/>
            </p:cNvGrpSpPr>
            <p:nvPr/>
          </p:nvGrpSpPr>
          <p:grpSpPr bwMode="auto">
            <a:xfrm>
              <a:off x="2368510" y="2687625"/>
              <a:ext cx="84137" cy="282571"/>
              <a:chOff x="3786444" y="932779"/>
              <a:chExt cx="94121" cy="343849"/>
            </a:xfrm>
          </p:grpSpPr>
          <p:sp>
            <p:nvSpPr>
              <p:cNvPr id="340" name="Ovale 1125"/>
              <p:cNvSpPr/>
              <p:nvPr/>
            </p:nvSpPr>
            <p:spPr bwMode="auto">
              <a:xfrm>
                <a:off x="3839618" y="1058359"/>
                <a:ext cx="28412" cy="3090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41" name="Ovale 1126"/>
              <p:cNvSpPr/>
              <p:nvPr/>
            </p:nvSpPr>
            <p:spPr bwMode="auto">
              <a:xfrm>
                <a:off x="3834291" y="998475"/>
                <a:ext cx="30188" cy="3090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42" name="Ovale 1127"/>
              <p:cNvSpPr/>
              <p:nvPr/>
            </p:nvSpPr>
            <p:spPr bwMode="auto">
              <a:xfrm>
                <a:off x="3834291" y="932795"/>
                <a:ext cx="30188" cy="30908"/>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43" name="Ovale 1128"/>
              <p:cNvSpPr/>
              <p:nvPr/>
            </p:nvSpPr>
            <p:spPr bwMode="auto">
              <a:xfrm>
                <a:off x="3786344" y="988815"/>
                <a:ext cx="28412" cy="3284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344" name="Connettore 1 1129"/>
              <p:cNvCxnSpPr/>
              <p:nvPr/>
            </p:nvCxnSpPr>
            <p:spPr>
              <a:xfrm rot="16200000" flipH="1">
                <a:off x="3751106" y="1187112"/>
                <a:ext cx="173074" cy="3948"/>
              </a:xfrm>
              <a:prstGeom prst="line">
                <a:avLst/>
              </a:prstGeom>
              <a:ln>
                <a:solidFill>
                  <a:schemeClr val="bg1"/>
                </a:solidFill>
              </a:ln>
              <a:scene3d>
                <a:camera prst="orthographicFront">
                  <a:rot lat="0" lon="0" rev="102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45" name="Connettore 1 1130"/>
              <p:cNvCxnSpPr/>
              <p:nvPr/>
            </p:nvCxnSpPr>
            <p:spPr>
              <a:xfrm rot="16200000" flipH="1">
                <a:off x="3792054" y="1188117"/>
                <a:ext cx="173074" cy="3948"/>
              </a:xfrm>
              <a:prstGeom prst="line">
                <a:avLst/>
              </a:prstGeom>
              <a:ln>
                <a:solidFill>
                  <a:schemeClr val="bg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112755" name="Gruppo 990"/>
            <p:cNvGrpSpPr>
              <a:grpSpLocks/>
            </p:cNvGrpSpPr>
            <p:nvPr/>
          </p:nvGrpSpPr>
          <p:grpSpPr bwMode="auto">
            <a:xfrm rot="-250712">
              <a:off x="703263" y="2070100"/>
              <a:ext cx="595312" cy="774700"/>
              <a:chOff x="3464752" y="907720"/>
              <a:chExt cx="650176" cy="941668"/>
            </a:xfrm>
          </p:grpSpPr>
          <p:grpSp>
            <p:nvGrpSpPr>
              <p:cNvPr id="112756" name="Gruppo 92"/>
              <p:cNvGrpSpPr/>
              <p:nvPr/>
            </p:nvGrpSpPr>
            <p:grpSpPr>
              <a:xfrm>
                <a:off x="3668634" y="919940"/>
                <a:ext cx="97474" cy="353819"/>
                <a:chOff x="3786444" y="932779"/>
                <a:chExt cx="97474" cy="353819"/>
              </a:xfrm>
              <a:scene3d>
                <a:camera prst="orthographicFront">
                  <a:rot lat="0" lon="0" rev="21299999"/>
                </a:camera>
                <a:lightRig rig="threePt" dir="t"/>
              </a:scene3d>
            </p:grpSpPr>
            <p:sp>
              <p:nvSpPr>
                <p:cNvPr id="334" name="Ovale 1326"/>
                <p:cNvSpPr/>
                <p:nvPr/>
              </p:nvSpPr>
              <p:spPr bwMode="auto">
                <a:xfrm>
                  <a:off x="3838818"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35" name="Ovale 1327"/>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36" name="Ovale 1328"/>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37" name="Ovale 1371"/>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338" name="Connettore 1 1372"/>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9" name="Connettore 1 1373"/>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757" name="Gruppo 93"/>
              <p:cNvGrpSpPr/>
              <p:nvPr/>
            </p:nvGrpSpPr>
            <p:grpSpPr>
              <a:xfrm>
                <a:off x="3974418" y="1298343"/>
                <a:ext cx="97474" cy="353819"/>
                <a:chOff x="3786444" y="932779"/>
                <a:chExt cx="97474" cy="353819"/>
              </a:xfrm>
              <a:scene3d>
                <a:camera prst="orthographicFront">
                  <a:rot lat="0" lon="0" rev="13200000"/>
                </a:camera>
                <a:lightRig rig="threePt" dir="t"/>
              </a:scene3d>
            </p:grpSpPr>
            <p:sp>
              <p:nvSpPr>
                <p:cNvPr id="328" name="Ovale 1260"/>
                <p:cNvSpPr/>
                <p:nvPr/>
              </p:nvSpPr>
              <p:spPr bwMode="auto">
                <a:xfrm>
                  <a:off x="3838818"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29" name="Ovale 1261"/>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30" name="Ovale 1262"/>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31" name="Ovale 1323"/>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332" name="Connettore 1 1324"/>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3" name="Connettore 1 1325"/>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758" name="Gruppo 164"/>
              <p:cNvGrpSpPr/>
              <p:nvPr/>
            </p:nvGrpSpPr>
            <p:grpSpPr>
              <a:xfrm>
                <a:off x="3560862" y="947068"/>
                <a:ext cx="97474" cy="353819"/>
                <a:chOff x="3786444" y="932779"/>
                <a:chExt cx="97474" cy="353819"/>
              </a:xfrm>
              <a:scene3d>
                <a:camera prst="orthographicFront">
                  <a:rot lat="0" lon="0" rev="1200000"/>
                </a:camera>
                <a:lightRig rig="threePt" dir="t"/>
              </a:scene3d>
            </p:grpSpPr>
            <p:sp>
              <p:nvSpPr>
                <p:cNvPr id="322" name="Ovale 1254"/>
                <p:cNvSpPr/>
                <p:nvPr/>
              </p:nvSpPr>
              <p:spPr bwMode="auto">
                <a:xfrm>
                  <a:off x="3838818"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23" name="Ovale 1255"/>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24" name="Ovale 1256"/>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25" name="Ovale 1257"/>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326" name="Connettore 1 1258"/>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7" name="Connettore 1 1259"/>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759" name="Gruppo 171"/>
              <p:cNvGrpSpPr/>
              <p:nvPr/>
            </p:nvGrpSpPr>
            <p:grpSpPr>
              <a:xfrm>
                <a:off x="3482504" y="1009778"/>
                <a:ext cx="97474" cy="353819"/>
                <a:chOff x="3786444" y="932779"/>
                <a:chExt cx="97474" cy="353819"/>
              </a:xfrm>
              <a:scene3d>
                <a:camera prst="orthographicFront">
                  <a:rot lat="0" lon="0" rev="2400000"/>
                </a:camera>
                <a:lightRig rig="threePt" dir="t"/>
              </a:scene3d>
            </p:grpSpPr>
            <p:sp>
              <p:nvSpPr>
                <p:cNvPr id="316" name="Ovale 1248"/>
                <p:cNvSpPr/>
                <p:nvPr/>
              </p:nvSpPr>
              <p:spPr bwMode="auto">
                <a:xfrm>
                  <a:off x="3838818"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17" name="Ovale 1249"/>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18" name="Ovale 1250"/>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19" name="Ovale 1251"/>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320" name="Connettore 1 1252"/>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Connettore 1 1253"/>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760" name="Gruppo 249"/>
              <p:cNvGrpSpPr/>
              <p:nvPr/>
            </p:nvGrpSpPr>
            <p:grpSpPr>
              <a:xfrm>
                <a:off x="3464752" y="1097616"/>
                <a:ext cx="97474" cy="353819"/>
                <a:chOff x="3786444" y="932779"/>
                <a:chExt cx="97474" cy="353819"/>
              </a:xfrm>
              <a:scene3d>
                <a:camera prst="orthographicFront">
                  <a:rot lat="0" lon="0" rev="3600000"/>
                </a:camera>
                <a:lightRig rig="threePt" dir="t"/>
              </a:scene3d>
            </p:grpSpPr>
            <p:sp>
              <p:nvSpPr>
                <p:cNvPr id="310" name="Ovale 1134"/>
                <p:cNvSpPr/>
                <p:nvPr/>
              </p:nvSpPr>
              <p:spPr bwMode="auto">
                <a:xfrm>
                  <a:off x="3828924"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11" name="Ovale 1135"/>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12" name="Ovale 1244"/>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13" name="Ovale 1245"/>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314" name="Connettore 1 1246"/>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Connettore 1 1247"/>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761" name="Gruppo 256"/>
              <p:cNvGrpSpPr/>
              <p:nvPr/>
            </p:nvGrpSpPr>
            <p:grpSpPr>
              <a:xfrm>
                <a:off x="3466414" y="1174312"/>
                <a:ext cx="97474" cy="353819"/>
                <a:chOff x="3786444" y="932779"/>
                <a:chExt cx="97474" cy="353819"/>
              </a:xfrm>
              <a:scene3d>
                <a:camera prst="orthographicFront">
                  <a:rot lat="0" lon="0" rev="4800000"/>
                </a:camera>
                <a:lightRig rig="threePt" dir="t"/>
              </a:scene3d>
            </p:grpSpPr>
            <p:sp>
              <p:nvSpPr>
                <p:cNvPr id="304" name="Ovale 1008"/>
                <p:cNvSpPr/>
                <p:nvPr/>
              </p:nvSpPr>
              <p:spPr bwMode="auto">
                <a:xfrm>
                  <a:off x="3828924"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05" name="Ovale 1117"/>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06" name="Ovale 1124"/>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07" name="Ovale 1131"/>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308" name="Connettore 1 1132"/>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9" name="Connettore 1 1133"/>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762" name="Gruppo 263"/>
              <p:cNvGrpSpPr/>
              <p:nvPr/>
            </p:nvGrpSpPr>
            <p:grpSpPr>
              <a:xfrm>
                <a:off x="3483244" y="1257540"/>
                <a:ext cx="97474" cy="353819"/>
                <a:chOff x="3786444" y="932779"/>
                <a:chExt cx="97474" cy="353819"/>
              </a:xfrm>
              <a:scene3d>
                <a:camera prst="orthographicFront">
                  <a:rot lat="0" lon="0" rev="6000000"/>
                </a:camera>
                <a:lightRig rig="threePt" dir="t"/>
              </a:scene3d>
            </p:grpSpPr>
            <p:sp>
              <p:nvSpPr>
                <p:cNvPr id="298" name="Ovale 1002"/>
                <p:cNvSpPr/>
                <p:nvPr/>
              </p:nvSpPr>
              <p:spPr bwMode="auto">
                <a:xfrm>
                  <a:off x="3828924"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99" name="Ovale 1003"/>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00" name="Ovale 1004"/>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301" name="Ovale 1005"/>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302" name="Connettore 1 1006"/>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3" name="Connettore 1 1007"/>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763" name="Gruppo 270"/>
              <p:cNvGrpSpPr/>
              <p:nvPr/>
            </p:nvGrpSpPr>
            <p:grpSpPr>
              <a:xfrm>
                <a:off x="3551494" y="1337010"/>
                <a:ext cx="97474" cy="353819"/>
                <a:chOff x="3786444" y="932779"/>
                <a:chExt cx="97474" cy="353819"/>
              </a:xfrm>
              <a:scene3d>
                <a:camera prst="orthographicFront">
                  <a:rot lat="0" lon="0" rev="7200000"/>
                </a:camera>
                <a:lightRig rig="threePt" dir="t"/>
              </a:scene3d>
            </p:grpSpPr>
            <p:sp>
              <p:nvSpPr>
                <p:cNvPr id="292" name="Ovale 996"/>
                <p:cNvSpPr/>
                <p:nvPr/>
              </p:nvSpPr>
              <p:spPr bwMode="auto">
                <a:xfrm>
                  <a:off x="3828924"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93" name="Ovale 997"/>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94" name="Ovale 998"/>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95" name="Ovale 999"/>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296" name="Connettore 1 1000"/>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7" name="Connettore 1 1001"/>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764" name="Gruppo 277"/>
              <p:cNvGrpSpPr/>
              <p:nvPr/>
            </p:nvGrpSpPr>
            <p:grpSpPr>
              <a:xfrm>
                <a:off x="3653404" y="1365990"/>
                <a:ext cx="97474" cy="353819"/>
                <a:chOff x="3786444" y="932779"/>
                <a:chExt cx="97474" cy="353819"/>
              </a:xfrm>
              <a:scene3d>
                <a:camera prst="orthographicFront">
                  <a:rot lat="0" lon="0" rev="8400000"/>
                </a:camera>
                <a:lightRig rig="threePt" dir="t"/>
              </a:scene3d>
            </p:grpSpPr>
            <p:sp>
              <p:nvSpPr>
                <p:cNvPr id="286" name="Ovale 990"/>
                <p:cNvSpPr/>
                <p:nvPr/>
              </p:nvSpPr>
              <p:spPr bwMode="auto">
                <a:xfrm>
                  <a:off x="3828924"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87" name="Ovale 991"/>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88" name="Ovale 992"/>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89" name="Ovale 993"/>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290" name="Connettore 1 994"/>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1" name="Connettore 1 995"/>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765" name="Gruppo 284"/>
              <p:cNvGrpSpPr/>
              <p:nvPr/>
            </p:nvGrpSpPr>
            <p:grpSpPr>
              <a:xfrm>
                <a:off x="3738484" y="1389360"/>
                <a:ext cx="97474" cy="353819"/>
                <a:chOff x="3786444" y="932779"/>
                <a:chExt cx="97474" cy="353819"/>
              </a:xfrm>
              <a:scene3d>
                <a:camera prst="orthographicFront">
                  <a:rot lat="0" lon="0" rev="9600000"/>
                </a:camera>
                <a:lightRig rig="threePt" dir="t"/>
              </a:scene3d>
            </p:grpSpPr>
            <p:sp>
              <p:nvSpPr>
                <p:cNvPr id="280" name="Ovale 984"/>
                <p:cNvSpPr/>
                <p:nvPr/>
              </p:nvSpPr>
              <p:spPr bwMode="auto">
                <a:xfrm>
                  <a:off x="3828924"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81" name="Ovale 985"/>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82" name="Ovale 986"/>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83" name="Ovale 987"/>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284" name="Connettore 1 988"/>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5" name="Connettore 1 989"/>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766" name="Gruppo 291"/>
              <p:cNvGrpSpPr/>
              <p:nvPr/>
            </p:nvGrpSpPr>
            <p:grpSpPr>
              <a:xfrm>
                <a:off x="3823564" y="1390277"/>
                <a:ext cx="97475" cy="353812"/>
                <a:chOff x="3786444" y="932766"/>
                <a:chExt cx="97475" cy="353812"/>
              </a:xfrm>
              <a:scene3d>
                <a:camera prst="orthographicFront">
                  <a:rot lat="0" lon="0" rev="10800000"/>
                </a:camera>
                <a:lightRig rig="threePt" dir="t"/>
              </a:scene3d>
            </p:grpSpPr>
            <p:sp>
              <p:nvSpPr>
                <p:cNvPr id="274" name="Ovale 978"/>
                <p:cNvSpPr/>
                <p:nvPr/>
              </p:nvSpPr>
              <p:spPr bwMode="auto">
                <a:xfrm>
                  <a:off x="3828924" y="1059107"/>
                  <a:ext cx="29528" cy="30955"/>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75" name="Ovale 979"/>
                <p:cNvSpPr/>
                <p:nvPr/>
              </p:nvSpPr>
              <p:spPr bwMode="auto">
                <a:xfrm>
                  <a:off x="3835090" y="999802"/>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76" name="Ovale 980"/>
                <p:cNvSpPr/>
                <p:nvPr/>
              </p:nvSpPr>
              <p:spPr bwMode="auto">
                <a:xfrm>
                  <a:off x="3834904" y="932766"/>
                  <a:ext cx="29528" cy="30955"/>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77" name="Ovale 981"/>
                <p:cNvSpPr/>
                <p:nvPr/>
              </p:nvSpPr>
              <p:spPr bwMode="auto">
                <a:xfrm>
                  <a:off x="3786444" y="990011"/>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278" name="Connettore 1 982"/>
                <p:cNvCxnSpPr/>
                <p:nvPr/>
              </p:nvCxnSpPr>
              <p:spPr>
                <a:xfrm rot="16200000" flipH="1">
                  <a:off x="3757802" y="1197064"/>
                  <a:ext cx="173071"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9" name="Connettore 1 983"/>
                <p:cNvCxnSpPr/>
                <p:nvPr/>
              </p:nvCxnSpPr>
              <p:spPr>
                <a:xfrm rot="16200000" flipH="1">
                  <a:off x="3795409" y="1198069"/>
                  <a:ext cx="173071"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767" name="Gruppo 298"/>
              <p:cNvGrpSpPr/>
              <p:nvPr/>
            </p:nvGrpSpPr>
            <p:grpSpPr>
              <a:xfrm>
                <a:off x="3973163" y="1506622"/>
                <a:ext cx="80787" cy="342766"/>
                <a:chOff x="3842211" y="1078037"/>
                <a:chExt cx="80787" cy="342766"/>
              </a:xfrm>
              <a:scene3d>
                <a:camera prst="orthographicFront">
                  <a:rot lat="0" lon="0" rev="12000000"/>
                </a:camera>
                <a:lightRig rig="threePt" dir="t"/>
              </a:scene3d>
            </p:grpSpPr>
            <p:sp>
              <p:nvSpPr>
                <p:cNvPr id="268" name="Ovale 972"/>
                <p:cNvSpPr/>
                <p:nvPr/>
              </p:nvSpPr>
              <p:spPr bwMode="auto">
                <a:xfrm>
                  <a:off x="3884691" y="1204382"/>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69" name="Ovale 973"/>
                <p:cNvSpPr/>
                <p:nvPr/>
              </p:nvSpPr>
              <p:spPr bwMode="auto">
                <a:xfrm>
                  <a:off x="3890857" y="1145074"/>
                  <a:ext cx="29528" cy="30479"/>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70" name="Ovale 974"/>
                <p:cNvSpPr/>
                <p:nvPr/>
              </p:nvSpPr>
              <p:spPr bwMode="auto">
                <a:xfrm>
                  <a:off x="3890670" y="1078037"/>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71" name="Ovale 975"/>
                <p:cNvSpPr/>
                <p:nvPr/>
              </p:nvSpPr>
              <p:spPr bwMode="auto">
                <a:xfrm>
                  <a:off x="3842211" y="1135283"/>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272" name="Connettore 1 976"/>
                <p:cNvCxnSpPr/>
                <p:nvPr/>
              </p:nvCxnSpPr>
              <p:spPr>
                <a:xfrm rot="16200000" flipH="1">
                  <a:off x="3796879" y="1331289"/>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3" name="Connettore 1 977"/>
                <p:cNvCxnSpPr/>
                <p:nvPr/>
              </p:nvCxnSpPr>
              <p:spPr>
                <a:xfrm rot="16200000" flipH="1">
                  <a:off x="3834487" y="1332293"/>
                  <a:ext cx="173073"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7" name="Gruppo 312"/>
              <p:cNvGrpSpPr/>
              <p:nvPr/>
            </p:nvGrpSpPr>
            <p:grpSpPr>
              <a:xfrm>
                <a:off x="4007156" y="1219192"/>
                <a:ext cx="97474" cy="353819"/>
                <a:chOff x="3786444" y="932779"/>
                <a:chExt cx="97474" cy="353819"/>
              </a:xfrm>
              <a:scene3d>
                <a:camera prst="orthographicFront">
                  <a:rot lat="0" lon="0" rev="14400000"/>
                </a:camera>
                <a:lightRig rig="threePt" dir="t"/>
              </a:scene3d>
            </p:grpSpPr>
            <p:sp>
              <p:nvSpPr>
                <p:cNvPr id="262" name="Ovale 966"/>
                <p:cNvSpPr/>
                <p:nvPr/>
              </p:nvSpPr>
              <p:spPr bwMode="auto">
                <a:xfrm>
                  <a:off x="3838818"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63" name="Ovale 967"/>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64" name="Ovale 968"/>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65" name="Ovale 969"/>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266" name="Connettore 1 970"/>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7" name="Connettore 1 971"/>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8" name="Gruppo 319"/>
              <p:cNvGrpSpPr/>
              <p:nvPr/>
            </p:nvGrpSpPr>
            <p:grpSpPr>
              <a:xfrm>
                <a:off x="4017454" y="1124744"/>
                <a:ext cx="97474" cy="353819"/>
                <a:chOff x="3786444" y="932779"/>
                <a:chExt cx="97474" cy="353819"/>
              </a:xfrm>
              <a:scene3d>
                <a:camera prst="orthographicFront">
                  <a:rot lat="0" lon="0" rev="15600000"/>
                </a:camera>
                <a:lightRig rig="threePt" dir="t"/>
              </a:scene3d>
            </p:grpSpPr>
            <p:sp>
              <p:nvSpPr>
                <p:cNvPr id="256" name="Ovale 960"/>
                <p:cNvSpPr/>
                <p:nvPr/>
              </p:nvSpPr>
              <p:spPr bwMode="auto">
                <a:xfrm>
                  <a:off x="3838818"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57" name="Ovale 961"/>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58" name="Ovale 962"/>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59" name="Ovale 963"/>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260" name="Connettore 1 964"/>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 name="Connettore 1 965"/>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9" name="Gruppo 326"/>
              <p:cNvGrpSpPr/>
              <p:nvPr/>
            </p:nvGrpSpPr>
            <p:grpSpPr>
              <a:xfrm>
                <a:off x="4001546" y="1042438"/>
                <a:ext cx="97474" cy="353819"/>
                <a:chOff x="3786444" y="932779"/>
                <a:chExt cx="97474" cy="353819"/>
              </a:xfrm>
              <a:scene3d>
                <a:camera prst="orthographicFront">
                  <a:rot lat="0" lon="0" rev="16800000"/>
                </a:camera>
                <a:lightRig rig="threePt" dir="t"/>
              </a:scene3d>
            </p:grpSpPr>
            <p:sp>
              <p:nvSpPr>
                <p:cNvPr id="250" name="Ovale 954"/>
                <p:cNvSpPr/>
                <p:nvPr/>
              </p:nvSpPr>
              <p:spPr bwMode="auto">
                <a:xfrm>
                  <a:off x="3838818"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51" name="Ovale 955"/>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52" name="Ovale 956"/>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53" name="Ovale 957"/>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254" name="Connettore 1 958"/>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Connettore 1 959"/>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768" name="Gruppo 333"/>
              <p:cNvGrpSpPr/>
              <p:nvPr/>
            </p:nvGrpSpPr>
            <p:grpSpPr>
              <a:xfrm>
                <a:off x="3935148" y="976040"/>
                <a:ext cx="97474" cy="353819"/>
                <a:chOff x="3786444" y="932779"/>
                <a:chExt cx="97474" cy="353819"/>
              </a:xfrm>
              <a:scene3d>
                <a:camera prst="orthographicFront">
                  <a:rot lat="0" lon="0" rev="18000000"/>
                </a:camera>
                <a:lightRig rig="threePt" dir="t"/>
              </a:scene3d>
            </p:grpSpPr>
            <p:sp>
              <p:nvSpPr>
                <p:cNvPr id="244" name="Ovale 948"/>
                <p:cNvSpPr/>
                <p:nvPr/>
              </p:nvSpPr>
              <p:spPr bwMode="auto">
                <a:xfrm>
                  <a:off x="3838818"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45" name="Ovale 949"/>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46" name="Ovale 950"/>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47" name="Ovale 951"/>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248" name="Connettore 1 952"/>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9" name="Connettore 1 953"/>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769" name="Gruppo 340"/>
              <p:cNvGrpSpPr/>
              <p:nvPr/>
            </p:nvGrpSpPr>
            <p:grpSpPr>
              <a:xfrm>
                <a:off x="3840700" y="926472"/>
                <a:ext cx="97474" cy="353819"/>
                <a:chOff x="3786444" y="932779"/>
                <a:chExt cx="97474" cy="353819"/>
              </a:xfrm>
              <a:scene3d>
                <a:camera prst="orthographicFront">
                  <a:rot lat="0" lon="0" rev="19200000"/>
                </a:camera>
                <a:lightRig rig="threePt" dir="t"/>
              </a:scene3d>
            </p:grpSpPr>
            <p:sp>
              <p:nvSpPr>
                <p:cNvPr id="238" name="Ovale 942"/>
                <p:cNvSpPr/>
                <p:nvPr/>
              </p:nvSpPr>
              <p:spPr bwMode="auto">
                <a:xfrm>
                  <a:off x="3838818"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39" name="Ovale 943"/>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40" name="Ovale 944"/>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41" name="Ovale 945"/>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242" name="Connettore 1 946"/>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3" name="Connettore 1 947"/>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2770" name="Gruppo 347"/>
              <p:cNvGrpSpPr/>
              <p:nvPr/>
            </p:nvGrpSpPr>
            <p:grpSpPr>
              <a:xfrm>
                <a:off x="3751870" y="907720"/>
                <a:ext cx="97474" cy="353819"/>
                <a:chOff x="3786444" y="932779"/>
                <a:chExt cx="97474" cy="353819"/>
              </a:xfrm>
              <a:scene3d>
                <a:camera prst="orthographicFront">
                  <a:rot lat="0" lon="0" rev="20400000"/>
                </a:camera>
                <a:lightRig rig="threePt" dir="t"/>
              </a:scene3d>
            </p:grpSpPr>
            <p:sp>
              <p:nvSpPr>
                <p:cNvPr id="232" name="Ovale 936"/>
                <p:cNvSpPr/>
                <p:nvPr/>
              </p:nvSpPr>
              <p:spPr bwMode="auto">
                <a:xfrm>
                  <a:off x="3838818" y="1059123"/>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33" name="Ovale 937"/>
                <p:cNvSpPr/>
                <p:nvPr/>
              </p:nvSpPr>
              <p:spPr bwMode="auto">
                <a:xfrm>
                  <a:off x="3835090" y="999816"/>
                  <a:ext cx="29528" cy="3048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34" name="Ovale 938"/>
                <p:cNvSpPr/>
                <p:nvPr/>
              </p:nvSpPr>
              <p:spPr bwMode="auto">
                <a:xfrm>
                  <a:off x="3834903" y="932779"/>
                  <a:ext cx="29528" cy="30956"/>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35" name="Ovale 939"/>
                <p:cNvSpPr/>
                <p:nvPr/>
              </p:nvSpPr>
              <p:spPr bwMode="auto">
                <a:xfrm>
                  <a:off x="3786444" y="990025"/>
                  <a:ext cx="29051" cy="31433"/>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cxnSp>
              <p:nvCxnSpPr>
                <p:cNvPr id="236" name="Connettore 1 940"/>
                <p:cNvCxnSpPr/>
                <p:nvPr/>
              </p:nvCxnSpPr>
              <p:spPr>
                <a:xfrm rot="16200000" flipH="1">
                  <a:off x="3757799" y="1197081"/>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Connettore 1 941"/>
                <p:cNvCxnSpPr/>
                <p:nvPr/>
              </p:nvCxnSpPr>
              <p:spPr>
                <a:xfrm rot="16200000" flipH="1">
                  <a:off x="3795407" y="1198087"/>
                  <a:ext cx="173074" cy="39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pic>
        <p:nvPicPr>
          <p:cNvPr id="112645" name="Picture 656" descr="spettri incubo GM1 2"/>
          <p:cNvPicPr>
            <a:picLocks noChangeAspect="1" noChangeArrowheads="1"/>
          </p:cNvPicPr>
          <p:nvPr/>
        </p:nvPicPr>
        <p:blipFill>
          <a:blip r:embed="rId4"/>
          <a:srcRect/>
          <a:stretch>
            <a:fillRect/>
          </a:stretch>
        </p:blipFill>
        <p:spPr bwMode="auto">
          <a:xfrm>
            <a:off x="5121275" y="1752600"/>
            <a:ext cx="3336925" cy="2470150"/>
          </a:xfrm>
          <a:prstGeom prst="rect">
            <a:avLst/>
          </a:prstGeom>
          <a:noFill/>
          <a:ln w="9525">
            <a:noFill/>
            <a:miter lim="800000"/>
            <a:headEnd/>
            <a:tailEnd/>
          </a:ln>
        </p:spPr>
      </p:pic>
      <p:sp>
        <p:nvSpPr>
          <p:cNvPr id="658" name="Freccia in giù 595"/>
          <p:cNvSpPr/>
          <p:nvPr/>
        </p:nvSpPr>
        <p:spPr bwMode="auto">
          <a:xfrm>
            <a:off x="4716463" y="1219200"/>
            <a:ext cx="358775" cy="576263"/>
          </a:xfrm>
          <a:prstGeom prst="downArrow">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pic>
        <p:nvPicPr>
          <p:cNvPr id="659" name="Picture 658" descr="sld-gm1-insertion.jpg"/>
          <p:cNvPicPr>
            <a:picLocks noChangeAspect="1"/>
          </p:cNvPicPr>
          <p:nvPr/>
        </p:nvPicPr>
        <p:blipFill>
          <a:blip r:embed="rId5"/>
          <a:srcRect l="5905" t="3194" r="37289" b="8701"/>
          <a:stretch>
            <a:fillRect/>
          </a:stretch>
        </p:blipFill>
        <p:spPr bwMode="auto">
          <a:xfrm>
            <a:off x="0" y="4572000"/>
            <a:ext cx="1905000" cy="2057400"/>
          </a:xfrm>
          <a:prstGeom prst="rect">
            <a:avLst/>
          </a:prstGeom>
          <a:noFill/>
          <a:ln w="9525">
            <a:noFill/>
            <a:miter lim="800000"/>
            <a:headEnd/>
            <a:tailEnd/>
          </a:ln>
        </p:spPr>
      </p:pic>
      <p:sp>
        <p:nvSpPr>
          <p:cNvPr id="112648" name="Rectangle 5"/>
          <p:cNvSpPr>
            <a:spLocks noChangeArrowheads="1"/>
          </p:cNvSpPr>
          <p:nvPr/>
        </p:nvSpPr>
        <p:spPr bwMode="auto">
          <a:xfrm>
            <a:off x="6858000" y="6400800"/>
            <a:ext cx="2346325" cy="457200"/>
          </a:xfrm>
          <a:prstGeom prst="rect">
            <a:avLst/>
          </a:prstGeom>
          <a:noFill/>
          <a:ln w="9525">
            <a:noFill/>
            <a:miter lim="800000"/>
            <a:headEnd/>
            <a:tailEnd/>
          </a:ln>
        </p:spPr>
        <p:txBody>
          <a:bodyPr wrap="none">
            <a:prstTxWarp prst="textNoShape">
              <a:avLst/>
            </a:prstTxWarp>
            <a:spAutoFit/>
          </a:bodyPr>
          <a:lstStyle/>
          <a:p>
            <a:pPr>
              <a:lnSpc>
                <a:spcPct val="120000"/>
              </a:lnSpc>
            </a:pPr>
            <a:r>
              <a:rPr lang="en-US" sz="1000" b="1">
                <a:solidFill>
                  <a:schemeClr val="bg2"/>
                </a:solidFill>
                <a:latin typeface="Century Gothic" pitchFamily="-112" charset="0"/>
                <a:ea typeface="Century Gothic" pitchFamily="-112" charset="0"/>
                <a:cs typeface="Century Gothic" pitchFamily="-112" charset="0"/>
              </a:rPr>
              <a:t>_________________________________</a:t>
            </a:r>
          </a:p>
          <a:p>
            <a:pPr>
              <a:lnSpc>
                <a:spcPct val="120000"/>
              </a:lnSpc>
            </a:pPr>
            <a:r>
              <a:rPr lang="en-US" sz="1000" b="1">
                <a:solidFill>
                  <a:schemeClr val="bg2"/>
                </a:solidFill>
                <a:latin typeface="Century Gothic" pitchFamily="-112" charset="0"/>
                <a:ea typeface="Century Gothic" pitchFamily="-112" charset="0"/>
                <a:cs typeface="Century Gothic" pitchFamily="-112" charset="0"/>
              </a:rPr>
              <a:t>Giovanna Fragneto HERCULES 2012</a:t>
            </a:r>
          </a:p>
        </p:txBody>
      </p:sp>
    </p:spTree>
    <p:extLst>
      <p:ext uri="{BB962C8B-B14F-4D97-AF65-F5344CB8AC3E}">
        <p14:creationId xmlns:p14="http://schemas.microsoft.com/office/powerpoint/2010/main" val="21941315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igaro-04"/>
          <p:cNvPicPr>
            <a:picLocks noChangeAspect="1" noChangeArrowheads="1"/>
          </p:cNvPicPr>
          <p:nvPr/>
        </p:nvPicPr>
        <p:blipFill>
          <a:blip r:embed="rId2"/>
          <a:srcRect/>
          <a:stretch>
            <a:fillRect/>
          </a:stretch>
        </p:blipFill>
        <p:spPr bwMode="auto">
          <a:xfrm>
            <a:off x="41275" y="3590925"/>
            <a:ext cx="4683125" cy="3109913"/>
          </a:xfrm>
          <a:prstGeom prst="rect">
            <a:avLst/>
          </a:prstGeom>
          <a:noFill/>
          <a:ln w="9525">
            <a:noFill/>
            <a:miter lim="800000"/>
            <a:headEnd/>
            <a:tailEnd/>
          </a:ln>
        </p:spPr>
      </p:pic>
      <p:pic>
        <p:nvPicPr>
          <p:cNvPr id="5" name="Picture 5" descr="Figaro-47"/>
          <p:cNvPicPr>
            <a:picLocks noChangeAspect="1" noChangeArrowheads="1"/>
          </p:cNvPicPr>
          <p:nvPr/>
        </p:nvPicPr>
        <p:blipFill>
          <a:blip r:embed="rId3"/>
          <a:srcRect/>
          <a:stretch>
            <a:fillRect/>
          </a:stretch>
        </p:blipFill>
        <p:spPr bwMode="auto">
          <a:xfrm>
            <a:off x="4419600" y="466725"/>
            <a:ext cx="4683125" cy="3114675"/>
          </a:xfrm>
          <a:prstGeom prst="rect">
            <a:avLst/>
          </a:prstGeom>
          <a:noFill/>
          <a:ln w="9525">
            <a:noFill/>
            <a:miter lim="800000"/>
            <a:headEnd/>
            <a:tailEnd/>
          </a:ln>
        </p:spPr>
      </p:pic>
      <p:sp>
        <p:nvSpPr>
          <p:cNvPr id="6" name="Text Box 6"/>
          <p:cNvSpPr txBox="1">
            <a:spLocks noChangeArrowheads="1"/>
          </p:cNvSpPr>
          <p:nvPr/>
        </p:nvSpPr>
        <p:spPr bwMode="auto">
          <a:xfrm>
            <a:off x="304800" y="1685925"/>
            <a:ext cx="3521075" cy="646113"/>
          </a:xfrm>
          <a:prstGeom prst="rect">
            <a:avLst/>
          </a:prstGeom>
          <a:noFill/>
          <a:ln w="9525">
            <a:noFill/>
            <a:miter lim="800000"/>
            <a:headEnd/>
            <a:tailEnd/>
          </a:ln>
        </p:spPr>
        <p:txBody>
          <a:bodyPr>
            <a:prstTxWarp prst="textNoShape">
              <a:avLst/>
            </a:prstTxWarp>
            <a:spAutoFit/>
          </a:bodyPr>
          <a:lstStyle/>
          <a:p>
            <a:r>
              <a:rPr lang="en-US" dirty="0">
                <a:solidFill>
                  <a:schemeClr val="bg1"/>
                </a:solidFill>
                <a:latin typeface="Century Gothic" pitchFamily="-112" charset="0"/>
                <a:ea typeface="Century Gothic" pitchFamily="-112" charset="0"/>
                <a:cs typeface="Century Gothic" pitchFamily="-112" charset="0"/>
              </a:rPr>
              <a:t>Adsorption troughs for adsorption from solution</a:t>
            </a:r>
          </a:p>
        </p:txBody>
      </p:sp>
      <p:sp>
        <p:nvSpPr>
          <p:cNvPr id="7" name="Text Box 7"/>
          <p:cNvSpPr txBox="1">
            <a:spLocks noChangeArrowheads="1"/>
          </p:cNvSpPr>
          <p:nvPr/>
        </p:nvSpPr>
        <p:spPr bwMode="auto">
          <a:xfrm>
            <a:off x="5181600" y="4657725"/>
            <a:ext cx="3521075" cy="646113"/>
          </a:xfrm>
          <a:prstGeom prst="rect">
            <a:avLst/>
          </a:prstGeom>
          <a:noFill/>
          <a:ln w="9525">
            <a:noFill/>
            <a:miter lim="800000"/>
            <a:headEnd/>
            <a:tailEnd/>
          </a:ln>
        </p:spPr>
        <p:txBody>
          <a:bodyPr>
            <a:prstTxWarp prst="textNoShape">
              <a:avLst/>
            </a:prstTxWarp>
            <a:spAutoFit/>
          </a:bodyPr>
          <a:lstStyle/>
          <a:p>
            <a:r>
              <a:rPr lang="en-US">
                <a:solidFill>
                  <a:srgbClr val="000000"/>
                </a:solidFill>
                <a:latin typeface="Century Gothic" pitchFamily="-112" charset="0"/>
                <a:ea typeface="Century Gothic" pitchFamily="-112" charset="0"/>
                <a:cs typeface="Century Gothic" pitchFamily="-112" charset="0"/>
              </a:rPr>
              <a:t>Langmuir trough for insoluble monolayers</a:t>
            </a:r>
          </a:p>
        </p:txBody>
      </p:sp>
      <p:pic>
        <p:nvPicPr>
          <p:cNvPr id="8" name="Picture 8" descr="Monolayer_flat"/>
          <p:cNvPicPr>
            <a:picLocks noChangeAspect="1" noChangeArrowheads="1"/>
          </p:cNvPicPr>
          <p:nvPr/>
        </p:nvPicPr>
        <p:blipFill>
          <a:blip r:embed="rId4">
            <a:alphaModFix amt="72000"/>
          </a:blip>
          <a:srcRect/>
          <a:stretch>
            <a:fillRect/>
          </a:stretch>
        </p:blipFill>
        <p:spPr bwMode="auto">
          <a:xfrm>
            <a:off x="5486400" y="5267325"/>
            <a:ext cx="2590800" cy="1590675"/>
          </a:xfrm>
          <a:prstGeom prst="rect">
            <a:avLst/>
          </a:prstGeom>
          <a:noFill/>
          <a:ln w="9525">
            <a:noFill/>
            <a:miter lim="800000"/>
            <a:headEnd/>
            <a:tailEnd/>
          </a:ln>
        </p:spPr>
      </p:pic>
      <p:sp>
        <p:nvSpPr>
          <p:cNvPr id="9" name="Text Box 9"/>
          <p:cNvSpPr txBox="1">
            <a:spLocks noChangeArrowheads="1"/>
          </p:cNvSpPr>
          <p:nvPr/>
        </p:nvSpPr>
        <p:spPr bwMode="auto">
          <a:xfrm>
            <a:off x="423863" y="771525"/>
            <a:ext cx="3552825" cy="461963"/>
          </a:xfrm>
          <a:prstGeom prst="rect">
            <a:avLst/>
          </a:prstGeom>
          <a:noFill/>
          <a:ln w="9525">
            <a:noFill/>
            <a:miter lim="800000"/>
            <a:headEnd/>
            <a:tailEnd/>
          </a:ln>
        </p:spPr>
        <p:txBody>
          <a:bodyPr wrap="none">
            <a:prstTxWarp prst="textNoShape">
              <a:avLst/>
            </a:prstTxWarp>
            <a:spAutoFit/>
          </a:bodyPr>
          <a:lstStyle/>
          <a:p>
            <a:r>
              <a:rPr lang="en-US" sz="2400" b="1" dirty="0">
                <a:solidFill>
                  <a:srgbClr val="FF0033"/>
                </a:solidFill>
                <a:latin typeface="Century Gothic" pitchFamily="-112" charset="0"/>
                <a:ea typeface="Century Gothic" pitchFamily="-112" charset="0"/>
                <a:cs typeface="Century Gothic" pitchFamily="-112" charset="0"/>
              </a:rPr>
              <a:t>SAMPLE ENVIRONMENT</a:t>
            </a:r>
          </a:p>
        </p:txBody>
      </p:sp>
    </p:spTree>
    <p:extLst>
      <p:ext uri="{BB962C8B-B14F-4D97-AF65-F5344CB8AC3E}">
        <p14:creationId xmlns:p14="http://schemas.microsoft.com/office/powerpoint/2010/main" val="17031203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13"/>
          <p:cNvSpPr txBox="1">
            <a:spLocks noChangeArrowheads="1"/>
          </p:cNvSpPr>
          <p:nvPr/>
        </p:nvSpPr>
        <p:spPr bwMode="auto">
          <a:xfrm>
            <a:off x="-2147483648" y="-2147483648"/>
            <a:ext cx="184150" cy="43729275"/>
          </a:xfrm>
          <a:prstGeom prst="rect">
            <a:avLst/>
          </a:prstGeom>
          <a:noFill/>
          <a:ln w="9525">
            <a:noFill/>
            <a:miter lim="800000"/>
            <a:headEnd/>
            <a:tailEnd/>
          </a:ln>
        </p:spPr>
        <p:txBody>
          <a:bodyPr>
            <a:prstTxWarp prst="textNoShape">
              <a:avLst/>
            </a:prstTxWarp>
            <a:spAutoFit/>
          </a:bodyPr>
          <a:lstStyle/>
          <a:p>
            <a:pPr>
              <a:spcBef>
                <a:spcPct val="50000"/>
              </a:spcBef>
            </a:pPr>
            <a:r>
              <a:rPr lang="en-US"/>
              <a:t> </a:t>
            </a:r>
          </a:p>
        </p:txBody>
      </p:sp>
      <p:sp>
        <p:nvSpPr>
          <p:cNvPr id="98307" name="Rectangle 14"/>
          <p:cNvSpPr>
            <a:spLocks noChangeArrowheads="1"/>
          </p:cNvSpPr>
          <p:nvPr/>
        </p:nvSpPr>
        <p:spPr bwMode="auto">
          <a:xfrm>
            <a:off x="2590800" y="4632325"/>
            <a:ext cx="1377950" cy="258763"/>
          </a:xfrm>
          <a:prstGeom prst="rect">
            <a:avLst/>
          </a:prstGeom>
          <a:noFill/>
          <a:ln w="9525">
            <a:noFill/>
            <a:miter lim="800000"/>
            <a:headEnd/>
            <a:tailEnd/>
          </a:ln>
        </p:spPr>
        <p:txBody>
          <a:bodyPr wrap="none">
            <a:prstTxWarp prst="textNoShape">
              <a:avLst/>
            </a:prstTxWarp>
            <a:spAutoFit/>
          </a:bodyPr>
          <a:lstStyle/>
          <a:p>
            <a:r>
              <a:rPr lang="en-US" sz="1000" i="1">
                <a:latin typeface="Futura" pitchFamily="-112" charset="0"/>
              </a:rPr>
              <a:t>Courtesy H. Wacklin</a:t>
            </a:r>
          </a:p>
        </p:txBody>
      </p:sp>
      <p:grpSp>
        <p:nvGrpSpPr>
          <p:cNvPr id="2" name="Group 35"/>
          <p:cNvGrpSpPr>
            <a:grpSpLocks/>
          </p:cNvGrpSpPr>
          <p:nvPr/>
        </p:nvGrpSpPr>
        <p:grpSpPr bwMode="auto">
          <a:xfrm flipV="1">
            <a:off x="457200" y="4884738"/>
            <a:ext cx="3657600" cy="1439862"/>
            <a:chOff x="3754967" y="4437634"/>
            <a:chExt cx="4765854" cy="1875854"/>
          </a:xfrm>
        </p:grpSpPr>
        <p:sp>
          <p:nvSpPr>
            <p:cNvPr id="98316" name="Rectangle 6"/>
            <p:cNvSpPr>
              <a:spLocks noChangeAspect="1" noChangeArrowheads="1"/>
            </p:cNvSpPr>
            <p:nvPr/>
          </p:nvSpPr>
          <p:spPr bwMode="auto">
            <a:xfrm>
              <a:off x="3814444" y="5911194"/>
              <a:ext cx="1956119" cy="402294"/>
            </a:xfrm>
            <a:prstGeom prst="rect">
              <a:avLst/>
            </a:prstGeom>
            <a:solidFill>
              <a:srgbClr val="CB8EE1"/>
            </a:solidFill>
            <a:ln w="9525">
              <a:solidFill>
                <a:srgbClr val="CB8EE1"/>
              </a:solidFill>
              <a:miter lim="800000"/>
              <a:headEnd/>
              <a:tailEnd/>
            </a:ln>
          </p:spPr>
          <p:txBody>
            <a:bodyPr rot="10800000" wrap="none" anchor="ctr">
              <a:prstTxWarp prst="textNoShape">
                <a:avLst/>
              </a:prstTxWarp>
            </a:bodyPr>
            <a:lstStyle/>
            <a:p>
              <a:endParaRPr lang="en-GB"/>
            </a:p>
          </p:txBody>
        </p:sp>
        <p:sp>
          <p:nvSpPr>
            <p:cNvPr id="98317" name="Freeform 8"/>
            <p:cNvSpPr>
              <a:spLocks noChangeAspect="1"/>
            </p:cNvSpPr>
            <p:nvPr/>
          </p:nvSpPr>
          <p:spPr bwMode="auto">
            <a:xfrm rot="4939700" flipH="1" flipV="1">
              <a:off x="5499022" y="5181505"/>
              <a:ext cx="343917" cy="121782"/>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18" name="Freeform 9"/>
            <p:cNvSpPr>
              <a:spLocks noChangeAspect="1"/>
            </p:cNvSpPr>
            <p:nvPr/>
          </p:nvSpPr>
          <p:spPr bwMode="auto">
            <a:xfrm rot="6517955" flipH="1" flipV="1">
              <a:off x="5471123" y="5173893"/>
              <a:ext cx="300769" cy="133199"/>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FF6788"/>
              </a:solidFill>
              <a:round/>
              <a:headEnd/>
              <a:tailEnd/>
            </a:ln>
          </p:spPr>
          <p:txBody>
            <a:bodyPr vert="eaVert">
              <a:prstTxWarp prst="textNoShape">
                <a:avLst/>
              </a:prstTxWarp>
            </a:bodyPr>
            <a:lstStyle/>
            <a:p>
              <a:endParaRPr lang="en-GB"/>
            </a:p>
          </p:txBody>
        </p:sp>
        <p:sp>
          <p:nvSpPr>
            <p:cNvPr id="98319" name="Freeform 11"/>
            <p:cNvSpPr>
              <a:spLocks noChangeAspect="1"/>
            </p:cNvSpPr>
            <p:nvPr/>
          </p:nvSpPr>
          <p:spPr bwMode="auto">
            <a:xfrm rot="4939700" flipH="1" flipV="1">
              <a:off x="3757290" y="5181505"/>
              <a:ext cx="343917" cy="121782"/>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20" name="Freeform 12"/>
            <p:cNvSpPr>
              <a:spLocks noChangeAspect="1"/>
            </p:cNvSpPr>
            <p:nvPr/>
          </p:nvSpPr>
          <p:spPr bwMode="auto">
            <a:xfrm rot="6517955" flipH="1" flipV="1">
              <a:off x="3729390" y="5173893"/>
              <a:ext cx="300769" cy="133199"/>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FF6788"/>
              </a:solidFill>
              <a:round/>
              <a:headEnd/>
              <a:tailEnd/>
            </a:ln>
          </p:spPr>
          <p:txBody>
            <a:bodyPr vert="eaVert">
              <a:prstTxWarp prst="textNoShape">
                <a:avLst/>
              </a:prstTxWarp>
            </a:bodyPr>
            <a:lstStyle/>
            <a:p>
              <a:endParaRPr lang="en-GB"/>
            </a:p>
          </p:txBody>
        </p:sp>
        <p:sp>
          <p:nvSpPr>
            <p:cNvPr id="98321" name="Freeform 14"/>
            <p:cNvSpPr>
              <a:spLocks noChangeAspect="1"/>
            </p:cNvSpPr>
            <p:nvPr/>
          </p:nvSpPr>
          <p:spPr bwMode="auto">
            <a:xfrm rot="4939700" flipH="1" flipV="1">
              <a:off x="3915860" y="5181505"/>
              <a:ext cx="343917" cy="121782"/>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22" name="Freeform 17"/>
            <p:cNvSpPr>
              <a:spLocks noChangeAspect="1"/>
            </p:cNvSpPr>
            <p:nvPr/>
          </p:nvSpPr>
          <p:spPr bwMode="auto">
            <a:xfrm rot="4939700" flipH="1" flipV="1">
              <a:off x="4074430" y="5181505"/>
              <a:ext cx="343917" cy="121782"/>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23" name="Freeform 20"/>
            <p:cNvSpPr>
              <a:spLocks noChangeAspect="1"/>
            </p:cNvSpPr>
            <p:nvPr/>
          </p:nvSpPr>
          <p:spPr bwMode="auto">
            <a:xfrm rot="4939700" flipH="1" flipV="1">
              <a:off x="4233000" y="5181505"/>
              <a:ext cx="343917" cy="121782"/>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24" name="Freeform 21"/>
            <p:cNvSpPr>
              <a:spLocks noChangeAspect="1"/>
            </p:cNvSpPr>
            <p:nvPr/>
          </p:nvSpPr>
          <p:spPr bwMode="auto">
            <a:xfrm rot="6517955" flipH="1" flipV="1">
              <a:off x="4203831" y="5173893"/>
              <a:ext cx="300769" cy="134467"/>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FF6788"/>
              </a:solidFill>
              <a:round/>
              <a:headEnd/>
              <a:tailEnd/>
            </a:ln>
          </p:spPr>
          <p:txBody>
            <a:bodyPr vert="eaVert">
              <a:prstTxWarp prst="textNoShape">
                <a:avLst/>
              </a:prstTxWarp>
            </a:bodyPr>
            <a:lstStyle/>
            <a:p>
              <a:endParaRPr lang="en-GB"/>
            </a:p>
          </p:txBody>
        </p:sp>
        <p:sp>
          <p:nvSpPr>
            <p:cNvPr id="98325" name="Freeform 23"/>
            <p:cNvSpPr>
              <a:spLocks noChangeAspect="1"/>
            </p:cNvSpPr>
            <p:nvPr/>
          </p:nvSpPr>
          <p:spPr bwMode="auto">
            <a:xfrm rot="4939700" flipH="1" flipV="1">
              <a:off x="4391570" y="5181505"/>
              <a:ext cx="343917" cy="121782"/>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26" name="Freeform 24"/>
            <p:cNvSpPr>
              <a:spLocks noChangeAspect="1"/>
            </p:cNvSpPr>
            <p:nvPr/>
          </p:nvSpPr>
          <p:spPr bwMode="auto">
            <a:xfrm rot="6517955" flipH="1" flipV="1">
              <a:off x="4362401" y="5173893"/>
              <a:ext cx="300769" cy="134467"/>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FF6788"/>
              </a:solidFill>
              <a:round/>
              <a:headEnd/>
              <a:tailEnd/>
            </a:ln>
          </p:spPr>
          <p:txBody>
            <a:bodyPr vert="eaVert">
              <a:prstTxWarp prst="textNoShape">
                <a:avLst/>
              </a:prstTxWarp>
            </a:bodyPr>
            <a:lstStyle/>
            <a:p>
              <a:endParaRPr lang="en-GB"/>
            </a:p>
          </p:txBody>
        </p:sp>
        <p:sp>
          <p:nvSpPr>
            <p:cNvPr id="98327" name="Freeform 26"/>
            <p:cNvSpPr>
              <a:spLocks noChangeAspect="1"/>
            </p:cNvSpPr>
            <p:nvPr/>
          </p:nvSpPr>
          <p:spPr bwMode="auto">
            <a:xfrm rot="4939700" flipH="1" flipV="1">
              <a:off x="4550140" y="5180236"/>
              <a:ext cx="343917" cy="123050"/>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28" name="Freeform 27"/>
            <p:cNvSpPr>
              <a:spLocks noChangeAspect="1"/>
            </p:cNvSpPr>
            <p:nvPr/>
          </p:nvSpPr>
          <p:spPr bwMode="auto">
            <a:xfrm rot="6517955" flipH="1" flipV="1">
              <a:off x="4520971" y="5173893"/>
              <a:ext cx="300769" cy="133199"/>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FF6788"/>
              </a:solidFill>
              <a:round/>
              <a:headEnd/>
              <a:tailEnd/>
            </a:ln>
          </p:spPr>
          <p:txBody>
            <a:bodyPr vert="eaVert">
              <a:prstTxWarp prst="textNoShape">
                <a:avLst/>
              </a:prstTxWarp>
            </a:bodyPr>
            <a:lstStyle/>
            <a:p>
              <a:endParaRPr lang="en-GB"/>
            </a:p>
          </p:txBody>
        </p:sp>
        <p:sp>
          <p:nvSpPr>
            <p:cNvPr id="98329" name="Freeform 29"/>
            <p:cNvSpPr>
              <a:spLocks noChangeAspect="1"/>
            </p:cNvSpPr>
            <p:nvPr/>
          </p:nvSpPr>
          <p:spPr bwMode="auto">
            <a:xfrm rot="4939700" flipH="1" flipV="1">
              <a:off x="4707441" y="5181505"/>
              <a:ext cx="343917" cy="121782"/>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30" name="Freeform 30"/>
            <p:cNvSpPr>
              <a:spLocks noChangeAspect="1"/>
            </p:cNvSpPr>
            <p:nvPr/>
          </p:nvSpPr>
          <p:spPr bwMode="auto">
            <a:xfrm rot="6517955" flipH="1" flipV="1">
              <a:off x="4679541" y="5173893"/>
              <a:ext cx="300769" cy="133199"/>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FF6788"/>
              </a:solidFill>
              <a:round/>
              <a:headEnd/>
              <a:tailEnd/>
            </a:ln>
          </p:spPr>
          <p:txBody>
            <a:bodyPr vert="eaVert">
              <a:prstTxWarp prst="textNoShape">
                <a:avLst/>
              </a:prstTxWarp>
            </a:bodyPr>
            <a:lstStyle/>
            <a:p>
              <a:endParaRPr lang="en-GB"/>
            </a:p>
          </p:txBody>
        </p:sp>
        <p:sp>
          <p:nvSpPr>
            <p:cNvPr id="98331" name="Freeform 32"/>
            <p:cNvSpPr>
              <a:spLocks noChangeAspect="1"/>
            </p:cNvSpPr>
            <p:nvPr/>
          </p:nvSpPr>
          <p:spPr bwMode="auto">
            <a:xfrm rot="4939700" flipH="1" flipV="1">
              <a:off x="4866011" y="5181505"/>
              <a:ext cx="343917" cy="121782"/>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32" name="Freeform 33"/>
            <p:cNvSpPr>
              <a:spLocks noChangeAspect="1"/>
            </p:cNvSpPr>
            <p:nvPr/>
          </p:nvSpPr>
          <p:spPr bwMode="auto">
            <a:xfrm rot="6517955" flipH="1" flipV="1">
              <a:off x="4838111" y="5173893"/>
              <a:ext cx="300769" cy="133199"/>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FF6788"/>
              </a:solidFill>
              <a:round/>
              <a:headEnd/>
              <a:tailEnd/>
            </a:ln>
          </p:spPr>
          <p:txBody>
            <a:bodyPr vert="eaVert">
              <a:prstTxWarp prst="textNoShape">
                <a:avLst/>
              </a:prstTxWarp>
            </a:bodyPr>
            <a:lstStyle/>
            <a:p>
              <a:endParaRPr lang="en-GB"/>
            </a:p>
          </p:txBody>
        </p:sp>
        <p:sp>
          <p:nvSpPr>
            <p:cNvPr id="98333" name="Freeform 35"/>
            <p:cNvSpPr>
              <a:spLocks noChangeAspect="1"/>
            </p:cNvSpPr>
            <p:nvPr/>
          </p:nvSpPr>
          <p:spPr bwMode="auto">
            <a:xfrm rot="4939700" flipH="1" flipV="1">
              <a:off x="5042344" y="5171351"/>
              <a:ext cx="326150" cy="115439"/>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34" name="Freeform 38"/>
            <p:cNvSpPr>
              <a:spLocks noChangeAspect="1"/>
            </p:cNvSpPr>
            <p:nvPr/>
          </p:nvSpPr>
          <p:spPr bwMode="auto">
            <a:xfrm rot="4939700" flipH="1" flipV="1">
              <a:off x="5183151" y="5181505"/>
              <a:ext cx="343917" cy="121782"/>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35" name="Freeform 39"/>
            <p:cNvSpPr>
              <a:spLocks noChangeAspect="1"/>
            </p:cNvSpPr>
            <p:nvPr/>
          </p:nvSpPr>
          <p:spPr bwMode="auto">
            <a:xfrm rot="6517955" flipH="1" flipV="1">
              <a:off x="5153983" y="5173893"/>
              <a:ext cx="300769" cy="134467"/>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FF6788"/>
              </a:solidFill>
              <a:round/>
              <a:headEnd/>
              <a:tailEnd/>
            </a:ln>
          </p:spPr>
          <p:txBody>
            <a:bodyPr vert="eaVert">
              <a:prstTxWarp prst="textNoShape">
                <a:avLst/>
              </a:prstTxWarp>
            </a:bodyPr>
            <a:lstStyle/>
            <a:p>
              <a:endParaRPr lang="en-GB"/>
            </a:p>
          </p:txBody>
        </p:sp>
        <p:sp>
          <p:nvSpPr>
            <p:cNvPr id="98336" name="Freeform 41"/>
            <p:cNvSpPr>
              <a:spLocks noChangeAspect="1"/>
            </p:cNvSpPr>
            <p:nvPr/>
          </p:nvSpPr>
          <p:spPr bwMode="auto">
            <a:xfrm rot="4939700" flipH="1" flipV="1">
              <a:off x="5341721" y="5180236"/>
              <a:ext cx="343917" cy="123050"/>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37" name="Freeform 44"/>
            <p:cNvSpPr>
              <a:spLocks noChangeAspect="1"/>
            </p:cNvSpPr>
            <p:nvPr/>
          </p:nvSpPr>
          <p:spPr bwMode="auto">
            <a:xfrm rot="16660300" flipH="1">
              <a:off x="5499022" y="5539382"/>
              <a:ext cx="343917" cy="121782"/>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FF6788"/>
              </a:solidFill>
              <a:round/>
              <a:headEnd/>
              <a:tailEnd/>
            </a:ln>
          </p:spPr>
          <p:txBody>
            <a:bodyPr vert="eaVert">
              <a:prstTxWarp prst="textNoShape">
                <a:avLst/>
              </a:prstTxWarp>
            </a:bodyPr>
            <a:lstStyle/>
            <a:p>
              <a:endParaRPr lang="en-GB"/>
            </a:p>
          </p:txBody>
        </p:sp>
        <p:sp>
          <p:nvSpPr>
            <p:cNvPr id="98338" name="Freeform 45"/>
            <p:cNvSpPr>
              <a:spLocks noChangeAspect="1"/>
            </p:cNvSpPr>
            <p:nvPr/>
          </p:nvSpPr>
          <p:spPr bwMode="auto">
            <a:xfrm rot="15082045" flipH="1">
              <a:off x="5472391" y="5534308"/>
              <a:ext cx="300769" cy="134467"/>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39" name="Freeform 47"/>
            <p:cNvSpPr>
              <a:spLocks noChangeAspect="1"/>
            </p:cNvSpPr>
            <p:nvPr/>
          </p:nvSpPr>
          <p:spPr bwMode="auto">
            <a:xfrm rot="16660300" flipH="1">
              <a:off x="3757290" y="5539382"/>
              <a:ext cx="343917" cy="121782"/>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FF6788"/>
              </a:solidFill>
              <a:round/>
              <a:headEnd/>
              <a:tailEnd/>
            </a:ln>
          </p:spPr>
          <p:txBody>
            <a:bodyPr vert="eaVert">
              <a:prstTxWarp prst="textNoShape">
                <a:avLst/>
              </a:prstTxWarp>
            </a:bodyPr>
            <a:lstStyle/>
            <a:p>
              <a:endParaRPr lang="en-GB"/>
            </a:p>
          </p:txBody>
        </p:sp>
        <p:sp>
          <p:nvSpPr>
            <p:cNvPr id="98340" name="Freeform 48"/>
            <p:cNvSpPr>
              <a:spLocks noChangeAspect="1"/>
            </p:cNvSpPr>
            <p:nvPr/>
          </p:nvSpPr>
          <p:spPr bwMode="auto">
            <a:xfrm rot="15082045" flipH="1">
              <a:off x="3730659" y="5534308"/>
              <a:ext cx="300769" cy="134467"/>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41" name="Freeform 50"/>
            <p:cNvSpPr>
              <a:spLocks noChangeAspect="1"/>
            </p:cNvSpPr>
            <p:nvPr/>
          </p:nvSpPr>
          <p:spPr bwMode="auto">
            <a:xfrm rot="16660300" flipH="1">
              <a:off x="3915860" y="5539382"/>
              <a:ext cx="343917" cy="121782"/>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FF6788"/>
              </a:solidFill>
              <a:round/>
              <a:headEnd/>
              <a:tailEnd/>
            </a:ln>
          </p:spPr>
          <p:txBody>
            <a:bodyPr vert="eaVert">
              <a:prstTxWarp prst="textNoShape">
                <a:avLst/>
              </a:prstTxWarp>
            </a:bodyPr>
            <a:lstStyle/>
            <a:p>
              <a:endParaRPr lang="en-GB"/>
            </a:p>
          </p:txBody>
        </p:sp>
        <p:sp>
          <p:nvSpPr>
            <p:cNvPr id="98342" name="Freeform 51"/>
            <p:cNvSpPr>
              <a:spLocks noChangeAspect="1"/>
            </p:cNvSpPr>
            <p:nvPr/>
          </p:nvSpPr>
          <p:spPr bwMode="auto">
            <a:xfrm rot="15082045" flipH="1">
              <a:off x="3889229" y="5534308"/>
              <a:ext cx="300769" cy="133199"/>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43" name="Freeform 53"/>
            <p:cNvSpPr>
              <a:spLocks noChangeAspect="1"/>
            </p:cNvSpPr>
            <p:nvPr/>
          </p:nvSpPr>
          <p:spPr bwMode="auto">
            <a:xfrm rot="16660300" flipH="1">
              <a:off x="4074430" y="5539382"/>
              <a:ext cx="343917" cy="121782"/>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FF6E6B">
                  <a:alpha val="70195"/>
                </a:srgbClr>
              </a:solidFill>
              <a:round/>
              <a:headEnd/>
              <a:tailEnd/>
            </a:ln>
          </p:spPr>
          <p:txBody>
            <a:bodyPr vert="eaVert">
              <a:prstTxWarp prst="textNoShape">
                <a:avLst/>
              </a:prstTxWarp>
            </a:bodyPr>
            <a:lstStyle/>
            <a:p>
              <a:endParaRPr lang="en-GB"/>
            </a:p>
          </p:txBody>
        </p:sp>
        <p:sp>
          <p:nvSpPr>
            <p:cNvPr id="98344" name="Freeform 54"/>
            <p:cNvSpPr>
              <a:spLocks noChangeAspect="1"/>
            </p:cNvSpPr>
            <p:nvPr/>
          </p:nvSpPr>
          <p:spPr bwMode="auto">
            <a:xfrm rot="15082045" flipH="1">
              <a:off x="4047799" y="5534308"/>
              <a:ext cx="300769" cy="133199"/>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45" name="Freeform 56"/>
            <p:cNvSpPr>
              <a:spLocks noChangeAspect="1"/>
            </p:cNvSpPr>
            <p:nvPr/>
          </p:nvSpPr>
          <p:spPr bwMode="auto">
            <a:xfrm rot="16660300" flipH="1">
              <a:off x="4233000" y="5539382"/>
              <a:ext cx="343917" cy="121782"/>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FF6788"/>
              </a:solidFill>
              <a:round/>
              <a:headEnd/>
              <a:tailEnd/>
            </a:ln>
          </p:spPr>
          <p:txBody>
            <a:bodyPr vert="eaVert">
              <a:prstTxWarp prst="textNoShape">
                <a:avLst/>
              </a:prstTxWarp>
            </a:bodyPr>
            <a:lstStyle/>
            <a:p>
              <a:endParaRPr lang="en-GB"/>
            </a:p>
          </p:txBody>
        </p:sp>
        <p:sp>
          <p:nvSpPr>
            <p:cNvPr id="98346" name="Freeform 57"/>
            <p:cNvSpPr>
              <a:spLocks noChangeAspect="1"/>
            </p:cNvSpPr>
            <p:nvPr/>
          </p:nvSpPr>
          <p:spPr bwMode="auto">
            <a:xfrm rot="15082045" flipH="1">
              <a:off x="4206369" y="5534308"/>
              <a:ext cx="300769" cy="133199"/>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47" name="Freeform 59"/>
            <p:cNvSpPr>
              <a:spLocks noChangeAspect="1"/>
            </p:cNvSpPr>
            <p:nvPr/>
          </p:nvSpPr>
          <p:spPr bwMode="auto">
            <a:xfrm rot="16660300" flipH="1">
              <a:off x="4391570" y="5539382"/>
              <a:ext cx="343917" cy="121782"/>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FF6788"/>
              </a:solidFill>
              <a:round/>
              <a:headEnd/>
              <a:tailEnd/>
            </a:ln>
          </p:spPr>
          <p:txBody>
            <a:bodyPr vert="eaVert">
              <a:prstTxWarp prst="textNoShape">
                <a:avLst/>
              </a:prstTxWarp>
            </a:bodyPr>
            <a:lstStyle/>
            <a:p>
              <a:endParaRPr lang="en-GB"/>
            </a:p>
          </p:txBody>
        </p:sp>
        <p:sp>
          <p:nvSpPr>
            <p:cNvPr id="98348" name="Freeform 60"/>
            <p:cNvSpPr>
              <a:spLocks noChangeAspect="1"/>
            </p:cNvSpPr>
            <p:nvPr/>
          </p:nvSpPr>
          <p:spPr bwMode="auto">
            <a:xfrm rot="15082045" flipH="1">
              <a:off x="4364939" y="5534308"/>
              <a:ext cx="300769" cy="133199"/>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49" name="Freeform 62"/>
            <p:cNvSpPr>
              <a:spLocks noChangeAspect="1"/>
            </p:cNvSpPr>
            <p:nvPr/>
          </p:nvSpPr>
          <p:spPr bwMode="auto">
            <a:xfrm rot="16660300" flipH="1">
              <a:off x="4550140" y="5538113"/>
              <a:ext cx="343917" cy="123050"/>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FF6788"/>
              </a:solidFill>
              <a:round/>
              <a:headEnd/>
              <a:tailEnd/>
            </a:ln>
          </p:spPr>
          <p:txBody>
            <a:bodyPr vert="eaVert">
              <a:prstTxWarp prst="textNoShape">
                <a:avLst/>
              </a:prstTxWarp>
            </a:bodyPr>
            <a:lstStyle/>
            <a:p>
              <a:endParaRPr lang="en-GB"/>
            </a:p>
          </p:txBody>
        </p:sp>
        <p:sp>
          <p:nvSpPr>
            <p:cNvPr id="98350" name="Freeform 63"/>
            <p:cNvSpPr>
              <a:spLocks noChangeAspect="1"/>
            </p:cNvSpPr>
            <p:nvPr/>
          </p:nvSpPr>
          <p:spPr bwMode="auto">
            <a:xfrm rot="15082045" flipH="1">
              <a:off x="4522240" y="5534308"/>
              <a:ext cx="300769" cy="134467"/>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51" name="Freeform 65"/>
            <p:cNvSpPr>
              <a:spLocks noChangeAspect="1"/>
            </p:cNvSpPr>
            <p:nvPr/>
          </p:nvSpPr>
          <p:spPr bwMode="auto">
            <a:xfrm rot="16660300" flipH="1">
              <a:off x="4707441" y="5539382"/>
              <a:ext cx="343917" cy="121782"/>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FF6788"/>
              </a:solidFill>
              <a:round/>
              <a:headEnd/>
              <a:tailEnd/>
            </a:ln>
          </p:spPr>
          <p:txBody>
            <a:bodyPr vert="eaVert">
              <a:prstTxWarp prst="textNoShape">
                <a:avLst/>
              </a:prstTxWarp>
            </a:bodyPr>
            <a:lstStyle/>
            <a:p>
              <a:endParaRPr lang="en-GB"/>
            </a:p>
          </p:txBody>
        </p:sp>
        <p:sp>
          <p:nvSpPr>
            <p:cNvPr id="98352" name="Freeform 66"/>
            <p:cNvSpPr>
              <a:spLocks noChangeAspect="1"/>
            </p:cNvSpPr>
            <p:nvPr/>
          </p:nvSpPr>
          <p:spPr bwMode="auto">
            <a:xfrm rot="15082045" flipH="1">
              <a:off x="4680810" y="5534308"/>
              <a:ext cx="300769" cy="134467"/>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53" name="Freeform 69"/>
            <p:cNvSpPr>
              <a:spLocks noChangeAspect="1"/>
            </p:cNvSpPr>
            <p:nvPr/>
          </p:nvSpPr>
          <p:spPr bwMode="auto">
            <a:xfrm rot="15082045" flipH="1">
              <a:off x="4839380" y="5534308"/>
              <a:ext cx="300769" cy="133199"/>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54" name="Freeform 72"/>
            <p:cNvSpPr>
              <a:spLocks noChangeAspect="1"/>
            </p:cNvSpPr>
            <p:nvPr/>
          </p:nvSpPr>
          <p:spPr bwMode="auto">
            <a:xfrm rot="15082045" flipH="1">
              <a:off x="5013175" y="5549535"/>
              <a:ext cx="286809" cy="126856"/>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55" name="Freeform 75"/>
            <p:cNvSpPr>
              <a:spLocks noChangeAspect="1"/>
            </p:cNvSpPr>
            <p:nvPr/>
          </p:nvSpPr>
          <p:spPr bwMode="auto">
            <a:xfrm rot="15082045" flipH="1">
              <a:off x="5156520" y="5534308"/>
              <a:ext cx="300769" cy="133199"/>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56" name="Freeform 76"/>
            <p:cNvSpPr>
              <a:spLocks noChangeAspect="1"/>
            </p:cNvSpPr>
            <p:nvPr/>
          </p:nvSpPr>
          <p:spPr bwMode="auto">
            <a:xfrm rot="16660300" flipH="1">
              <a:off x="5341721" y="5538113"/>
              <a:ext cx="343917" cy="123050"/>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FF6788"/>
              </a:solidFill>
              <a:round/>
              <a:headEnd/>
              <a:tailEnd/>
            </a:ln>
          </p:spPr>
          <p:txBody>
            <a:bodyPr vert="eaVert">
              <a:prstTxWarp prst="textNoShape">
                <a:avLst/>
              </a:prstTxWarp>
            </a:bodyPr>
            <a:lstStyle/>
            <a:p>
              <a:endParaRPr lang="en-GB"/>
            </a:p>
          </p:txBody>
        </p:sp>
        <p:sp>
          <p:nvSpPr>
            <p:cNvPr id="98357" name="Freeform 77"/>
            <p:cNvSpPr>
              <a:spLocks noChangeAspect="1"/>
            </p:cNvSpPr>
            <p:nvPr/>
          </p:nvSpPr>
          <p:spPr bwMode="auto">
            <a:xfrm rot="15082045" flipH="1">
              <a:off x="5315090" y="5534308"/>
              <a:ext cx="300769" cy="133199"/>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58" name="Text Box 79"/>
            <p:cNvSpPr txBox="1">
              <a:spLocks noChangeAspect="1" noChangeArrowheads="1"/>
            </p:cNvSpPr>
            <p:nvPr/>
          </p:nvSpPr>
          <p:spPr bwMode="auto">
            <a:xfrm>
              <a:off x="4392069" y="5903985"/>
              <a:ext cx="697089" cy="409503"/>
            </a:xfrm>
            <a:prstGeom prst="rect">
              <a:avLst/>
            </a:prstGeom>
            <a:noFill/>
            <a:ln w="9525">
              <a:solidFill>
                <a:srgbClr val="D785FE"/>
              </a:solidFill>
              <a:miter lim="800000"/>
              <a:headEnd/>
              <a:tailEnd/>
            </a:ln>
          </p:spPr>
          <p:txBody>
            <a:bodyPr rot="10800000">
              <a:prstTxWarp prst="textNoShape">
                <a:avLst/>
              </a:prstTxWarp>
              <a:spAutoFit/>
            </a:bodyPr>
            <a:lstStyle/>
            <a:p>
              <a:endParaRPr lang="en-GB" sz="1400"/>
            </a:p>
          </p:txBody>
        </p:sp>
        <p:sp>
          <p:nvSpPr>
            <p:cNvPr id="98359" name="Oval 7"/>
            <p:cNvSpPr>
              <a:spLocks noChangeAspect="1" noChangeArrowheads="1"/>
            </p:cNvSpPr>
            <p:nvPr/>
          </p:nvSpPr>
          <p:spPr bwMode="auto">
            <a:xfrm rot="6961002" flipH="1" flipV="1">
              <a:off x="5567570" y="4954344"/>
              <a:ext cx="116754" cy="133199"/>
            </a:xfrm>
            <a:prstGeom prst="ellipse">
              <a:avLst/>
            </a:prstGeom>
            <a:solidFill>
              <a:srgbClr val="D785FE"/>
            </a:solidFill>
            <a:ln w="9525">
              <a:solidFill>
                <a:srgbClr val="D785FE"/>
              </a:solidFill>
              <a:round/>
              <a:headEnd/>
              <a:tailEnd/>
            </a:ln>
          </p:spPr>
          <p:txBody>
            <a:bodyPr vert="eaVert">
              <a:prstTxWarp prst="textNoShape">
                <a:avLst/>
              </a:prstTxWarp>
            </a:bodyPr>
            <a:lstStyle/>
            <a:p>
              <a:endParaRPr lang="en-GB"/>
            </a:p>
          </p:txBody>
        </p:sp>
        <p:sp>
          <p:nvSpPr>
            <p:cNvPr id="98360" name="Oval 10"/>
            <p:cNvSpPr>
              <a:spLocks noChangeAspect="1" noChangeArrowheads="1"/>
            </p:cNvSpPr>
            <p:nvPr/>
          </p:nvSpPr>
          <p:spPr bwMode="auto">
            <a:xfrm rot="6961002" flipH="1" flipV="1">
              <a:off x="3825837" y="4954344"/>
              <a:ext cx="116754" cy="133199"/>
            </a:xfrm>
            <a:prstGeom prst="ellipse">
              <a:avLst/>
            </a:prstGeom>
            <a:solidFill>
              <a:srgbClr val="D785FE"/>
            </a:solidFill>
            <a:ln w="9525">
              <a:solidFill>
                <a:srgbClr val="D785FE"/>
              </a:solidFill>
              <a:round/>
              <a:headEnd/>
              <a:tailEnd/>
            </a:ln>
          </p:spPr>
          <p:txBody>
            <a:bodyPr vert="eaVert">
              <a:prstTxWarp prst="textNoShape">
                <a:avLst/>
              </a:prstTxWarp>
            </a:bodyPr>
            <a:lstStyle/>
            <a:p>
              <a:endParaRPr lang="en-GB"/>
            </a:p>
          </p:txBody>
        </p:sp>
        <p:sp>
          <p:nvSpPr>
            <p:cNvPr id="98361" name="Oval 19"/>
            <p:cNvSpPr>
              <a:spLocks noChangeAspect="1" noChangeArrowheads="1"/>
            </p:cNvSpPr>
            <p:nvPr/>
          </p:nvSpPr>
          <p:spPr bwMode="auto">
            <a:xfrm rot="6961002" flipH="1" flipV="1">
              <a:off x="4300279" y="4954344"/>
              <a:ext cx="116754" cy="133199"/>
            </a:xfrm>
            <a:prstGeom prst="ellipse">
              <a:avLst/>
            </a:prstGeom>
            <a:solidFill>
              <a:srgbClr val="D785FE"/>
            </a:solidFill>
            <a:ln w="9525">
              <a:solidFill>
                <a:srgbClr val="D785FE"/>
              </a:solidFill>
              <a:round/>
              <a:headEnd/>
              <a:tailEnd/>
            </a:ln>
          </p:spPr>
          <p:txBody>
            <a:bodyPr vert="eaVert">
              <a:prstTxWarp prst="textNoShape">
                <a:avLst/>
              </a:prstTxWarp>
            </a:bodyPr>
            <a:lstStyle/>
            <a:p>
              <a:endParaRPr lang="en-GB"/>
            </a:p>
          </p:txBody>
        </p:sp>
        <p:sp>
          <p:nvSpPr>
            <p:cNvPr id="98362" name="Oval 22"/>
            <p:cNvSpPr>
              <a:spLocks noChangeAspect="1" noChangeArrowheads="1"/>
            </p:cNvSpPr>
            <p:nvPr/>
          </p:nvSpPr>
          <p:spPr bwMode="auto">
            <a:xfrm rot="6961002" flipH="1" flipV="1">
              <a:off x="4458849" y="4954344"/>
              <a:ext cx="116754" cy="133199"/>
            </a:xfrm>
            <a:prstGeom prst="ellipse">
              <a:avLst/>
            </a:prstGeom>
            <a:solidFill>
              <a:srgbClr val="D785FE"/>
            </a:solidFill>
            <a:ln w="9525">
              <a:solidFill>
                <a:srgbClr val="D785FE"/>
              </a:solidFill>
              <a:round/>
              <a:headEnd/>
              <a:tailEnd/>
            </a:ln>
          </p:spPr>
          <p:txBody>
            <a:bodyPr vert="eaVert">
              <a:prstTxWarp prst="textNoShape">
                <a:avLst/>
              </a:prstTxWarp>
            </a:bodyPr>
            <a:lstStyle/>
            <a:p>
              <a:endParaRPr lang="en-GB"/>
            </a:p>
          </p:txBody>
        </p:sp>
        <p:sp>
          <p:nvSpPr>
            <p:cNvPr id="98363" name="Oval 25"/>
            <p:cNvSpPr>
              <a:spLocks noChangeAspect="1" noChangeArrowheads="1"/>
            </p:cNvSpPr>
            <p:nvPr/>
          </p:nvSpPr>
          <p:spPr bwMode="auto">
            <a:xfrm rot="6961002" flipH="1" flipV="1">
              <a:off x="4617419" y="4954344"/>
              <a:ext cx="116754" cy="133199"/>
            </a:xfrm>
            <a:prstGeom prst="ellipse">
              <a:avLst/>
            </a:prstGeom>
            <a:solidFill>
              <a:srgbClr val="D785FE"/>
            </a:solidFill>
            <a:ln w="9525">
              <a:solidFill>
                <a:srgbClr val="D785FE"/>
              </a:solidFill>
              <a:round/>
              <a:headEnd/>
              <a:tailEnd/>
            </a:ln>
          </p:spPr>
          <p:txBody>
            <a:bodyPr vert="eaVert">
              <a:prstTxWarp prst="textNoShape">
                <a:avLst/>
              </a:prstTxWarp>
            </a:bodyPr>
            <a:lstStyle/>
            <a:p>
              <a:endParaRPr lang="en-GB"/>
            </a:p>
          </p:txBody>
        </p:sp>
        <p:sp>
          <p:nvSpPr>
            <p:cNvPr id="98364" name="Oval 28"/>
            <p:cNvSpPr>
              <a:spLocks noChangeAspect="1" noChangeArrowheads="1"/>
            </p:cNvSpPr>
            <p:nvPr/>
          </p:nvSpPr>
          <p:spPr bwMode="auto">
            <a:xfrm rot="6961002" flipH="1" flipV="1">
              <a:off x="4775989" y="4954344"/>
              <a:ext cx="116754" cy="133199"/>
            </a:xfrm>
            <a:prstGeom prst="ellipse">
              <a:avLst/>
            </a:prstGeom>
            <a:solidFill>
              <a:srgbClr val="D785FE"/>
            </a:solidFill>
            <a:ln w="9525">
              <a:solidFill>
                <a:srgbClr val="D785FE"/>
              </a:solidFill>
              <a:round/>
              <a:headEnd/>
              <a:tailEnd/>
            </a:ln>
          </p:spPr>
          <p:txBody>
            <a:bodyPr vert="eaVert">
              <a:prstTxWarp prst="textNoShape">
                <a:avLst/>
              </a:prstTxWarp>
            </a:bodyPr>
            <a:lstStyle/>
            <a:p>
              <a:endParaRPr lang="en-GB"/>
            </a:p>
          </p:txBody>
        </p:sp>
        <p:sp>
          <p:nvSpPr>
            <p:cNvPr id="98365" name="Oval 31"/>
            <p:cNvSpPr>
              <a:spLocks noChangeAspect="1" noChangeArrowheads="1"/>
            </p:cNvSpPr>
            <p:nvPr/>
          </p:nvSpPr>
          <p:spPr bwMode="auto">
            <a:xfrm rot="6961002" flipH="1" flipV="1">
              <a:off x="4933290" y="4954344"/>
              <a:ext cx="116754" cy="134467"/>
            </a:xfrm>
            <a:prstGeom prst="ellipse">
              <a:avLst/>
            </a:prstGeom>
            <a:solidFill>
              <a:srgbClr val="D785FE"/>
            </a:solidFill>
            <a:ln w="9525">
              <a:solidFill>
                <a:srgbClr val="D785FE"/>
              </a:solidFill>
              <a:round/>
              <a:headEnd/>
              <a:tailEnd/>
            </a:ln>
          </p:spPr>
          <p:txBody>
            <a:bodyPr vert="eaVert">
              <a:prstTxWarp prst="textNoShape">
                <a:avLst/>
              </a:prstTxWarp>
            </a:bodyPr>
            <a:lstStyle/>
            <a:p>
              <a:endParaRPr lang="en-GB"/>
            </a:p>
          </p:txBody>
        </p:sp>
        <p:grpSp>
          <p:nvGrpSpPr>
            <p:cNvPr id="3" name="Group 180"/>
            <p:cNvGrpSpPr>
              <a:grpSpLocks/>
            </p:cNvGrpSpPr>
            <p:nvPr/>
          </p:nvGrpSpPr>
          <p:grpSpPr bwMode="auto">
            <a:xfrm>
              <a:off x="5074950" y="4739042"/>
              <a:ext cx="131296" cy="404198"/>
              <a:chOff x="5091884" y="4967642"/>
              <a:chExt cx="131296" cy="404198"/>
            </a:xfrm>
          </p:grpSpPr>
          <p:sp>
            <p:nvSpPr>
              <p:cNvPr id="98410" name="Freeform 36"/>
              <p:cNvSpPr>
                <a:spLocks noChangeAspect="1"/>
              </p:cNvSpPr>
              <p:nvPr/>
            </p:nvSpPr>
            <p:spPr bwMode="auto">
              <a:xfrm rot="6517955" flipH="1" flipV="1">
                <a:off x="5011907" y="5165008"/>
                <a:ext cx="286809" cy="126856"/>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FF6788"/>
                </a:solidFill>
                <a:round/>
                <a:headEnd/>
                <a:tailEnd/>
              </a:ln>
            </p:spPr>
            <p:txBody>
              <a:bodyPr vert="eaVert">
                <a:prstTxWarp prst="textNoShape">
                  <a:avLst/>
                </a:prstTxWarp>
              </a:bodyPr>
              <a:lstStyle/>
              <a:p>
                <a:endParaRPr lang="en-GB"/>
              </a:p>
            </p:txBody>
          </p:sp>
          <p:sp>
            <p:nvSpPr>
              <p:cNvPr id="98411" name="Oval 34"/>
              <p:cNvSpPr>
                <a:spLocks noChangeAspect="1" noChangeArrowheads="1"/>
              </p:cNvSpPr>
              <p:nvPr/>
            </p:nvSpPr>
            <p:spPr bwMode="auto">
              <a:xfrm rot="6961002" flipH="1" flipV="1">
                <a:off x="5104547" y="4959419"/>
                <a:ext cx="110409" cy="126856"/>
              </a:xfrm>
              <a:prstGeom prst="ellipse">
                <a:avLst/>
              </a:prstGeom>
              <a:solidFill>
                <a:srgbClr val="D785FE"/>
              </a:solidFill>
              <a:ln w="9525">
                <a:solidFill>
                  <a:srgbClr val="D785FE"/>
                </a:solidFill>
                <a:round/>
                <a:headEnd/>
                <a:tailEnd/>
              </a:ln>
            </p:spPr>
            <p:txBody>
              <a:bodyPr vert="eaVert">
                <a:prstTxWarp prst="textNoShape">
                  <a:avLst/>
                </a:prstTxWarp>
              </a:bodyPr>
              <a:lstStyle/>
              <a:p>
                <a:endParaRPr lang="en-GB"/>
              </a:p>
            </p:txBody>
          </p:sp>
        </p:grpSp>
        <p:sp>
          <p:nvSpPr>
            <p:cNvPr id="98367" name="Oval 37"/>
            <p:cNvSpPr>
              <a:spLocks noChangeAspect="1" noChangeArrowheads="1"/>
            </p:cNvSpPr>
            <p:nvPr/>
          </p:nvSpPr>
          <p:spPr bwMode="auto">
            <a:xfrm rot="6961002" flipH="1" flipV="1">
              <a:off x="5250430" y="4954344"/>
              <a:ext cx="116754" cy="133199"/>
            </a:xfrm>
            <a:prstGeom prst="ellipse">
              <a:avLst/>
            </a:prstGeom>
            <a:solidFill>
              <a:srgbClr val="D785FE"/>
            </a:solidFill>
            <a:ln w="9525">
              <a:solidFill>
                <a:srgbClr val="D785FE"/>
              </a:solidFill>
              <a:round/>
              <a:headEnd/>
              <a:tailEnd/>
            </a:ln>
          </p:spPr>
          <p:txBody>
            <a:bodyPr vert="eaVert">
              <a:prstTxWarp prst="textNoShape">
                <a:avLst/>
              </a:prstTxWarp>
            </a:bodyPr>
            <a:lstStyle/>
            <a:p>
              <a:endParaRPr lang="en-GB"/>
            </a:p>
          </p:txBody>
        </p:sp>
        <p:grpSp>
          <p:nvGrpSpPr>
            <p:cNvPr id="4" name="Group 181"/>
            <p:cNvGrpSpPr>
              <a:grpSpLocks/>
            </p:cNvGrpSpPr>
            <p:nvPr/>
          </p:nvGrpSpPr>
          <p:grpSpPr bwMode="auto">
            <a:xfrm>
              <a:off x="5353370" y="4437634"/>
              <a:ext cx="138272" cy="428944"/>
              <a:chOff x="5395704" y="4962567"/>
              <a:chExt cx="138272" cy="428944"/>
            </a:xfrm>
          </p:grpSpPr>
          <p:sp>
            <p:nvSpPr>
              <p:cNvPr id="98408" name="Freeform 42"/>
              <p:cNvSpPr>
                <a:spLocks noChangeAspect="1"/>
              </p:cNvSpPr>
              <p:nvPr/>
            </p:nvSpPr>
            <p:spPr bwMode="auto">
              <a:xfrm rot="6517955" flipH="1" flipV="1">
                <a:off x="5312553" y="5173893"/>
                <a:ext cx="300769" cy="134467"/>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FF6788"/>
                </a:solidFill>
                <a:round/>
                <a:headEnd/>
                <a:tailEnd/>
              </a:ln>
            </p:spPr>
            <p:txBody>
              <a:bodyPr vert="eaVert">
                <a:prstTxWarp prst="textNoShape">
                  <a:avLst/>
                </a:prstTxWarp>
              </a:bodyPr>
              <a:lstStyle/>
              <a:p>
                <a:endParaRPr lang="en-GB"/>
              </a:p>
            </p:txBody>
          </p:sp>
          <p:sp>
            <p:nvSpPr>
              <p:cNvPr id="98409" name="Oval 40"/>
              <p:cNvSpPr>
                <a:spLocks noChangeAspect="1" noChangeArrowheads="1"/>
              </p:cNvSpPr>
              <p:nvPr/>
            </p:nvSpPr>
            <p:spPr bwMode="auto">
              <a:xfrm rot="6961002" flipH="1" flipV="1">
                <a:off x="5409000" y="4954344"/>
                <a:ext cx="116754" cy="133199"/>
              </a:xfrm>
              <a:prstGeom prst="ellipse">
                <a:avLst/>
              </a:prstGeom>
              <a:solidFill>
                <a:srgbClr val="D785FE"/>
              </a:solidFill>
              <a:ln w="9525">
                <a:solidFill>
                  <a:srgbClr val="D785FE"/>
                </a:solidFill>
                <a:round/>
                <a:headEnd/>
                <a:tailEnd/>
              </a:ln>
            </p:spPr>
            <p:txBody>
              <a:bodyPr vert="eaVert">
                <a:prstTxWarp prst="textNoShape">
                  <a:avLst/>
                </a:prstTxWarp>
              </a:bodyPr>
              <a:lstStyle/>
              <a:p>
                <a:endParaRPr lang="en-GB"/>
              </a:p>
            </p:txBody>
          </p:sp>
        </p:grpSp>
        <p:sp>
          <p:nvSpPr>
            <p:cNvPr id="98369" name="Oval 43"/>
            <p:cNvSpPr>
              <a:spLocks noChangeAspect="1" noChangeArrowheads="1"/>
            </p:cNvSpPr>
            <p:nvPr/>
          </p:nvSpPr>
          <p:spPr bwMode="auto">
            <a:xfrm rot="14638998" flipH="1">
              <a:off x="5568839" y="5751318"/>
              <a:ext cx="116754" cy="133199"/>
            </a:xfrm>
            <a:prstGeom prst="ellipse">
              <a:avLst/>
            </a:prstGeom>
            <a:solidFill>
              <a:srgbClr val="D785FE"/>
            </a:solidFill>
            <a:ln w="9525">
              <a:solidFill>
                <a:srgbClr val="D785FE"/>
              </a:solidFill>
              <a:round/>
              <a:headEnd/>
              <a:tailEnd/>
            </a:ln>
          </p:spPr>
          <p:txBody>
            <a:bodyPr vert="eaVert">
              <a:prstTxWarp prst="textNoShape">
                <a:avLst/>
              </a:prstTxWarp>
            </a:bodyPr>
            <a:lstStyle/>
            <a:p>
              <a:endParaRPr lang="en-GB"/>
            </a:p>
          </p:txBody>
        </p:sp>
        <p:sp>
          <p:nvSpPr>
            <p:cNvPr id="98370" name="Oval 46"/>
            <p:cNvSpPr>
              <a:spLocks noChangeAspect="1" noChangeArrowheads="1"/>
            </p:cNvSpPr>
            <p:nvPr/>
          </p:nvSpPr>
          <p:spPr bwMode="auto">
            <a:xfrm rot="14638998" flipH="1">
              <a:off x="3827106" y="5751318"/>
              <a:ext cx="116754" cy="133199"/>
            </a:xfrm>
            <a:prstGeom prst="ellipse">
              <a:avLst/>
            </a:prstGeom>
            <a:solidFill>
              <a:srgbClr val="D785FE"/>
            </a:solidFill>
            <a:ln w="9525">
              <a:solidFill>
                <a:srgbClr val="D785FE"/>
              </a:solidFill>
              <a:round/>
              <a:headEnd/>
              <a:tailEnd/>
            </a:ln>
          </p:spPr>
          <p:txBody>
            <a:bodyPr vert="eaVert">
              <a:prstTxWarp prst="textNoShape">
                <a:avLst/>
              </a:prstTxWarp>
            </a:bodyPr>
            <a:lstStyle/>
            <a:p>
              <a:endParaRPr lang="en-GB"/>
            </a:p>
          </p:txBody>
        </p:sp>
        <p:sp>
          <p:nvSpPr>
            <p:cNvPr id="98371" name="Oval 49"/>
            <p:cNvSpPr>
              <a:spLocks noChangeAspect="1" noChangeArrowheads="1"/>
            </p:cNvSpPr>
            <p:nvPr/>
          </p:nvSpPr>
          <p:spPr bwMode="auto">
            <a:xfrm rot="14638998" flipH="1">
              <a:off x="3985676" y="5751318"/>
              <a:ext cx="116754" cy="133199"/>
            </a:xfrm>
            <a:prstGeom prst="ellipse">
              <a:avLst/>
            </a:prstGeom>
            <a:solidFill>
              <a:srgbClr val="D785FE"/>
            </a:solidFill>
            <a:ln w="9525">
              <a:solidFill>
                <a:srgbClr val="D785FE"/>
              </a:solidFill>
              <a:round/>
              <a:headEnd/>
              <a:tailEnd/>
            </a:ln>
          </p:spPr>
          <p:txBody>
            <a:bodyPr vert="eaVert">
              <a:prstTxWarp prst="textNoShape">
                <a:avLst/>
              </a:prstTxWarp>
            </a:bodyPr>
            <a:lstStyle/>
            <a:p>
              <a:endParaRPr lang="en-GB"/>
            </a:p>
          </p:txBody>
        </p:sp>
        <p:sp>
          <p:nvSpPr>
            <p:cNvPr id="98372" name="Oval 52"/>
            <p:cNvSpPr>
              <a:spLocks noChangeAspect="1" noChangeArrowheads="1"/>
            </p:cNvSpPr>
            <p:nvPr/>
          </p:nvSpPr>
          <p:spPr bwMode="auto">
            <a:xfrm rot="14638998" flipH="1">
              <a:off x="4144246" y="5751318"/>
              <a:ext cx="116754" cy="133199"/>
            </a:xfrm>
            <a:prstGeom prst="ellipse">
              <a:avLst/>
            </a:prstGeom>
            <a:solidFill>
              <a:srgbClr val="D785FE"/>
            </a:solidFill>
            <a:ln w="9525">
              <a:solidFill>
                <a:srgbClr val="D785FE"/>
              </a:solidFill>
              <a:round/>
              <a:headEnd/>
              <a:tailEnd/>
            </a:ln>
          </p:spPr>
          <p:txBody>
            <a:bodyPr vert="eaVert">
              <a:prstTxWarp prst="textNoShape">
                <a:avLst/>
              </a:prstTxWarp>
            </a:bodyPr>
            <a:lstStyle/>
            <a:p>
              <a:endParaRPr lang="en-GB"/>
            </a:p>
          </p:txBody>
        </p:sp>
        <p:sp>
          <p:nvSpPr>
            <p:cNvPr id="98373" name="Oval 55"/>
            <p:cNvSpPr>
              <a:spLocks noChangeAspect="1" noChangeArrowheads="1"/>
            </p:cNvSpPr>
            <p:nvPr/>
          </p:nvSpPr>
          <p:spPr bwMode="auto">
            <a:xfrm rot="14638998" flipH="1">
              <a:off x="4301547" y="5751318"/>
              <a:ext cx="116754" cy="134467"/>
            </a:xfrm>
            <a:prstGeom prst="ellipse">
              <a:avLst/>
            </a:prstGeom>
            <a:solidFill>
              <a:srgbClr val="D785FE"/>
            </a:solidFill>
            <a:ln w="9525">
              <a:solidFill>
                <a:srgbClr val="D785FE"/>
              </a:solidFill>
              <a:round/>
              <a:headEnd/>
              <a:tailEnd/>
            </a:ln>
          </p:spPr>
          <p:txBody>
            <a:bodyPr vert="eaVert">
              <a:prstTxWarp prst="textNoShape">
                <a:avLst/>
              </a:prstTxWarp>
            </a:bodyPr>
            <a:lstStyle/>
            <a:p>
              <a:endParaRPr lang="en-GB"/>
            </a:p>
          </p:txBody>
        </p:sp>
        <p:sp>
          <p:nvSpPr>
            <p:cNvPr id="98374" name="Oval 58"/>
            <p:cNvSpPr>
              <a:spLocks noChangeAspect="1" noChangeArrowheads="1"/>
            </p:cNvSpPr>
            <p:nvPr/>
          </p:nvSpPr>
          <p:spPr bwMode="auto">
            <a:xfrm rot="14638998" flipH="1">
              <a:off x="4460117" y="5751318"/>
              <a:ext cx="116754" cy="134467"/>
            </a:xfrm>
            <a:prstGeom prst="ellipse">
              <a:avLst/>
            </a:prstGeom>
            <a:solidFill>
              <a:srgbClr val="D785FE"/>
            </a:solidFill>
            <a:ln w="9525">
              <a:solidFill>
                <a:srgbClr val="D785FE"/>
              </a:solidFill>
              <a:round/>
              <a:headEnd/>
              <a:tailEnd/>
            </a:ln>
          </p:spPr>
          <p:txBody>
            <a:bodyPr vert="eaVert">
              <a:prstTxWarp prst="textNoShape">
                <a:avLst/>
              </a:prstTxWarp>
            </a:bodyPr>
            <a:lstStyle/>
            <a:p>
              <a:endParaRPr lang="en-GB"/>
            </a:p>
          </p:txBody>
        </p:sp>
        <p:sp>
          <p:nvSpPr>
            <p:cNvPr id="98375" name="Oval 61"/>
            <p:cNvSpPr>
              <a:spLocks noChangeAspect="1" noChangeArrowheads="1"/>
            </p:cNvSpPr>
            <p:nvPr/>
          </p:nvSpPr>
          <p:spPr bwMode="auto">
            <a:xfrm rot="14638998" flipH="1">
              <a:off x="4618687" y="5751318"/>
              <a:ext cx="116754" cy="133199"/>
            </a:xfrm>
            <a:prstGeom prst="ellipse">
              <a:avLst/>
            </a:prstGeom>
            <a:solidFill>
              <a:srgbClr val="D785FE"/>
            </a:solidFill>
            <a:ln w="9525">
              <a:solidFill>
                <a:srgbClr val="D785FE"/>
              </a:solidFill>
              <a:round/>
              <a:headEnd/>
              <a:tailEnd/>
            </a:ln>
          </p:spPr>
          <p:txBody>
            <a:bodyPr vert="eaVert">
              <a:prstTxWarp prst="textNoShape">
                <a:avLst/>
              </a:prstTxWarp>
            </a:bodyPr>
            <a:lstStyle/>
            <a:p>
              <a:endParaRPr lang="en-GB"/>
            </a:p>
          </p:txBody>
        </p:sp>
        <p:sp>
          <p:nvSpPr>
            <p:cNvPr id="98376" name="Oval 64"/>
            <p:cNvSpPr>
              <a:spLocks noChangeAspect="1" noChangeArrowheads="1"/>
            </p:cNvSpPr>
            <p:nvPr/>
          </p:nvSpPr>
          <p:spPr bwMode="auto">
            <a:xfrm rot="14638998" flipH="1">
              <a:off x="4777257" y="5751318"/>
              <a:ext cx="116754" cy="133199"/>
            </a:xfrm>
            <a:prstGeom prst="ellipse">
              <a:avLst/>
            </a:prstGeom>
            <a:solidFill>
              <a:srgbClr val="D785FE"/>
            </a:solidFill>
            <a:ln w="9525">
              <a:solidFill>
                <a:srgbClr val="D785FE"/>
              </a:solidFill>
              <a:round/>
              <a:headEnd/>
              <a:tailEnd/>
            </a:ln>
          </p:spPr>
          <p:txBody>
            <a:bodyPr vert="eaVert">
              <a:prstTxWarp prst="textNoShape">
                <a:avLst/>
              </a:prstTxWarp>
            </a:bodyPr>
            <a:lstStyle/>
            <a:p>
              <a:endParaRPr lang="en-GB"/>
            </a:p>
          </p:txBody>
        </p:sp>
        <p:sp>
          <p:nvSpPr>
            <p:cNvPr id="98377" name="Oval 76"/>
            <p:cNvSpPr>
              <a:spLocks noChangeAspect="1" noChangeArrowheads="1"/>
            </p:cNvSpPr>
            <p:nvPr/>
          </p:nvSpPr>
          <p:spPr bwMode="auto">
            <a:xfrm rot="14638998" flipH="1">
              <a:off x="5410269" y="5751318"/>
              <a:ext cx="116754" cy="133199"/>
            </a:xfrm>
            <a:prstGeom prst="ellipse">
              <a:avLst/>
            </a:prstGeom>
            <a:solidFill>
              <a:srgbClr val="D785FE"/>
            </a:solidFill>
            <a:ln w="9525">
              <a:solidFill>
                <a:srgbClr val="D785FE"/>
              </a:solidFill>
              <a:round/>
              <a:headEnd/>
              <a:tailEnd/>
            </a:ln>
          </p:spPr>
          <p:txBody>
            <a:bodyPr vert="eaVert">
              <a:prstTxWarp prst="textNoShape">
                <a:avLst/>
              </a:prstTxWarp>
            </a:bodyPr>
            <a:lstStyle/>
            <a:p>
              <a:endParaRPr lang="en-GB"/>
            </a:p>
          </p:txBody>
        </p:sp>
        <p:sp>
          <p:nvSpPr>
            <p:cNvPr id="98378" name="Rectangle 6"/>
            <p:cNvSpPr>
              <a:spLocks noChangeAspect="1" noChangeArrowheads="1"/>
            </p:cNvSpPr>
            <p:nvPr/>
          </p:nvSpPr>
          <p:spPr bwMode="auto">
            <a:xfrm>
              <a:off x="6494144" y="5847694"/>
              <a:ext cx="1956119" cy="402294"/>
            </a:xfrm>
            <a:prstGeom prst="rect">
              <a:avLst/>
            </a:prstGeom>
            <a:solidFill>
              <a:srgbClr val="CB8EE1"/>
            </a:solidFill>
            <a:ln w="9525">
              <a:solidFill>
                <a:srgbClr val="CB8EE1"/>
              </a:solidFill>
              <a:miter lim="800000"/>
              <a:headEnd/>
              <a:tailEnd/>
            </a:ln>
          </p:spPr>
          <p:txBody>
            <a:bodyPr rot="10800000" wrap="none" anchor="ctr">
              <a:prstTxWarp prst="textNoShape">
                <a:avLst/>
              </a:prstTxWarp>
            </a:bodyPr>
            <a:lstStyle/>
            <a:p>
              <a:endParaRPr lang="en-GB"/>
            </a:p>
          </p:txBody>
        </p:sp>
        <p:sp>
          <p:nvSpPr>
            <p:cNvPr id="98379" name="Freeform 8"/>
            <p:cNvSpPr>
              <a:spLocks noChangeAspect="1"/>
            </p:cNvSpPr>
            <p:nvPr/>
          </p:nvSpPr>
          <p:spPr bwMode="auto">
            <a:xfrm rot="4939700" flipH="1" flipV="1">
              <a:off x="8170257" y="5236539"/>
              <a:ext cx="343917" cy="121782"/>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80" name="Freeform 11"/>
            <p:cNvSpPr>
              <a:spLocks noChangeAspect="1"/>
            </p:cNvSpPr>
            <p:nvPr/>
          </p:nvSpPr>
          <p:spPr bwMode="auto">
            <a:xfrm rot="4939700" flipH="1" flipV="1">
              <a:off x="6428525" y="5236539"/>
              <a:ext cx="343917" cy="121782"/>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81" name="Freeform 14"/>
            <p:cNvSpPr>
              <a:spLocks noChangeAspect="1"/>
            </p:cNvSpPr>
            <p:nvPr/>
          </p:nvSpPr>
          <p:spPr bwMode="auto">
            <a:xfrm rot="4939700" flipH="1" flipV="1">
              <a:off x="6587095" y="5236539"/>
              <a:ext cx="343917" cy="121782"/>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82" name="Freeform 17"/>
            <p:cNvSpPr>
              <a:spLocks noChangeAspect="1"/>
            </p:cNvSpPr>
            <p:nvPr/>
          </p:nvSpPr>
          <p:spPr bwMode="auto">
            <a:xfrm rot="4939700" flipH="1" flipV="1">
              <a:off x="6745665" y="5236539"/>
              <a:ext cx="343917" cy="121782"/>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83" name="Freeform 20"/>
            <p:cNvSpPr>
              <a:spLocks noChangeAspect="1"/>
            </p:cNvSpPr>
            <p:nvPr/>
          </p:nvSpPr>
          <p:spPr bwMode="auto">
            <a:xfrm rot="4939700" flipH="1" flipV="1">
              <a:off x="6904235" y="5236539"/>
              <a:ext cx="343917" cy="121782"/>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84" name="Freeform 23"/>
            <p:cNvSpPr>
              <a:spLocks noChangeAspect="1"/>
            </p:cNvSpPr>
            <p:nvPr/>
          </p:nvSpPr>
          <p:spPr bwMode="auto">
            <a:xfrm rot="4939700" flipH="1" flipV="1">
              <a:off x="7062805" y="5236539"/>
              <a:ext cx="343917" cy="121782"/>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85" name="Freeform 26"/>
            <p:cNvSpPr>
              <a:spLocks noChangeAspect="1"/>
            </p:cNvSpPr>
            <p:nvPr/>
          </p:nvSpPr>
          <p:spPr bwMode="auto">
            <a:xfrm rot="4939700" flipH="1" flipV="1">
              <a:off x="7221375" y="5235270"/>
              <a:ext cx="343917" cy="123050"/>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86" name="Freeform 29"/>
            <p:cNvSpPr>
              <a:spLocks noChangeAspect="1"/>
            </p:cNvSpPr>
            <p:nvPr/>
          </p:nvSpPr>
          <p:spPr bwMode="auto">
            <a:xfrm rot="4939700" flipH="1" flipV="1">
              <a:off x="7378676" y="5236539"/>
              <a:ext cx="343917" cy="121782"/>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87" name="Freeform 32"/>
            <p:cNvSpPr>
              <a:spLocks noChangeAspect="1"/>
            </p:cNvSpPr>
            <p:nvPr/>
          </p:nvSpPr>
          <p:spPr bwMode="auto">
            <a:xfrm rot="4939700" flipH="1" flipV="1">
              <a:off x="7537246" y="5236539"/>
              <a:ext cx="343917" cy="121782"/>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88" name="Freeform 35"/>
            <p:cNvSpPr>
              <a:spLocks noChangeAspect="1"/>
            </p:cNvSpPr>
            <p:nvPr/>
          </p:nvSpPr>
          <p:spPr bwMode="auto">
            <a:xfrm rot="4939700" flipH="1" flipV="1">
              <a:off x="7713579" y="5226385"/>
              <a:ext cx="326150" cy="115439"/>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89" name="Freeform 38"/>
            <p:cNvSpPr>
              <a:spLocks noChangeAspect="1"/>
            </p:cNvSpPr>
            <p:nvPr/>
          </p:nvSpPr>
          <p:spPr bwMode="auto">
            <a:xfrm rot="4939700" flipH="1" flipV="1">
              <a:off x="7854386" y="5236539"/>
              <a:ext cx="343917" cy="121782"/>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90" name="Freeform 41"/>
            <p:cNvSpPr>
              <a:spLocks noChangeAspect="1"/>
            </p:cNvSpPr>
            <p:nvPr/>
          </p:nvSpPr>
          <p:spPr bwMode="auto">
            <a:xfrm rot="4939700" flipH="1" flipV="1">
              <a:off x="8012956" y="5235270"/>
              <a:ext cx="343917" cy="123050"/>
            </a:xfrm>
            <a:custGeom>
              <a:avLst/>
              <a:gdLst>
                <a:gd name="T0" fmla="*/ 0 w 1470"/>
                <a:gd name="T1" fmla="*/ 2147483647 h 435"/>
                <a:gd name="T2" fmla="*/ 2147483647 w 1470"/>
                <a:gd name="T3" fmla="*/ 2147483647 h 435"/>
                <a:gd name="T4" fmla="*/ 2147483647 w 1470"/>
                <a:gd name="T5" fmla="*/ 2147483647 h 435"/>
                <a:gd name="T6" fmla="*/ 2147483647 w 1470"/>
                <a:gd name="T7" fmla="*/ 2147483647 h 435"/>
                <a:gd name="T8" fmla="*/ 2147483647 w 1470"/>
                <a:gd name="T9" fmla="*/ 2147483647 h 435"/>
                <a:gd name="T10" fmla="*/ 2147483647 w 1470"/>
                <a:gd name="T11" fmla="*/ 2147483647 h 435"/>
                <a:gd name="T12" fmla="*/ 2147483647 w 1470"/>
                <a:gd name="T13" fmla="*/ 2147483647 h 435"/>
                <a:gd name="T14" fmla="*/ 2147483647 w 1470"/>
                <a:gd name="T15" fmla="*/ 2147483647 h 435"/>
                <a:gd name="T16" fmla="*/ 2147483647 w 1470"/>
                <a:gd name="T17" fmla="*/ 2147483647 h 435"/>
                <a:gd name="T18" fmla="*/ 2147483647 w 1470"/>
                <a:gd name="T19" fmla="*/ 2147483647 h 435"/>
                <a:gd name="T20" fmla="*/ 2147483647 w 1470"/>
                <a:gd name="T21" fmla="*/ 2147483647 h 435"/>
                <a:gd name="T22" fmla="*/ 2147483647 w 1470"/>
                <a:gd name="T23" fmla="*/ 2147483647 h 435"/>
                <a:gd name="T24" fmla="*/ 2147483647 w 1470"/>
                <a:gd name="T25" fmla="*/ 2147483647 h 435"/>
                <a:gd name="T26" fmla="*/ 2147483647 w 1470"/>
                <a:gd name="T27" fmla="*/ 2147483647 h 435"/>
                <a:gd name="T28" fmla="*/ 2147483647 w 1470"/>
                <a:gd name="T29" fmla="*/ 2147483647 h 435"/>
                <a:gd name="T30" fmla="*/ 2147483647 w 1470"/>
                <a:gd name="T31" fmla="*/ 2147483647 h 435"/>
                <a:gd name="T32" fmla="*/ 2147483647 w 1470"/>
                <a:gd name="T33" fmla="*/ 2147483647 h 435"/>
                <a:gd name="T34" fmla="*/ 2147483647 w 1470"/>
                <a:gd name="T35" fmla="*/ 2147483647 h 435"/>
                <a:gd name="T36" fmla="*/ 2147483647 w 1470"/>
                <a:gd name="T37" fmla="*/ 2147483647 h 435"/>
                <a:gd name="T38" fmla="*/ 2147483647 w 1470"/>
                <a:gd name="T39" fmla="*/ 2147483647 h 435"/>
                <a:gd name="T40" fmla="*/ 2147483647 w 1470"/>
                <a:gd name="T41" fmla="*/ 2147483647 h 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70"/>
                <a:gd name="T64" fmla="*/ 0 h 435"/>
                <a:gd name="T65" fmla="*/ 1470 w 1470"/>
                <a:gd name="T66" fmla="*/ 435 h 4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70" h="435">
                  <a:moveTo>
                    <a:pt x="0" y="150"/>
                  </a:moveTo>
                  <a:cubicBezTo>
                    <a:pt x="241" y="70"/>
                    <a:pt x="199" y="0"/>
                    <a:pt x="255" y="150"/>
                  </a:cubicBezTo>
                  <a:cubicBezTo>
                    <a:pt x="261" y="165"/>
                    <a:pt x="260" y="183"/>
                    <a:pt x="270" y="195"/>
                  </a:cubicBezTo>
                  <a:cubicBezTo>
                    <a:pt x="281" y="209"/>
                    <a:pt x="300" y="215"/>
                    <a:pt x="315" y="225"/>
                  </a:cubicBezTo>
                  <a:cubicBezTo>
                    <a:pt x="383" y="202"/>
                    <a:pt x="374" y="175"/>
                    <a:pt x="435" y="135"/>
                  </a:cubicBezTo>
                  <a:cubicBezTo>
                    <a:pt x="541" y="156"/>
                    <a:pt x="502" y="126"/>
                    <a:pt x="540" y="240"/>
                  </a:cubicBezTo>
                  <a:cubicBezTo>
                    <a:pt x="553" y="278"/>
                    <a:pt x="620" y="250"/>
                    <a:pt x="660" y="255"/>
                  </a:cubicBezTo>
                  <a:cubicBezTo>
                    <a:pt x="675" y="265"/>
                    <a:pt x="687" y="282"/>
                    <a:pt x="705" y="285"/>
                  </a:cubicBezTo>
                  <a:cubicBezTo>
                    <a:pt x="721" y="288"/>
                    <a:pt x="735" y="274"/>
                    <a:pt x="750" y="270"/>
                  </a:cubicBezTo>
                  <a:cubicBezTo>
                    <a:pt x="770" y="264"/>
                    <a:pt x="790" y="260"/>
                    <a:pt x="810" y="255"/>
                  </a:cubicBezTo>
                  <a:cubicBezTo>
                    <a:pt x="840" y="260"/>
                    <a:pt x="881" y="246"/>
                    <a:pt x="900" y="270"/>
                  </a:cubicBezTo>
                  <a:cubicBezTo>
                    <a:pt x="934" y="314"/>
                    <a:pt x="912" y="382"/>
                    <a:pt x="930" y="435"/>
                  </a:cubicBezTo>
                  <a:cubicBezTo>
                    <a:pt x="965" y="425"/>
                    <a:pt x="1004" y="424"/>
                    <a:pt x="1035" y="405"/>
                  </a:cubicBezTo>
                  <a:cubicBezTo>
                    <a:pt x="1048" y="397"/>
                    <a:pt x="1043" y="374"/>
                    <a:pt x="1050" y="360"/>
                  </a:cubicBezTo>
                  <a:cubicBezTo>
                    <a:pt x="1077" y="306"/>
                    <a:pt x="1073" y="317"/>
                    <a:pt x="1125" y="300"/>
                  </a:cubicBezTo>
                  <a:cubicBezTo>
                    <a:pt x="1140" y="320"/>
                    <a:pt x="1155" y="340"/>
                    <a:pt x="1170" y="360"/>
                  </a:cubicBezTo>
                  <a:cubicBezTo>
                    <a:pt x="1180" y="375"/>
                    <a:pt x="1182" y="409"/>
                    <a:pt x="1200" y="405"/>
                  </a:cubicBezTo>
                  <a:cubicBezTo>
                    <a:pt x="1233" y="398"/>
                    <a:pt x="1256" y="304"/>
                    <a:pt x="1275" y="285"/>
                  </a:cubicBezTo>
                  <a:cubicBezTo>
                    <a:pt x="1286" y="274"/>
                    <a:pt x="1305" y="275"/>
                    <a:pt x="1320" y="270"/>
                  </a:cubicBezTo>
                  <a:cubicBezTo>
                    <a:pt x="1335" y="280"/>
                    <a:pt x="1347" y="300"/>
                    <a:pt x="1365" y="300"/>
                  </a:cubicBezTo>
                  <a:cubicBezTo>
                    <a:pt x="1401" y="300"/>
                    <a:pt x="1434" y="270"/>
                    <a:pt x="1470" y="270"/>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91" name="Freeform 45"/>
            <p:cNvSpPr>
              <a:spLocks noChangeAspect="1"/>
            </p:cNvSpPr>
            <p:nvPr/>
          </p:nvSpPr>
          <p:spPr bwMode="auto">
            <a:xfrm rot="15082045" flipH="1">
              <a:off x="8143626" y="5589342"/>
              <a:ext cx="300769" cy="134467"/>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92" name="Freeform 48"/>
            <p:cNvSpPr>
              <a:spLocks noChangeAspect="1"/>
            </p:cNvSpPr>
            <p:nvPr/>
          </p:nvSpPr>
          <p:spPr bwMode="auto">
            <a:xfrm rot="15082045" flipH="1">
              <a:off x="6401894" y="5589342"/>
              <a:ext cx="300769" cy="134467"/>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93" name="Freeform 51"/>
            <p:cNvSpPr>
              <a:spLocks noChangeAspect="1"/>
            </p:cNvSpPr>
            <p:nvPr/>
          </p:nvSpPr>
          <p:spPr bwMode="auto">
            <a:xfrm rot="15082045" flipH="1">
              <a:off x="6560464" y="5589342"/>
              <a:ext cx="300769" cy="133199"/>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94" name="Freeform 54"/>
            <p:cNvSpPr>
              <a:spLocks noChangeAspect="1"/>
            </p:cNvSpPr>
            <p:nvPr/>
          </p:nvSpPr>
          <p:spPr bwMode="auto">
            <a:xfrm rot="15082045" flipH="1">
              <a:off x="6719034" y="5589342"/>
              <a:ext cx="300769" cy="133199"/>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95" name="Freeform 57"/>
            <p:cNvSpPr>
              <a:spLocks noChangeAspect="1"/>
            </p:cNvSpPr>
            <p:nvPr/>
          </p:nvSpPr>
          <p:spPr bwMode="auto">
            <a:xfrm rot="15082045" flipH="1">
              <a:off x="6877604" y="5589342"/>
              <a:ext cx="300769" cy="133199"/>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96" name="Freeform 60"/>
            <p:cNvSpPr>
              <a:spLocks noChangeAspect="1"/>
            </p:cNvSpPr>
            <p:nvPr/>
          </p:nvSpPr>
          <p:spPr bwMode="auto">
            <a:xfrm rot="15082045" flipH="1">
              <a:off x="7036174" y="5589342"/>
              <a:ext cx="300769" cy="133199"/>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97" name="Freeform 63"/>
            <p:cNvSpPr>
              <a:spLocks noChangeAspect="1"/>
            </p:cNvSpPr>
            <p:nvPr/>
          </p:nvSpPr>
          <p:spPr bwMode="auto">
            <a:xfrm rot="15082045" flipH="1">
              <a:off x="7193475" y="5589342"/>
              <a:ext cx="300769" cy="134467"/>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98" name="Freeform 66"/>
            <p:cNvSpPr>
              <a:spLocks noChangeAspect="1"/>
            </p:cNvSpPr>
            <p:nvPr/>
          </p:nvSpPr>
          <p:spPr bwMode="auto">
            <a:xfrm rot="15082045" flipH="1">
              <a:off x="7352045" y="5589342"/>
              <a:ext cx="300769" cy="134467"/>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399" name="Freeform 69"/>
            <p:cNvSpPr>
              <a:spLocks noChangeAspect="1"/>
            </p:cNvSpPr>
            <p:nvPr/>
          </p:nvSpPr>
          <p:spPr bwMode="auto">
            <a:xfrm rot="15082045" flipH="1">
              <a:off x="7510615" y="5589342"/>
              <a:ext cx="300769" cy="133199"/>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400" name="Freeform 72"/>
            <p:cNvSpPr>
              <a:spLocks noChangeAspect="1"/>
            </p:cNvSpPr>
            <p:nvPr/>
          </p:nvSpPr>
          <p:spPr bwMode="auto">
            <a:xfrm rot="15082045" flipH="1">
              <a:off x="7684410" y="5604569"/>
              <a:ext cx="286809" cy="126856"/>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401" name="Freeform 75"/>
            <p:cNvSpPr>
              <a:spLocks noChangeAspect="1"/>
            </p:cNvSpPr>
            <p:nvPr/>
          </p:nvSpPr>
          <p:spPr bwMode="auto">
            <a:xfrm rot="15082045" flipH="1">
              <a:off x="7827755" y="5589342"/>
              <a:ext cx="300769" cy="133199"/>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402" name="Freeform 122"/>
            <p:cNvSpPr>
              <a:spLocks noChangeAspect="1"/>
            </p:cNvSpPr>
            <p:nvPr/>
          </p:nvSpPr>
          <p:spPr bwMode="auto">
            <a:xfrm rot="15082045" flipH="1">
              <a:off x="7986325" y="5589342"/>
              <a:ext cx="300769" cy="133199"/>
            </a:xfrm>
            <a:custGeom>
              <a:avLst/>
              <a:gdLst>
                <a:gd name="T0" fmla="*/ 2147483647 w 1290"/>
                <a:gd name="T1" fmla="*/ 2147483647 h 477"/>
                <a:gd name="T2" fmla="*/ 2147483647 w 1290"/>
                <a:gd name="T3" fmla="*/ 2147483647 h 477"/>
                <a:gd name="T4" fmla="*/ 2147483647 w 1290"/>
                <a:gd name="T5" fmla="*/ 2147483647 h 477"/>
                <a:gd name="T6" fmla="*/ 2147483647 w 1290"/>
                <a:gd name="T7" fmla="*/ 2147483647 h 477"/>
                <a:gd name="T8" fmla="*/ 2147483647 w 1290"/>
                <a:gd name="T9" fmla="*/ 2147483647 h 477"/>
                <a:gd name="T10" fmla="*/ 2147483647 w 1290"/>
                <a:gd name="T11" fmla="*/ 2147483647 h 477"/>
                <a:gd name="T12" fmla="*/ 2147483647 w 1290"/>
                <a:gd name="T13" fmla="*/ 2147483647 h 477"/>
                <a:gd name="T14" fmla="*/ 2147483647 w 1290"/>
                <a:gd name="T15" fmla="*/ 2147483647 h 477"/>
                <a:gd name="T16" fmla="*/ 2147483647 w 1290"/>
                <a:gd name="T17" fmla="*/ 2147483647 h 477"/>
                <a:gd name="T18" fmla="*/ 2147483647 w 1290"/>
                <a:gd name="T19" fmla="*/ 2147483647 h 477"/>
                <a:gd name="T20" fmla="*/ 2147483647 w 1290"/>
                <a:gd name="T21" fmla="*/ 2147483647 h 477"/>
                <a:gd name="T22" fmla="*/ 2147483647 w 1290"/>
                <a:gd name="T23" fmla="*/ 2147483647 h 477"/>
                <a:gd name="T24" fmla="*/ 2147483647 w 1290"/>
                <a:gd name="T25" fmla="*/ 2147483647 h 477"/>
                <a:gd name="T26" fmla="*/ 2147483647 w 1290"/>
                <a:gd name="T27" fmla="*/ 2147483647 h 477"/>
                <a:gd name="T28" fmla="*/ 2147483647 w 1290"/>
                <a:gd name="T29" fmla="*/ 2147483647 h 477"/>
                <a:gd name="T30" fmla="*/ 2147483647 w 1290"/>
                <a:gd name="T31" fmla="*/ 2147483647 h 477"/>
                <a:gd name="T32" fmla="*/ 2147483647 w 1290"/>
                <a:gd name="T33" fmla="*/ 2147483647 h 477"/>
                <a:gd name="T34" fmla="*/ 0 w 1290"/>
                <a:gd name="T35" fmla="*/ 2147483647 h 4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90"/>
                <a:gd name="T55" fmla="*/ 0 h 477"/>
                <a:gd name="T56" fmla="*/ 1290 w 1290"/>
                <a:gd name="T57" fmla="*/ 477 h 4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90" h="477">
                  <a:moveTo>
                    <a:pt x="1290" y="42"/>
                  </a:moveTo>
                  <a:cubicBezTo>
                    <a:pt x="1275" y="32"/>
                    <a:pt x="1263" y="14"/>
                    <a:pt x="1245" y="12"/>
                  </a:cubicBezTo>
                  <a:cubicBezTo>
                    <a:pt x="1152" y="0"/>
                    <a:pt x="1155" y="58"/>
                    <a:pt x="1125" y="117"/>
                  </a:cubicBezTo>
                  <a:cubicBezTo>
                    <a:pt x="1067" y="233"/>
                    <a:pt x="1118" y="94"/>
                    <a:pt x="1080" y="207"/>
                  </a:cubicBezTo>
                  <a:cubicBezTo>
                    <a:pt x="1023" y="193"/>
                    <a:pt x="985" y="165"/>
                    <a:pt x="930" y="147"/>
                  </a:cubicBezTo>
                  <a:cubicBezTo>
                    <a:pt x="905" y="152"/>
                    <a:pt x="873" y="144"/>
                    <a:pt x="855" y="162"/>
                  </a:cubicBezTo>
                  <a:cubicBezTo>
                    <a:pt x="833" y="184"/>
                    <a:pt x="855" y="242"/>
                    <a:pt x="825" y="252"/>
                  </a:cubicBezTo>
                  <a:cubicBezTo>
                    <a:pt x="795" y="262"/>
                    <a:pt x="735" y="282"/>
                    <a:pt x="735" y="282"/>
                  </a:cubicBezTo>
                  <a:cubicBezTo>
                    <a:pt x="698" y="270"/>
                    <a:pt x="674" y="266"/>
                    <a:pt x="645" y="237"/>
                  </a:cubicBezTo>
                  <a:cubicBezTo>
                    <a:pt x="577" y="169"/>
                    <a:pt x="658" y="206"/>
                    <a:pt x="570" y="177"/>
                  </a:cubicBezTo>
                  <a:cubicBezTo>
                    <a:pt x="560" y="192"/>
                    <a:pt x="546" y="205"/>
                    <a:pt x="540" y="222"/>
                  </a:cubicBezTo>
                  <a:cubicBezTo>
                    <a:pt x="494" y="359"/>
                    <a:pt x="592" y="319"/>
                    <a:pt x="375" y="297"/>
                  </a:cubicBezTo>
                  <a:cubicBezTo>
                    <a:pt x="360" y="292"/>
                    <a:pt x="346" y="282"/>
                    <a:pt x="330" y="282"/>
                  </a:cubicBezTo>
                  <a:cubicBezTo>
                    <a:pt x="260" y="282"/>
                    <a:pt x="265" y="369"/>
                    <a:pt x="255" y="417"/>
                  </a:cubicBezTo>
                  <a:cubicBezTo>
                    <a:pt x="225" y="412"/>
                    <a:pt x="194" y="412"/>
                    <a:pt x="165" y="402"/>
                  </a:cubicBezTo>
                  <a:cubicBezTo>
                    <a:pt x="148" y="396"/>
                    <a:pt x="138" y="374"/>
                    <a:pt x="120" y="372"/>
                  </a:cubicBezTo>
                  <a:cubicBezTo>
                    <a:pt x="90" y="369"/>
                    <a:pt x="60" y="382"/>
                    <a:pt x="30" y="387"/>
                  </a:cubicBezTo>
                  <a:cubicBezTo>
                    <a:pt x="20" y="417"/>
                    <a:pt x="0" y="477"/>
                    <a:pt x="0" y="477"/>
                  </a:cubicBezTo>
                </a:path>
              </a:pathLst>
            </a:custGeom>
            <a:noFill/>
            <a:ln w="19050">
              <a:solidFill>
                <a:srgbClr val="5266FF"/>
              </a:solidFill>
              <a:round/>
              <a:headEnd/>
              <a:tailEnd/>
            </a:ln>
          </p:spPr>
          <p:txBody>
            <a:bodyPr vert="eaVert">
              <a:prstTxWarp prst="textNoShape">
                <a:avLst/>
              </a:prstTxWarp>
            </a:bodyPr>
            <a:lstStyle/>
            <a:p>
              <a:endParaRPr lang="en-GB"/>
            </a:p>
          </p:txBody>
        </p:sp>
        <p:sp>
          <p:nvSpPr>
            <p:cNvPr id="98403" name="Text Box 79"/>
            <p:cNvSpPr txBox="1">
              <a:spLocks noChangeAspect="1" noChangeArrowheads="1"/>
            </p:cNvSpPr>
            <p:nvPr/>
          </p:nvSpPr>
          <p:spPr bwMode="auto">
            <a:xfrm>
              <a:off x="7070793" y="5562733"/>
              <a:ext cx="697089" cy="409503"/>
            </a:xfrm>
            <a:prstGeom prst="rect">
              <a:avLst/>
            </a:prstGeom>
            <a:noFill/>
            <a:ln w="9525">
              <a:solidFill>
                <a:srgbClr val="D785FE"/>
              </a:solidFill>
              <a:miter lim="800000"/>
              <a:headEnd/>
              <a:tailEnd/>
            </a:ln>
          </p:spPr>
          <p:txBody>
            <a:bodyPr rot="10800000">
              <a:prstTxWarp prst="textNoShape">
                <a:avLst/>
              </a:prstTxWarp>
              <a:spAutoFit/>
            </a:bodyPr>
            <a:lstStyle/>
            <a:p>
              <a:endParaRPr lang="en-GB" sz="1400"/>
            </a:p>
          </p:txBody>
        </p:sp>
        <p:sp>
          <p:nvSpPr>
            <p:cNvPr id="98404" name="AutoShape 6"/>
            <p:cNvSpPr>
              <a:spLocks noChangeArrowheads="1"/>
            </p:cNvSpPr>
            <p:nvPr/>
          </p:nvSpPr>
          <p:spPr bwMode="auto">
            <a:xfrm rot="10800000" flipH="1">
              <a:off x="5864638" y="5210175"/>
              <a:ext cx="609600" cy="246063"/>
            </a:xfrm>
            <a:prstGeom prst="rightArrow">
              <a:avLst>
                <a:gd name="adj1" fmla="val 50000"/>
                <a:gd name="adj2" fmla="val 61935"/>
              </a:avLst>
            </a:prstGeom>
            <a:noFill/>
            <a:ln w="19050">
              <a:solidFill>
                <a:srgbClr val="FF0000"/>
              </a:solidFill>
              <a:miter lim="800000"/>
              <a:headEnd/>
              <a:tailEnd/>
            </a:ln>
          </p:spPr>
          <p:txBody>
            <a:bodyPr wrap="none" anchor="ctr">
              <a:prstTxWarp prst="textNoShape">
                <a:avLst/>
              </a:prstTxWarp>
            </a:bodyPr>
            <a:lstStyle/>
            <a:p>
              <a:endParaRPr lang="en-GB"/>
            </a:p>
          </p:txBody>
        </p:sp>
        <p:pic>
          <p:nvPicPr>
            <p:cNvPr id="98405" name="Picture 125" descr="Protein-Explorer.gif"/>
            <p:cNvPicPr>
              <a:picLocks noChangeAspect="1"/>
            </p:cNvPicPr>
            <p:nvPr/>
          </p:nvPicPr>
          <p:blipFill>
            <a:blip r:embed="rId3">
              <a:clrChange>
                <a:clrFrom>
                  <a:srgbClr val="FFFFFF"/>
                </a:clrFrom>
                <a:clrTo>
                  <a:srgbClr val="FFFFFF">
                    <a:alpha val="0"/>
                  </a:srgbClr>
                </a:clrTo>
              </a:clrChange>
            </a:blip>
            <a:srcRect l="9459" t="21461" r="4791" b="36758"/>
            <a:stretch>
              <a:fillRect/>
            </a:stretch>
          </p:blipFill>
          <p:spPr bwMode="auto">
            <a:xfrm>
              <a:off x="7717367" y="4749800"/>
              <a:ext cx="803454" cy="421295"/>
            </a:xfrm>
            <a:prstGeom prst="rect">
              <a:avLst/>
            </a:prstGeom>
            <a:noFill/>
            <a:ln w="9525">
              <a:noFill/>
              <a:miter lim="800000"/>
              <a:headEnd/>
              <a:tailEnd/>
            </a:ln>
          </p:spPr>
        </p:pic>
        <p:pic>
          <p:nvPicPr>
            <p:cNvPr id="98406" name="Picture 126" descr="Protein-Explorer.gif"/>
            <p:cNvPicPr>
              <a:picLocks noChangeAspect="1"/>
            </p:cNvPicPr>
            <p:nvPr/>
          </p:nvPicPr>
          <p:blipFill>
            <a:blip r:embed="rId3">
              <a:clrChange>
                <a:clrFrom>
                  <a:srgbClr val="FFFFFF"/>
                </a:clrFrom>
                <a:clrTo>
                  <a:srgbClr val="FFFFFF">
                    <a:alpha val="0"/>
                  </a:srgbClr>
                </a:clrTo>
              </a:clrChange>
            </a:blip>
            <a:srcRect l="9459" t="21461" r="4791" b="36758"/>
            <a:stretch>
              <a:fillRect/>
            </a:stretch>
          </p:blipFill>
          <p:spPr bwMode="auto">
            <a:xfrm>
              <a:off x="6536267" y="4775200"/>
              <a:ext cx="803454" cy="421295"/>
            </a:xfrm>
            <a:prstGeom prst="rect">
              <a:avLst/>
            </a:prstGeom>
            <a:noFill/>
            <a:ln w="9525">
              <a:noFill/>
              <a:miter lim="800000"/>
              <a:headEnd/>
              <a:tailEnd/>
            </a:ln>
          </p:spPr>
        </p:pic>
        <p:pic>
          <p:nvPicPr>
            <p:cNvPr id="98407" name="Picture 127" descr="Protein-Explorer.gif"/>
            <p:cNvPicPr>
              <a:picLocks noChangeAspect="1"/>
            </p:cNvPicPr>
            <p:nvPr/>
          </p:nvPicPr>
          <p:blipFill>
            <a:blip r:embed="rId3">
              <a:clrChange>
                <a:clrFrom>
                  <a:srgbClr val="FFFFFF"/>
                </a:clrFrom>
                <a:clrTo>
                  <a:srgbClr val="FFFFFF">
                    <a:alpha val="0"/>
                  </a:srgbClr>
                </a:clrTo>
              </a:clrChange>
            </a:blip>
            <a:srcRect l="9459" t="21461" r="4791" b="36758"/>
            <a:stretch>
              <a:fillRect/>
            </a:stretch>
          </p:blipFill>
          <p:spPr bwMode="auto">
            <a:xfrm>
              <a:off x="3754967" y="4648200"/>
              <a:ext cx="803454" cy="421295"/>
            </a:xfrm>
            <a:prstGeom prst="rect">
              <a:avLst/>
            </a:prstGeom>
            <a:noFill/>
            <a:ln w="9525">
              <a:noFill/>
              <a:miter lim="800000"/>
              <a:headEnd/>
              <a:tailEnd/>
            </a:ln>
          </p:spPr>
        </p:pic>
      </p:grpSp>
      <p:sp>
        <p:nvSpPr>
          <p:cNvPr id="98309" name="TextBox 105"/>
          <p:cNvSpPr txBox="1">
            <a:spLocks noChangeArrowheads="1"/>
          </p:cNvSpPr>
          <p:nvPr/>
        </p:nvSpPr>
        <p:spPr bwMode="auto">
          <a:xfrm>
            <a:off x="0" y="6581775"/>
            <a:ext cx="2043113" cy="276225"/>
          </a:xfrm>
          <a:prstGeom prst="rect">
            <a:avLst/>
          </a:prstGeom>
          <a:noFill/>
          <a:ln w="9525">
            <a:noFill/>
            <a:miter lim="800000"/>
            <a:headEnd/>
            <a:tailEnd/>
          </a:ln>
        </p:spPr>
        <p:txBody>
          <a:bodyPr wrap="none">
            <a:prstTxWarp prst="textNoShape">
              <a:avLst/>
            </a:prstTxWarp>
            <a:spAutoFit/>
          </a:bodyPr>
          <a:lstStyle/>
          <a:p>
            <a:r>
              <a:rPr lang="en-US" sz="1200" i="1" dirty="0">
                <a:solidFill>
                  <a:schemeClr val="bg2"/>
                </a:solidFill>
                <a:latin typeface="Century Gothic" pitchFamily="-112" charset="0"/>
                <a:ea typeface="Century Gothic" pitchFamily="-112" charset="0"/>
                <a:cs typeface="Century Gothic" pitchFamily="-112" charset="0"/>
              </a:rPr>
              <a:t>Courtesy Hanna </a:t>
            </a:r>
            <a:r>
              <a:rPr lang="en-US" sz="1200" i="1" dirty="0" err="1">
                <a:solidFill>
                  <a:schemeClr val="bg2"/>
                </a:solidFill>
                <a:latin typeface="Century Gothic" pitchFamily="-112" charset="0"/>
                <a:ea typeface="Century Gothic" pitchFamily="-112" charset="0"/>
                <a:cs typeface="Century Gothic" pitchFamily="-112" charset="0"/>
              </a:rPr>
              <a:t>Wacklin</a:t>
            </a:r>
            <a:endParaRPr lang="en-US" sz="1200" i="1" dirty="0">
              <a:solidFill>
                <a:schemeClr val="bg2"/>
              </a:solidFill>
              <a:latin typeface="Century Gothic" pitchFamily="-112" charset="0"/>
              <a:ea typeface="Century Gothic" pitchFamily="-112" charset="0"/>
              <a:cs typeface="Century Gothic" pitchFamily="-112" charset="0"/>
            </a:endParaRPr>
          </a:p>
        </p:txBody>
      </p:sp>
      <p:pic>
        <p:nvPicPr>
          <p:cNvPr id="98310" name="Picture 9" descr="142577_a210s"/>
          <p:cNvPicPr>
            <a:picLocks noChangeAspect="1" noChangeArrowheads="1"/>
          </p:cNvPicPr>
          <p:nvPr/>
        </p:nvPicPr>
        <p:blipFill>
          <a:blip r:embed="rId4"/>
          <a:srcRect t="4578" b="14458"/>
          <a:stretch>
            <a:fillRect/>
          </a:stretch>
        </p:blipFill>
        <p:spPr bwMode="auto">
          <a:xfrm>
            <a:off x="4343400" y="2155825"/>
            <a:ext cx="4656138" cy="1196975"/>
          </a:xfrm>
          <a:prstGeom prst="rect">
            <a:avLst/>
          </a:prstGeom>
          <a:noFill/>
          <a:ln w="9525">
            <a:noFill/>
            <a:miter lim="800000"/>
            <a:headEnd/>
            <a:tailEnd/>
          </a:ln>
        </p:spPr>
      </p:pic>
      <p:sp>
        <p:nvSpPr>
          <p:cNvPr id="98311" name="Text Box 12"/>
          <p:cNvSpPr txBox="1">
            <a:spLocks noChangeArrowheads="1"/>
          </p:cNvSpPr>
          <p:nvPr/>
        </p:nvSpPr>
        <p:spPr bwMode="auto">
          <a:xfrm>
            <a:off x="8372475" y="2232025"/>
            <a:ext cx="527050" cy="584200"/>
          </a:xfrm>
          <a:prstGeom prst="rect">
            <a:avLst/>
          </a:prstGeom>
          <a:noFill/>
          <a:ln w="9525">
            <a:noFill/>
            <a:miter lim="800000"/>
            <a:headEnd/>
            <a:tailEnd/>
          </a:ln>
        </p:spPr>
        <p:txBody>
          <a:bodyPr wrap="none">
            <a:prstTxWarp prst="textNoShape">
              <a:avLst/>
            </a:prstTxWarp>
            <a:spAutoFit/>
          </a:bodyPr>
          <a:lstStyle/>
          <a:p>
            <a:pPr algn="r"/>
            <a:r>
              <a:rPr lang="en-US" sz="1600">
                <a:latin typeface="Futura" pitchFamily="-112" charset="0"/>
              </a:rPr>
              <a:t>10s</a:t>
            </a:r>
          </a:p>
          <a:p>
            <a:pPr algn="r"/>
            <a:r>
              <a:rPr lang="en-US" sz="1600">
                <a:latin typeface="Futura" pitchFamily="-112" charset="0"/>
              </a:rPr>
              <a:t>2˚</a:t>
            </a:r>
          </a:p>
        </p:txBody>
      </p:sp>
      <p:sp>
        <p:nvSpPr>
          <p:cNvPr id="98312" name="TextBox 109"/>
          <p:cNvSpPr txBox="1">
            <a:spLocks noChangeArrowheads="1"/>
          </p:cNvSpPr>
          <p:nvPr/>
        </p:nvSpPr>
        <p:spPr bwMode="auto">
          <a:xfrm>
            <a:off x="4800600" y="3810000"/>
            <a:ext cx="3721100" cy="2062163"/>
          </a:xfrm>
          <a:prstGeom prst="rect">
            <a:avLst/>
          </a:prstGeom>
          <a:noFill/>
          <a:ln w="9525">
            <a:noFill/>
            <a:miter lim="800000"/>
            <a:headEnd/>
            <a:tailEnd/>
          </a:ln>
        </p:spPr>
        <p:txBody>
          <a:bodyPr>
            <a:prstTxWarp prst="textNoShape">
              <a:avLst/>
            </a:prstTxWarp>
            <a:spAutoFit/>
          </a:bodyPr>
          <a:lstStyle/>
          <a:p>
            <a:pPr algn="l">
              <a:spcBef>
                <a:spcPct val="50000"/>
              </a:spcBef>
              <a:buFont typeface="Arial" pitchFamily="-112" charset="0"/>
              <a:buChar char="•"/>
            </a:pPr>
            <a:r>
              <a:rPr lang="en-GB" sz="1600" dirty="0">
                <a:solidFill>
                  <a:srgbClr val="FF0000"/>
                </a:solidFill>
                <a:latin typeface="Century Gothic" pitchFamily="-112" charset="0"/>
                <a:ea typeface="Century Gothic" pitchFamily="-112" charset="0"/>
                <a:cs typeface="Century Gothic" pitchFamily="-112" charset="0"/>
              </a:rPr>
              <a:t> PLA</a:t>
            </a:r>
            <a:r>
              <a:rPr lang="en-GB" sz="1600" baseline="-25000" dirty="0">
                <a:solidFill>
                  <a:srgbClr val="FF0000"/>
                </a:solidFill>
                <a:latin typeface="Century Gothic" pitchFamily="-112" charset="0"/>
                <a:ea typeface="Century Gothic" pitchFamily="-112" charset="0"/>
                <a:cs typeface="Century Gothic" pitchFamily="-112" charset="0"/>
              </a:rPr>
              <a:t>2</a:t>
            </a:r>
            <a:r>
              <a:rPr lang="en-GB" sz="1600" dirty="0">
                <a:solidFill>
                  <a:srgbClr val="FF0000"/>
                </a:solidFill>
                <a:latin typeface="Century Gothic" pitchFamily="-112" charset="0"/>
                <a:ea typeface="Century Gothic" pitchFamily="-112" charset="0"/>
                <a:cs typeface="Century Gothic" pitchFamily="-112" charset="0"/>
              </a:rPr>
              <a:t> has a delay of 1.5h before hydrolysis begins</a:t>
            </a:r>
          </a:p>
          <a:p>
            <a:pPr>
              <a:spcBef>
                <a:spcPct val="50000"/>
              </a:spcBef>
              <a:buFont typeface="Arial" pitchFamily="-112" charset="0"/>
              <a:buChar char="•"/>
            </a:pPr>
            <a:r>
              <a:rPr lang="en-GB" sz="1600" dirty="0">
                <a:solidFill>
                  <a:srgbClr val="FF0000"/>
                </a:solidFill>
                <a:latin typeface="Century Gothic" pitchFamily="-112" charset="0"/>
                <a:ea typeface="Century Gothic" pitchFamily="-112" charset="0"/>
                <a:cs typeface="Century Gothic" pitchFamily="-112" charset="0"/>
              </a:rPr>
              <a:t> Monolayer </a:t>
            </a:r>
            <a:r>
              <a:rPr lang="en-GB" sz="1600" dirty="0" smtClean="0">
                <a:solidFill>
                  <a:srgbClr val="FF0000"/>
                </a:solidFill>
                <a:latin typeface="Century Gothic" pitchFamily="-112" charset="0"/>
                <a:ea typeface="Century Gothic" pitchFamily="-112" charset="0"/>
                <a:cs typeface="Century Gothic" pitchFamily="-112" charset="0"/>
              </a:rPr>
              <a:t>s2 </a:t>
            </a:r>
            <a:r>
              <a:rPr lang="en-GB" sz="1600" dirty="0" err="1" smtClean="0">
                <a:solidFill>
                  <a:srgbClr val="FF0000"/>
                </a:solidFill>
                <a:latin typeface="Century Gothic" pitchFamily="-112" charset="0"/>
                <a:ea typeface="Century Gothic" pitchFamily="-112" charset="0"/>
                <a:cs typeface="Century Gothic" pitchFamily="-112" charset="0"/>
              </a:rPr>
              <a:t>tructure</a:t>
            </a:r>
            <a:r>
              <a:rPr lang="en-GB" sz="1600" dirty="0" smtClean="0">
                <a:solidFill>
                  <a:srgbClr val="FF0000"/>
                </a:solidFill>
                <a:latin typeface="Century Gothic" pitchFamily="-112" charset="0"/>
                <a:ea typeface="Century Gothic" pitchFamily="-112" charset="0"/>
                <a:cs typeface="Century Gothic" pitchFamily="-112" charset="0"/>
              </a:rPr>
              <a:t> </a:t>
            </a:r>
            <a:r>
              <a:rPr lang="en-GB" sz="1600" dirty="0">
                <a:solidFill>
                  <a:srgbClr val="FF0000"/>
                </a:solidFill>
                <a:latin typeface="Century Gothic" pitchFamily="-112" charset="0"/>
                <a:ea typeface="Century Gothic" pitchFamily="-112" charset="0"/>
                <a:cs typeface="Century Gothic" pitchFamily="-112" charset="0"/>
              </a:rPr>
              <a:t>at 2.0° measured in</a:t>
            </a:r>
            <a:r>
              <a:rPr lang="en-GB" sz="1600" dirty="0" smtClean="0">
                <a:solidFill>
                  <a:srgbClr val="FF0000"/>
                </a:solidFill>
                <a:latin typeface="Century Gothic" pitchFamily="-112" charset="0"/>
                <a:ea typeface="Century Gothic" pitchFamily="-112" charset="0"/>
                <a:cs typeface="Century Gothic" pitchFamily="-112" charset="0"/>
              </a:rPr>
              <a:t> min </a:t>
            </a:r>
            <a:r>
              <a:rPr lang="en-US" sz="1600" dirty="0">
                <a:solidFill>
                  <a:srgbClr val="FF0000"/>
                </a:solidFill>
                <a:latin typeface="Century Gothic" pitchFamily="-112" charset="0"/>
                <a:ea typeface="Century Gothic" pitchFamily="-112" charset="0"/>
                <a:cs typeface="Century Gothic" pitchFamily="-112" charset="0"/>
              </a:rPr>
              <a:t>–</a:t>
            </a:r>
            <a:r>
              <a:rPr lang="en-GB" sz="1600" dirty="0">
                <a:solidFill>
                  <a:srgbClr val="FF0000"/>
                </a:solidFill>
                <a:latin typeface="Century Gothic" pitchFamily="-112" charset="0"/>
                <a:ea typeface="Century Gothic" pitchFamily="-112" charset="0"/>
                <a:cs typeface="Century Gothic" pitchFamily="-112" charset="0"/>
              </a:rPr>
              <a:t> 20s possible.</a:t>
            </a:r>
          </a:p>
          <a:p>
            <a:pPr algn="l">
              <a:spcBef>
                <a:spcPct val="50000"/>
              </a:spcBef>
              <a:buFont typeface="Arial" pitchFamily="-112" charset="0"/>
              <a:buChar char="•"/>
            </a:pPr>
            <a:r>
              <a:rPr lang="en-GB" sz="1600" dirty="0">
                <a:solidFill>
                  <a:srgbClr val="FF0000"/>
                </a:solidFill>
                <a:latin typeface="Century Gothic" pitchFamily="-112" charset="0"/>
                <a:ea typeface="Century Gothic" pitchFamily="-112" charset="0"/>
                <a:cs typeface="Century Gothic" pitchFamily="-112" charset="0"/>
              </a:rPr>
              <a:t> PLA</a:t>
            </a:r>
            <a:r>
              <a:rPr lang="en-GB" sz="1600" baseline="-25000" dirty="0">
                <a:solidFill>
                  <a:srgbClr val="FF0000"/>
                </a:solidFill>
                <a:latin typeface="Century Gothic" pitchFamily="-112" charset="0"/>
                <a:ea typeface="Century Gothic" pitchFamily="-112" charset="0"/>
                <a:cs typeface="Century Gothic" pitchFamily="-112" charset="0"/>
              </a:rPr>
              <a:t>2</a:t>
            </a:r>
            <a:r>
              <a:rPr lang="en-GB" sz="1600" dirty="0">
                <a:solidFill>
                  <a:srgbClr val="FF0000"/>
                </a:solidFill>
                <a:latin typeface="Century Gothic" pitchFamily="-112" charset="0"/>
                <a:ea typeface="Century Gothic" pitchFamily="-112" charset="0"/>
                <a:cs typeface="Century Gothic" pitchFamily="-112" charset="0"/>
              </a:rPr>
              <a:t> hydrolyses ~ 50% of d54DMPC monolayer and remains attached to it</a:t>
            </a:r>
          </a:p>
        </p:txBody>
      </p:sp>
      <p:sp>
        <p:nvSpPr>
          <p:cNvPr id="98313" name="Rectangle 110"/>
          <p:cNvSpPr>
            <a:spLocks noChangeArrowheads="1"/>
          </p:cNvSpPr>
          <p:nvPr/>
        </p:nvSpPr>
        <p:spPr bwMode="auto">
          <a:xfrm>
            <a:off x="5238750" y="903288"/>
            <a:ext cx="2990850" cy="1077912"/>
          </a:xfrm>
          <a:prstGeom prst="rect">
            <a:avLst/>
          </a:prstGeom>
          <a:noFill/>
          <a:ln w="9525">
            <a:noFill/>
            <a:miter lim="800000"/>
            <a:headEnd/>
            <a:tailEnd/>
          </a:ln>
        </p:spPr>
        <p:txBody>
          <a:bodyPr wrap="none">
            <a:prstTxWarp prst="textNoShape">
              <a:avLst/>
            </a:prstTxWarp>
            <a:spAutoFit/>
          </a:bodyPr>
          <a:lstStyle/>
          <a:p>
            <a:r>
              <a:rPr lang="en-US" sz="3200">
                <a:solidFill>
                  <a:srgbClr val="FF0000"/>
                </a:solidFill>
                <a:latin typeface="Century Gothic" pitchFamily="-112" charset="0"/>
                <a:ea typeface="Century Gothic" pitchFamily="-112" charset="0"/>
                <a:cs typeface="Century Gothic" pitchFamily="-112" charset="0"/>
              </a:rPr>
              <a:t>PERSPECTIVES:</a:t>
            </a:r>
          </a:p>
          <a:p>
            <a:r>
              <a:rPr lang="en-US" sz="3200">
                <a:solidFill>
                  <a:srgbClr val="FF0000"/>
                </a:solidFill>
                <a:latin typeface="Century Gothic" pitchFamily="-112" charset="0"/>
                <a:ea typeface="Century Gothic" pitchFamily="-112" charset="0"/>
                <a:cs typeface="Century Gothic" pitchFamily="-112" charset="0"/>
              </a:rPr>
              <a:t>fast kinetics</a:t>
            </a:r>
          </a:p>
        </p:txBody>
      </p:sp>
      <p:pic>
        <p:nvPicPr>
          <p:cNvPr id="98314" name="Picture 111" descr="2min_PLA2.tif"/>
          <p:cNvPicPr>
            <a:picLocks noChangeAspect="1"/>
          </p:cNvPicPr>
          <p:nvPr/>
        </p:nvPicPr>
        <p:blipFill>
          <a:blip r:embed="rId5"/>
          <a:srcRect/>
          <a:stretch>
            <a:fillRect/>
          </a:stretch>
        </p:blipFill>
        <p:spPr bwMode="auto">
          <a:xfrm>
            <a:off x="152400" y="2309813"/>
            <a:ext cx="4090988" cy="3276600"/>
          </a:xfrm>
          <a:prstGeom prst="rect">
            <a:avLst/>
          </a:prstGeom>
          <a:noFill/>
          <a:ln w="9525">
            <a:noFill/>
            <a:miter lim="800000"/>
            <a:headEnd/>
            <a:tailEnd/>
          </a:ln>
        </p:spPr>
      </p:pic>
    </p:spTree>
    <p:extLst>
      <p:ext uri="{BB962C8B-B14F-4D97-AF65-F5344CB8AC3E}">
        <p14:creationId xmlns:p14="http://schemas.microsoft.com/office/powerpoint/2010/main" val="369700123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bwMode="auto">
          <a:xfrm flipV="1">
            <a:off x="5759037" y="4225155"/>
            <a:ext cx="1109863" cy="722810"/>
          </a:xfrm>
          <a:prstGeom prst="line">
            <a:avLst/>
          </a:prstGeom>
          <a:blipFill dpi="0" rotWithShape="0">
            <a:blip r:embed="rId2"/>
            <a:srcRect/>
            <a:tile tx="0" ty="0" sx="100000" sy="100000" flip="none" algn="tl"/>
          </a:blipFill>
          <a:ln w="76200" cap="flat" cmpd="sng" algn="ctr">
            <a:solidFill>
              <a:srgbClr val="000000"/>
            </a:solidFill>
            <a:prstDash val="solid"/>
            <a:round/>
            <a:headEnd type="none" w="med" len="med"/>
            <a:tailEnd type="none" w="med" len="med"/>
          </a:ln>
          <a:effectLst/>
        </p:spPr>
      </p:cxnSp>
      <p:pic>
        <p:nvPicPr>
          <p:cNvPr id="6" name="Picture 8" descr="Monolayer_flat"/>
          <p:cNvPicPr>
            <a:picLocks noChangeAspect="1" noChangeArrowheads="1"/>
          </p:cNvPicPr>
          <p:nvPr/>
        </p:nvPicPr>
        <p:blipFill>
          <a:blip r:embed="rId3">
            <a:alphaModFix amt="72000"/>
          </a:blip>
          <a:srcRect/>
          <a:stretch>
            <a:fillRect/>
          </a:stretch>
        </p:blipFill>
        <p:spPr bwMode="auto">
          <a:xfrm>
            <a:off x="5427872" y="4152628"/>
            <a:ext cx="2590800" cy="1590675"/>
          </a:xfrm>
          <a:prstGeom prst="rect">
            <a:avLst/>
          </a:prstGeom>
          <a:noFill/>
          <a:ln w="9525">
            <a:noFill/>
            <a:miter lim="800000"/>
            <a:headEnd/>
            <a:tailEnd/>
          </a:ln>
        </p:spPr>
      </p:pic>
      <p:sp>
        <p:nvSpPr>
          <p:cNvPr id="3" name="Text Placeholder 2"/>
          <p:cNvSpPr>
            <a:spLocks noGrp="1"/>
          </p:cNvSpPr>
          <p:nvPr>
            <p:ph type="body" sz="quarter" idx="18"/>
          </p:nvPr>
        </p:nvSpPr>
        <p:spPr/>
        <p:txBody>
          <a:bodyPr/>
          <a:lstStyle/>
          <a:p>
            <a:r>
              <a:rPr lang="en-US" dirty="0" smtClean="0"/>
              <a:t>Co-polymer Langmuir monolayers</a:t>
            </a:r>
            <a:endParaRPr lang="en-GB" dirty="0"/>
          </a:p>
        </p:txBody>
      </p:sp>
      <p:cxnSp>
        <p:nvCxnSpPr>
          <p:cNvPr id="9" name="Straight Connector 8"/>
          <p:cNvCxnSpPr/>
          <p:nvPr/>
        </p:nvCxnSpPr>
        <p:spPr bwMode="auto">
          <a:xfrm flipV="1">
            <a:off x="6846889" y="4432663"/>
            <a:ext cx="1171783" cy="722811"/>
          </a:xfrm>
          <a:prstGeom prst="line">
            <a:avLst/>
          </a:prstGeom>
          <a:blipFill dpi="0" rotWithShape="0">
            <a:blip r:embed="rId2"/>
            <a:srcRect/>
            <a:tile tx="0" ty="0" sx="100000" sy="100000" flip="none" algn="tl"/>
          </a:blipFill>
          <a:ln w="76200" cap="flat" cmpd="sng" algn="ctr">
            <a:solidFill>
              <a:srgbClr val="000000"/>
            </a:solidFill>
            <a:prstDash val="solid"/>
            <a:round/>
            <a:headEnd type="none" w="med" len="med"/>
            <a:tailEnd type="none" w="med" len="med"/>
          </a:ln>
          <a:effectLst/>
        </p:spPr>
      </p:cxnSp>
      <p:cxnSp>
        <p:nvCxnSpPr>
          <p:cNvPr id="12" name="Straight Arrow Connector 11"/>
          <p:cNvCxnSpPr/>
          <p:nvPr/>
        </p:nvCxnSpPr>
        <p:spPr bwMode="auto">
          <a:xfrm>
            <a:off x="6992983" y="4302034"/>
            <a:ext cx="766354" cy="130629"/>
          </a:xfrm>
          <a:prstGeom prst="straightConnector1">
            <a:avLst/>
          </a:prstGeom>
          <a:blipFill dpi="0" rotWithShape="0">
            <a:blip r:embed="rId2"/>
            <a:srcRect/>
            <a:tile tx="0" ty="0" sx="100000" sy="100000" flip="none" algn="tl"/>
          </a:blipFill>
          <a:ln w="25400" cap="flat" cmpd="sng" algn="ctr">
            <a:solidFill>
              <a:srgbClr val="000000"/>
            </a:solidFill>
            <a:prstDash val="solid"/>
            <a:round/>
            <a:headEnd type="triangle"/>
            <a:tailEnd type="triangle"/>
          </a:ln>
          <a:effectLst/>
        </p:spPr>
      </p:cxnSp>
      <p:sp>
        <p:nvSpPr>
          <p:cNvPr id="13" name="TextBox 12"/>
          <p:cNvSpPr txBox="1"/>
          <p:nvPr/>
        </p:nvSpPr>
        <p:spPr>
          <a:xfrm>
            <a:off x="6992983" y="3932702"/>
            <a:ext cx="859531" cy="323165"/>
          </a:xfrm>
          <a:prstGeom prst="rect">
            <a:avLst/>
          </a:prstGeom>
          <a:noFill/>
        </p:spPr>
        <p:txBody>
          <a:bodyPr wrap="none" rtlCol="0">
            <a:spAutoFit/>
          </a:bodyPr>
          <a:lstStyle/>
          <a:p>
            <a:r>
              <a:rPr lang="en-US" sz="1500" dirty="0" smtClean="0"/>
              <a:t>Barriers</a:t>
            </a:r>
            <a:endParaRPr lang="en-GB" sz="1500" dirty="0"/>
          </a:p>
        </p:txBody>
      </p:sp>
      <p:pic>
        <p:nvPicPr>
          <p:cNvPr id="14" name="Image 27"/>
          <p:cNvPicPr/>
          <p:nvPr/>
        </p:nvPicPr>
        <p:blipFill>
          <a:blip r:embed="rId4">
            <a:extLst>
              <a:ext uri="{28A0092B-C50C-407E-A947-70E740481C1C}">
                <a14:useLocalDpi xmlns:a14="http://schemas.microsoft.com/office/drawing/2010/main" val="0"/>
              </a:ext>
            </a:extLst>
          </a:blip>
          <a:srcRect/>
          <a:stretch>
            <a:fillRect/>
          </a:stretch>
        </p:blipFill>
        <p:spPr bwMode="auto">
          <a:xfrm>
            <a:off x="5554985" y="3059180"/>
            <a:ext cx="1099820" cy="915035"/>
          </a:xfrm>
          <a:prstGeom prst="rect">
            <a:avLst/>
          </a:prstGeom>
          <a:noFill/>
          <a:ln>
            <a:noFill/>
          </a:ln>
        </p:spPr>
      </p:pic>
      <p:pic>
        <p:nvPicPr>
          <p:cNvPr id="15" name="Image 2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94288" y="3127919"/>
            <a:ext cx="1818640" cy="894080"/>
          </a:xfrm>
          <a:prstGeom prst="rect">
            <a:avLst/>
          </a:prstGeom>
          <a:noFill/>
          <a:ln>
            <a:noFill/>
          </a:ln>
        </p:spPr>
      </p:pic>
      <p:sp>
        <p:nvSpPr>
          <p:cNvPr id="16" name="TextBox 15"/>
          <p:cNvSpPr txBox="1"/>
          <p:nvPr/>
        </p:nvSpPr>
        <p:spPr>
          <a:xfrm>
            <a:off x="5554985" y="5569543"/>
            <a:ext cx="2230995" cy="553998"/>
          </a:xfrm>
          <a:prstGeom prst="rect">
            <a:avLst/>
          </a:prstGeom>
          <a:noFill/>
        </p:spPr>
        <p:txBody>
          <a:bodyPr wrap="none" rtlCol="0">
            <a:spAutoFit/>
          </a:bodyPr>
          <a:lstStyle/>
          <a:p>
            <a:r>
              <a:rPr lang="en-US" sz="1500" dirty="0" smtClean="0"/>
              <a:t>Water contrast-matched</a:t>
            </a:r>
          </a:p>
          <a:p>
            <a:r>
              <a:rPr lang="en-US" sz="1500" dirty="0" smtClean="0"/>
              <a:t> to CA/BP mixture</a:t>
            </a:r>
            <a:endParaRPr lang="en-GB" sz="1500" dirty="0"/>
          </a:p>
        </p:txBody>
      </p:sp>
      <p:sp>
        <p:nvSpPr>
          <p:cNvPr id="19" name="TextBox 18"/>
          <p:cNvSpPr txBox="1"/>
          <p:nvPr/>
        </p:nvSpPr>
        <p:spPr>
          <a:xfrm>
            <a:off x="5373188" y="2671960"/>
            <a:ext cx="3770812" cy="323165"/>
          </a:xfrm>
          <a:prstGeom prst="rect">
            <a:avLst/>
          </a:prstGeom>
          <a:noFill/>
        </p:spPr>
        <p:txBody>
          <a:bodyPr wrap="square" rtlCol="0">
            <a:spAutoFit/>
          </a:bodyPr>
          <a:lstStyle/>
          <a:p>
            <a:r>
              <a:rPr lang="en-US" sz="1500" dirty="0" err="1"/>
              <a:t>Nb</a:t>
            </a:r>
            <a:r>
              <a:rPr lang="en-US" sz="1500" baseline="-25000" dirty="0" err="1"/>
              <a:t>PBd</a:t>
            </a:r>
            <a:r>
              <a:rPr lang="en-US" sz="1500" dirty="0"/>
              <a:t> = 5.72.10</a:t>
            </a:r>
            <a:r>
              <a:rPr lang="en-US" sz="1500" baseline="30000" dirty="0"/>
              <a:t>-6</a:t>
            </a:r>
            <a:r>
              <a:rPr lang="en-US" sz="1500" dirty="0"/>
              <a:t> </a:t>
            </a:r>
            <a:r>
              <a:rPr lang="en-US" sz="1500" dirty="0" smtClean="0"/>
              <a:t>Å</a:t>
            </a:r>
            <a:r>
              <a:rPr lang="en-US" sz="1500" baseline="30000" dirty="0" smtClean="0"/>
              <a:t>-2</a:t>
            </a:r>
            <a:r>
              <a:rPr lang="en-GB" sz="1500" dirty="0" smtClean="0"/>
              <a:t> </a:t>
            </a:r>
            <a:r>
              <a:rPr lang="en-US" sz="1500" dirty="0" err="1" smtClean="0"/>
              <a:t>Nb</a:t>
            </a:r>
            <a:r>
              <a:rPr lang="en-US" sz="1500" baseline="-25000" dirty="0" err="1" smtClean="0"/>
              <a:t>CA</a:t>
            </a:r>
            <a:r>
              <a:rPr lang="en-US" sz="1500" dirty="0" smtClean="0"/>
              <a:t> </a:t>
            </a:r>
            <a:r>
              <a:rPr lang="en-US" sz="1500" dirty="0"/>
              <a:t>= 1.23.10</a:t>
            </a:r>
            <a:r>
              <a:rPr lang="en-US" sz="1500" baseline="30000" dirty="0"/>
              <a:t>-6</a:t>
            </a:r>
            <a:r>
              <a:rPr lang="en-US" sz="1500" dirty="0"/>
              <a:t> </a:t>
            </a:r>
            <a:r>
              <a:rPr lang="en-US" sz="1500" dirty="0" smtClean="0"/>
              <a:t>Å</a:t>
            </a:r>
            <a:r>
              <a:rPr lang="en-US" sz="1500" baseline="30000" dirty="0" smtClean="0"/>
              <a:t>-2</a:t>
            </a:r>
            <a:r>
              <a:rPr lang="en-US" sz="1500" dirty="0" smtClean="0"/>
              <a:t> </a:t>
            </a:r>
            <a:endParaRPr lang="en-GB" sz="1500" dirty="0"/>
          </a:p>
        </p:txBody>
      </p:sp>
      <p:pic>
        <p:nvPicPr>
          <p:cNvPr id="21" name="Image 17"/>
          <p:cNvPicPr/>
          <p:nvPr/>
        </p:nvPicPr>
        <p:blipFill rotWithShape="1">
          <a:blip r:embed="rId6">
            <a:extLst>
              <a:ext uri="{28A0092B-C50C-407E-A947-70E740481C1C}">
                <a14:useLocalDpi xmlns:a14="http://schemas.microsoft.com/office/drawing/2010/main" val="0"/>
              </a:ext>
            </a:extLst>
          </a:blip>
          <a:srcRect t="15931" r="15525"/>
          <a:stretch/>
        </p:blipFill>
        <p:spPr bwMode="auto">
          <a:xfrm>
            <a:off x="3891" y="4947965"/>
            <a:ext cx="3015062" cy="1949857"/>
          </a:xfrm>
          <a:prstGeom prst="rect">
            <a:avLst/>
          </a:prstGeom>
          <a:noFill/>
          <a:ln>
            <a:noFill/>
          </a:ln>
          <a:extLst>
            <a:ext uri="{53640926-AAD7-44D8-BBD7-CCE9431645EC}">
              <a14:shadowObscured xmlns:a14="http://schemas.microsoft.com/office/drawing/2010/main"/>
            </a:ext>
          </a:extLst>
        </p:spPr>
      </p:pic>
      <p:pic>
        <p:nvPicPr>
          <p:cNvPr id="22" name="Image 20"/>
          <p:cNvPicPr/>
          <p:nvPr/>
        </p:nvPicPr>
        <p:blipFill rotWithShape="1">
          <a:blip r:embed="rId7">
            <a:extLst>
              <a:ext uri="{28A0092B-C50C-407E-A947-70E740481C1C}">
                <a14:useLocalDpi xmlns:a14="http://schemas.microsoft.com/office/drawing/2010/main" val="0"/>
              </a:ext>
            </a:extLst>
          </a:blip>
          <a:srcRect t="11506" r="11822"/>
          <a:stretch/>
        </p:blipFill>
        <p:spPr bwMode="auto">
          <a:xfrm>
            <a:off x="3891" y="3179343"/>
            <a:ext cx="3030495" cy="1976131"/>
          </a:xfrm>
          <a:prstGeom prst="rect">
            <a:avLst/>
          </a:prstGeom>
          <a:noFill/>
          <a:ln>
            <a:noFill/>
          </a:ln>
          <a:extLst>
            <a:ext uri="{53640926-AAD7-44D8-BBD7-CCE9431645EC}">
              <a14:shadowObscured xmlns:a14="http://schemas.microsoft.com/office/drawing/2010/main"/>
            </a:ext>
          </a:extLst>
        </p:spPr>
      </p:pic>
      <p:pic>
        <p:nvPicPr>
          <p:cNvPr id="23" name="Image 48"/>
          <p:cNvPicPr/>
          <p:nvPr/>
        </p:nvPicPr>
        <p:blipFill rotWithShape="1">
          <a:blip r:embed="rId8">
            <a:extLst>
              <a:ext uri="{28A0092B-C50C-407E-A947-70E740481C1C}">
                <a14:useLocalDpi xmlns:a14="http://schemas.microsoft.com/office/drawing/2010/main" val="0"/>
              </a:ext>
            </a:extLst>
          </a:blip>
          <a:srcRect t="13548" r="13793"/>
          <a:stretch/>
        </p:blipFill>
        <p:spPr bwMode="auto">
          <a:xfrm>
            <a:off x="-86944" y="1427123"/>
            <a:ext cx="3044934" cy="1984608"/>
          </a:xfrm>
          <a:prstGeom prst="rect">
            <a:avLst/>
          </a:prstGeom>
          <a:noFill/>
          <a:ln>
            <a:noFill/>
          </a:ln>
          <a:extLst>
            <a:ext uri="{53640926-AAD7-44D8-BBD7-CCE9431645EC}">
              <a14:shadowObscured xmlns:a14="http://schemas.microsoft.com/office/drawing/2010/main"/>
            </a:ext>
          </a:extLst>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87897" y="1821251"/>
            <a:ext cx="1362183" cy="1173874"/>
          </a:xfrm>
          <a:prstGeom prst="rect">
            <a:avLst/>
          </a:prstGeom>
        </p:spPr>
      </p:pic>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76264" y="3360404"/>
            <a:ext cx="1444262" cy="1227622"/>
          </a:xfrm>
          <a:prstGeom prst="rect">
            <a:avLst/>
          </a:prstGeom>
        </p:spPr>
      </p:pic>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44799" y="5366614"/>
            <a:ext cx="1336030" cy="1112558"/>
          </a:xfrm>
          <a:prstGeom prst="rect">
            <a:avLst/>
          </a:prstGeom>
        </p:spPr>
      </p:pic>
      <p:sp>
        <p:nvSpPr>
          <p:cNvPr id="27" name="TextBox 26"/>
          <p:cNvSpPr txBox="1"/>
          <p:nvPr/>
        </p:nvSpPr>
        <p:spPr>
          <a:xfrm>
            <a:off x="3484839" y="5923957"/>
            <a:ext cx="655949" cy="323165"/>
          </a:xfrm>
          <a:prstGeom prst="rect">
            <a:avLst/>
          </a:prstGeom>
          <a:noFill/>
        </p:spPr>
        <p:txBody>
          <a:bodyPr wrap="none" rtlCol="0">
            <a:spAutoFit/>
          </a:bodyPr>
          <a:lstStyle/>
          <a:p>
            <a:r>
              <a:rPr lang="en-US" sz="1500" dirty="0" smtClean="0"/>
              <a:t>water</a:t>
            </a:r>
            <a:endParaRPr lang="en-GB" sz="1500" dirty="0"/>
          </a:p>
        </p:txBody>
      </p:sp>
      <p:sp>
        <p:nvSpPr>
          <p:cNvPr id="28" name="TextBox 27"/>
          <p:cNvSpPr txBox="1"/>
          <p:nvPr/>
        </p:nvSpPr>
        <p:spPr>
          <a:xfrm>
            <a:off x="3494714" y="5008847"/>
            <a:ext cx="548548" cy="323165"/>
          </a:xfrm>
          <a:prstGeom prst="rect">
            <a:avLst/>
          </a:prstGeom>
          <a:noFill/>
        </p:spPr>
        <p:txBody>
          <a:bodyPr wrap="none" rtlCol="0">
            <a:spAutoFit/>
          </a:bodyPr>
          <a:lstStyle/>
          <a:p>
            <a:r>
              <a:rPr lang="en-US" sz="1500" dirty="0" err="1" smtClean="0"/>
              <a:t>PBd</a:t>
            </a:r>
            <a:endParaRPr lang="en-GB" sz="1500" dirty="0"/>
          </a:p>
        </p:txBody>
      </p:sp>
      <p:sp>
        <p:nvSpPr>
          <p:cNvPr id="29" name="TextBox 28"/>
          <p:cNvSpPr txBox="1"/>
          <p:nvPr/>
        </p:nvSpPr>
        <p:spPr>
          <a:xfrm>
            <a:off x="3296439" y="1813958"/>
            <a:ext cx="869149" cy="323165"/>
          </a:xfrm>
          <a:prstGeom prst="rect">
            <a:avLst/>
          </a:prstGeom>
          <a:noFill/>
        </p:spPr>
        <p:txBody>
          <a:bodyPr wrap="none" rtlCol="0">
            <a:spAutoFit/>
          </a:bodyPr>
          <a:lstStyle/>
          <a:p>
            <a:r>
              <a:rPr lang="en-US" sz="1500" dirty="0" err="1" smtClean="0"/>
              <a:t>PBd</a:t>
            </a:r>
            <a:r>
              <a:rPr lang="en-US" sz="1500" dirty="0" smtClean="0"/>
              <a:t>/CA</a:t>
            </a:r>
            <a:endParaRPr lang="en-GB" sz="1500" dirty="0"/>
          </a:p>
        </p:txBody>
      </p:sp>
      <p:sp>
        <p:nvSpPr>
          <p:cNvPr id="30" name="TextBox 29"/>
          <p:cNvSpPr txBox="1"/>
          <p:nvPr/>
        </p:nvSpPr>
        <p:spPr>
          <a:xfrm>
            <a:off x="4871542" y="1589204"/>
            <a:ext cx="4141649" cy="784830"/>
          </a:xfrm>
          <a:prstGeom prst="rect">
            <a:avLst/>
          </a:prstGeom>
          <a:noFill/>
        </p:spPr>
        <p:txBody>
          <a:bodyPr wrap="square" rtlCol="0">
            <a:spAutoFit/>
          </a:bodyPr>
          <a:lstStyle/>
          <a:p>
            <a:r>
              <a:rPr lang="en-US" sz="1500" dirty="0" smtClean="0"/>
              <a:t>Structure of hydrophobic (polybutadiene)/ hydrophilic (cellulose acetate) polymer blend at the air/water interface.</a:t>
            </a:r>
            <a:endParaRPr lang="en-GB" sz="1500" dirty="0"/>
          </a:p>
        </p:txBody>
      </p:sp>
    </p:spTree>
    <p:extLst>
      <p:ext uri="{BB962C8B-B14F-4D97-AF65-F5344CB8AC3E}">
        <p14:creationId xmlns:p14="http://schemas.microsoft.com/office/powerpoint/2010/main" val="388459670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8"/>
          </p:nvPr>
        </p:nvSpPr>
        <p:spPr>
          <a:xfrm>
            <a:off x="165456" y="0"/>
            <a:ext cx="9132739" cy="668927"/>
          </a:xfrm>
        </p:spPr>
        <p:txBody>
          <a:bodyPr/>
          <a:lstStyle/>
          <a:p>
            <a:r>
              <a:rPr lang="en-US" dirty="0" smtClean="0">
                <a:latin typeface="Verdana" charset="0"/>
                <a:ea typeface="Verdana" charset="0"/>
                <a:cs typeface="Verdana" charset="0"/>
              </a:rPr>
              <a:t>Polymer brush under shear</a:t>
            </a:r>
            <a:endParaRPr lang="en-US" dirty="0">
              <a:latin typeface="Verdana" charset="0"/>
              <a:ea typeface="Verdana" charset="0"/>
              <a:cs typeface="Verdana" charset="0"/>
            </a:endParaRPr>
          </a:p>
        </p:txBody>
      </p:sp>
      <p:sp>
        <p:nvSpPr>
          <p:cNvPr id="20" name="Round Diagonal Corner Rectangle 19"/>
          <p:cNvSpPr/>
          <p:nvPr/>
        </p:nvSpPr>
        <p:spPr>
          <a:xfrm>
            <a:off x="5537149" y="2655552"/>
            <a:ext cx="2862166" cy="706794"/>
          </a:xfrm>
          <a:prstGeom prst="round2Diag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fr-FR" sz="1350" dirty="0" err="1">
                <a:solidFill>
                  <a:prstClr val="black"/>
                </a:solidFill>
              </a:rPr>
              <a:t>Grafting</a:t>
            </a:r>
            <a:r>
              <a:rPr lang="fr-FR" sz="1350" dirty="0">
                <a:solidFill>
                  <a:prstClr val="black"/>
                </a:solidFill>
              </a:rPr>
              <a:t>-to PS </a:t>
            </a:r>
            <a:r>
              <a:rPr lang="fr-FR" sz="1350" dirty="0" err="1">
                <a:solidFill>
                  <a:prstClr val="black"/>
                </a:solidFill>
              </a:rPr>
              <a:t>brush</a:t>
            </a:r>
            <a:r>
              <a:rPr lang="fr-FR" sz="1350" dirty="0">
                <a:solidFill>
                  <a:prstClr val="black"/>
                </a:solidFill>
              </a:rPr>
              <a:t/>
            </a:r>
            <a:br>
              <a:rPr lang="fr-FR" sz="1350" dirty="0">
                <a:solidFill>
                  <a:prstClr val="black"/>
                </a:solidFill>
              </a:rPr>
            </a:br>
            <a:r>
              <a:rPr lang="fr-FR" sz="1350" dirty="0">
                <a:solidFill>
                  <a:prstClr val="black"/>
                </a:solidFill>
              </a:rPr>
              <a:t>M</a:t>
            </a:r>
            <a:r>
              <a:rPr lang="fr-FR" sz="1350" baseline="-25000" dirty="0">
                <a:solidFill>
                  <a:prstClr val="black"/>
                </a:solidFill>
              </a:rPr>
              <a:t>w</a:t>
            </a:r>
            <a:r>
              <a:rPr lang="fr-FR" sz="1350" dirty="0">
                <a:solidFill>
                  <a:prstClr val="black"/>
                </a:solidFill>
              </a:rPr>
              <a:t> = 82 kg/mol</a:t>
            </a:r>
            <a:br>
              <a:rPr lang="fr-FR" sz="1350" dirty="0">
                <a:solidFill>
                  <a:prstClr val="black"/>
                </a:solidFill>
              </a:rPr>
            </a:br>
            <a:r>
              <a:rPr lang="fr-FR" sz="1350" dirty="0">
                <a:solidFill>
                  <a:prstClr val="black"/>
                </a:solidFill>
              </a:rPr>
              <a:t>surface </a:t>
            </a:r>
            <a:r>
              <a:rPr lang="fr-FR" sz="1350" dirty="0" err="1">
                <a:solidFill>
                  <a:prstClr val="black"/>
                </a:solidFill>
              </a:rPr>
              <a:t>coverage</a:t>
            </a:r>
            <a:r>
              <a:rPr lang="fr-FR" sz="1350" dirty="0">
                <a:solidFill>
                  <a:prstClr val="black"/>
                </a:solidFill>
              </a:rPr>
              <a:t> = 0.16</a:t>
            </a:r>
            <a:endParaRPr lang="en-GB" sz="1350" dirty="0">
              <a:solidFill>
                <a:prstClr val="black"/>
              </a:solidFill>
            </a:endParaRP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0441" y="2631998"/>
            <a:ext cx="2497220" cy="2005694"/>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0717" y="4872465"/>
            <a:ext cx="2332834" cy="1738309"/>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4778" y="3726602"/>
            <a:ext cx="3281642" cy="2465642"/>
          </a:xfrm>
          <a:prstGeom prst="rect">
            <a:avLst/>
          </a:prstGeom>
        </p:spPr>
      </p:pic>
      <p:sp>
        <p:nvSpPr>
          <p:cNvPr id="24" name="TextBox 23"/>
          <p:cNvSpPr txBox="1"/>
          <p:nvPr/>
        </p:nvSpPr>
        <p:spPr>
          <a:xfrm>
            <a:off x="5810354" y="6310575"/>
            <a:ext cx="2539478" cy="369332"/>
          </a:xfrm>
          <a:prstGeom prst="rect">
            <a:avLst/>
          </a:prstGeom>
          <a:noFill/>
        </p:spPr>
        <p:txBody>
          <a:bodyPr wrap="none" rtlCol="0">
            <a:spAutoFit/>
          </a:bodyPr>
          <a:lstStyle/>
          <a:p>
            <a:pPr defTabSz="685800"/>
            <a:r>
              <a:rPr lang="en-GB" sz="900" dirty="0" err="1">
                <a:solidFill>
                  <a:prstClr val="black"/>
                </a:solidFill>
              </a:rPr>
              <a:t>Korolkovas</a:t>
            </a:r>
            <a:r>
              <a:rPr lang="en-GB" sz="900" dirty="0">
                <a:solidFill>
                  <a:prstClr val="black"/>
                </a:solidFill>
              </a:rPr>
              <a:t> </a:t>
            </a:r>
            <a:r>
              <a:rPr lang="en-GB" sz="900" i="1" dirty="0">
                <a:solidFill>
                  <a:prstClr val="black"/>
                </a:solidFill>
              </a:rPr>
              <a:t>et al.</a:t>
            </a:r>
            <a:r>
              <a:rPr lang="en-GB" sz="900" dirty="0">
                <a:solidFill>
                  <a:prstClr val="black"/>
                </a:solidFill>
              </a:rPr>
              <a:t>, </a:t>
            </a:r>
            <a:r>
              <a:rPr lang="en-GB" sz="900" i="1" dirty="0">
                <a:solidFill>
                  <a:prstClr val="black"/>
                </a:solidFill>
              </a:rPr>
              <a:t>Macromolecules</a:t>
            </a:r>
            <a:r>
              <a:rPr lang="en-GB" sz="900" dirty="0">
                <a:solidFill>
                  <a:prstClr val="black"/>
                </a:solidFill>
              </a:rPr>
              <a:t> </a:t>
            </a:r>
            <a:r>
              <a:rPr lang="en-GB" sz="900" b="1" dirty="0">
                <a:solidFill>
                  <a:prstClr val="black"/>
                </a:solidFill>
              </a:rPr>
              <a:t>50 </a:t>
            </a:r>
            <a:r>
              <a:rPr lang="en-GB" sz="900" dirty="0">
                <a:solidFill>
                  <a:prstClr val="black"/>
                </a:solidFill>
              </a:rPr>
              <a:t>(1215)</a:t>
            </a:r>
            <a:r>
              <a:rPr lang="en-GB" sz="900" b="1" dirty="0">
                <a:solidFill>
                  <a:prstClr val="black"/>
                </a:solidFill>
              </a:rPr>
              <a:t> </a:t>
            </a:r>
            <a:r>
              <a:rPr lang="en-GB" sz="900" dirty="0">
                <a:solidFill>
                  <a:prstClr val="black"/>
                </a:solidFill>
              </a:rPr>
              <a:t>2017.</a:t>
            </a:r>
          </a:p>
          <a:p>
            <a:pPr defTabSz="685800"/>
            <a:endParaRPr lang="en-US" sz="900" dirty="0">
              <a:solidFill>
                <a:prstClr val="black"/>
              </a:solidFill>
            </a:endParaRPr>
          </a:p>
        </p:txBody>
      </p:sp>
      <p:pic>
        <p:nvPicPr>
          <p:cNvPr id="25" name="Content Placeholder 3"/>
          <p:cNvPicPr>
            <a:picLocks noGrp="1" noChangeAspect="1"/>
          </p:cNvPicPr>
          <p:nvPr>
            <p:ph idx="4294967295"/>
          </p:nvPr>
        </p:nvPicPr>
        <p:blipFill>
          <a:blip r:embed="rId5">
            <a:extLst>
              <a:ext uri="{28A0092B-C50C-407E-A947-70E740481C1C}">
                <a14:useLocalDpi xmlns:a14="http://schemas.microsoft.com/office/drawing/2010/main" val="0"/>
              </a:ext>
            </a:extLst>
          </a:blip>
          <a:stretch>
            <a:fillRect/>
          </a:stretch>
        </p:blipFill>
        <p:spPr>
          <a:xfrm>
            <a:off x="32478" y="2719726"/>
            <a:ext cx="2517822" cy="364845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7561" y="3502380"/>
            <a:ext cx="2981754" cy="2865797"/>
          </a:xfrm>
          <a:prstGeom prst="rect">
            <a:avLst/>
          </a:prstGeom>
        </p:spPr>
      </p:pic>
      <p:pic>
        <p:nvPicPr>
          <p:cNvPr id="10" name="Picture 3"/>
          <p:cNvPicPr>
            <a:picLocks noChangeAspect="1" noChangeArrowheads="1"/>
          </p:cNvPicPr>
          <p:nvPr/>
        </p:nvPicPr>
        <p:blipFill>
          <a:blip r:embed="rId7"/>
          <a:srcRect/>
          <a:stretch>
            <a:fillRect/>
          </a:stretch>
        </p:blipFill>
        <p:spPr bwMode="auto">
          <a:xfrm>
            <a:off x="838550" y="1130724"/>
            <a:ext cx="4400104" cy="1146907"/>
          </a:xfrm>
          <a:prstGeom prst="rect">
            <a:avLst/>
          </a:prstGeom>
          <a:noFill/>
          <a:ln w="12700">
            <a:noFill/>
            <a:miter lim="800000"/>
            <a:headEnd/>
            <a:tailEnd/>
          </a:ln>
        </p:spPr>
      </p:pic>
      <p:sp>
        <p:nvSpPr>
          <p:cNvPr id="12" name="Rectangle 4"/>
          <p:cNvSpPr>
            <a:spLocks/>
          </p:cNvSpPr>
          <p:nvPr/>
        </p:nvSpPr>
        <p:spPr bwMode="auto">
          <a:xfrm>
            <a:off x="520702" y="1509653"/>
            <a:ext cx="888385" cy="207749"/>
          </a:xfrm>
          <a:prstGeom prst="rect">
            <a:avLst/>
          </a:prstGeom>
          <a:noFill/>
          <a:ln w="12700">
            <a:noFill/>
            <a:miter lim="800000"/>
            <a:headEnd/>
            <a:tailEnd/>
          </a:ln>
        </p:spPr>
        <p:txBody>
          <a:bodyPr wrap="none" lIns="0" tIns="0" rIns="0" bIns="0" anchor="ctr">
            <a:prstTxWarp prst="textNoShape">
              <a:avLst/>
            </a:prstTxWarp>
            <a:spAutoFit/>
          </a:bodyPr>
          <a:lstStyle/>
          <a:p>
            <a:pPr algn="ctr" defTabSz="482162" fontAlgn="base">
              <a:spcBef>
                <a:spcPct val="0"/>
              </a:spcBef>
              <a:spcAft>
                <a:spcPct val="0"/>
              </a:spcAft>
            </a:pPr>
            <a:r>
              <a:rPr lang="en-US" sz="1350" dirty="0">
                <a:solidFill>
                  <a:srgbClr val="0044FE"/>
                </a:solidFill>
                <a:ea typeface="Gill Sans" pitchFamily="-109" charset="0"/>
                <a:cs typeface="Gill Sans" pitchFamily="-109" charset="0"/>
                <a:sym typeface="Gill Sans" pitchFamily="-109" charset="0"/>
              </a:rPr>
              <a:t>Grafted </a:t>
            </a:r>
            <a:r>
              <a:rPr lang="en-US" sz="1350" dirty="0" err="1">
                <a:solidFill>
                  <a:srgbClr val="0044FE"/>
                </a:solidFill>
                <a:ea typeface="Gill Sans" pitchFamily="-109" charset="0"/>
                <a:cs typeface="Gill Sans" pitchFamily="-109" charset="0"/>
                <a:sym typeface="Gill Sans" pitchFamily="-109" charset="0"/>
              </a:rPr>
              <a:t>h</a:t>
            </a:r>
            <a:r>
              <a:rPr lang="en-US" sz="1350" dirty="0">
                <a:solidFill>
                  <a:srgbClr val="0044FE"/>
                </a:solidFill>
                <a:ea typeface="Gill Sans" pitchFamily="-109" charset="0"/>
                <a:cs typeface="Gill Sans" pitchFamily="-109" charset="0"/>
                <a:sym typeface="Gill Sans" pitchFamily="-109" charset="0"/>
              </a:rPr>
              <a:t>-PS</a:t>
            </a:r>
          </a:p>
        </p:txBody>
      </p:sp>
      <p:sp>
        <p:nvSpPr>
          <p:cNvPr id="13" name="Rectangle 5"/>
          <p:cNvSpPr>
            <a:spLocks/>
          </p:cNvSpPr>
          <p:nvPr/>
        </p:nvSpPr>
        <p:spPr bwMode="auto">
          <a:xfrm>
            <a:off x="560428" y="1218323"/>
            <a:ext cx="841577" cy="207749"/>
          </a:xfrm>
          <a:prstGeom prst="rect">
            <a:avLst/>
          </a:prstGeom>
          <a:noFill/>
          <a:ln w="12700">
            <a:noFill/>
            <a:miter lim="800000"/>
            <a:headEnd/>
            <a:tailEnd/>
          </a:ln>
        </p:spPr>
        <p:txBody>
          <a:bodyPr wrap="none" lIns="0" tIns="0" rIns="0" bIns="0" anchor="ctr">
            <a:prstTxWarp prst="textNoShape">
              <a:avLst/>
            </a:prstTxWarp>
            <a:spAutoFit/>
          </a:bodyPr>
          <a:lstStyle/>
          <a:p>
            <a:pPr algn="ctr" defTabSz="482162" fontAlgn="base">
              <a:spcBef>
                <a:spcPct val="0"/>
              </a:spcBef>
              <a:spcAft>
                <a:spcPct val="0"/>
              </a:spcAft>
            </a:pPr>
            <a:r>
              <a:rPr lang="en-US" sz="1350" dirty="0" smtClean="0">
                <a:solidFill>
                  <a:srgbClr val="D90B00"/>
                </a:solidFill>
                <a:ea typeface="Gill Sans" pitchFamily="-109" charset="0"/>
                <a:cs typeface="Gill Sans" pitchFamily="-109" charset="0"/>
                <a:sym typeface="Gill Sans" pitchFamily="-109" charset="0"/>
              </a:rPr>
              <a:t>d-PS </a:t>
            </a:r>
            <a:r>
              <a:rPr lang="en-US" sz="1350" dirty="0">
                <a:solidFill>
                  <a:srgbClr val="D90B00"/>
                </a:solidFill>
                <a:ea typeface="Gill Sans" pitchFamily="-109" charset="0"/>
                <a:cs typeface="Gill Sans" pitchFamily="-109" charset="0"/>
                <a:sym typeface="Gill Sans" pitchFamily="-109" charset="0"/>
              </a:rPr>
              <a:t>in DEP </a:t>
            </a:r>
          </a:p>
        </p:txBody>
      </p:sp>
      <p:pic>
        <p:nvPicPr>
          <p:cNvPr id="14" name="Picture 13" descr="PlatePlateRheoReflectometry.pdf"/>
          <p:cNvPicPr>
            <a:picLocks noChangeAspect="1"/>
          </p:cNvPicPr>
          <p:nvPr/>
        </p:nvPicPr>
        <p:blipFill>
          <a:blip r:embed="rId8"/>
          <a:stretch>
            <a:fillRect/>
          </a:stretch>
        </p:blipFill>
        <p:spPr>
          <a:xfrm>
            <a:off x="5113551" y="737687"/>
            <a:ext cx="3423502" cy="1543932"/>
          </a:xfrm>
          <a:prstGeom prst="rect">
            <a:avLst/>
          </a:prstGeom>
        </p:spPr>
      </p:pic>
    </p:spTree>
    <p:extLst>
      <p:ext uri="{BB962C8B-B14F-4D97-AF65-F5344CB8AC3E}">
        <p14:creationId xmlns:p14="http://schemas.microsoft.com/office/powerpoint/2010/main" val="693697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02" name="Rectangle 1"/>
          <p:cNvSpPr>
            <a:spLocks noGrp="1" noChangeArrowheads="1"/>
          </p:cNvSpPr>
          <p:nvPr>
            <p:ph type="title"/>
          </p:nvPr>
        </p:nvSpPr>
        <p:spPr>
          <a:xfrm>
            <a:off x="258963" y="312541"/>
            <a:ext cx="8304609" cy="759023"/>
          </a:xfrm>
        </p:spPr>
        <p:txBody>
          <a:bodyPr/>
          <a:lstStyle/>
          <a:p>
            <a:pPr eaLnBrk="1" hangingPunct="1"/>
            <a:r>
              <a:rPr lang="en-US" sz="5000" dirty="0" smtClean="0"/>
              <a:t>2</a:t>
            </a:r>
            <a:r>
              <a:rPr lang="en-US" sz="5000" baseline="32000" dirty="0" smtClean="0"/>
              <a:t>nd </a:t>
            </a:r>
            <a:r>
              <a:rPr lang="en-US" sz="5000" dirty="0"/>
              <a:t>order Born </a:t>
            </a:r>
            <a:r>
              <a:rPr lang="en-US" sz="5000" dirty="0" smtClean="0"/>
              <a:t>Approximation?</a:t>
            </a:r>
            <a:endParaRPr lang="en-US" sz="5000" dirty="0"/>
          </a:p>
        </p:txBody>
      </p:sp>
      <p:sp>
        <p:nvSpPr>
          <p:cNvPr id="972809" name="Rectangle 8"/>
          <p:cNvSpPr>
            <a:spLocks/>
          </p:cNvSpPr>
          <p:nvPr/>
        </p:nvSpPr>
        <p:spPr bwMode="auto">
          <a:xfrm>
            <a:off x="3793227" y="4131960"/>
            <a:ext cx="5082554" cy="400110"/>
          </a:xfrm>
          <a:prstGeom prst="rect">
            <a:avLst/>
          </a:prstGeom>
          <a:noFill/>
          <a:ln w="12700">
            <a:noFill/>
            <a:miter lim="800000"/>
            <a:headEnd/>
            <a:tailEnd/>
          </a:ln>
        </p:spPr>
        <p:txBody>
          <a:bodyPr wrap="none" lIns="0" tIns="0" rIns="0" bIns="0" anchor="ctr">
            <a:prstTxWarp prst="textNoShape">
              <a:avLst/>
            </a:prstTxWarp>
            <a:spAutoFit/>
          </a:bodyPr>
          <a:lstStyle/>
          <a:p>
            <a:pPr algn="ctr" defTabSz="642915" fontAlgn="base">
              <a:spcBef>
                <a:spcPct val="0"/>
              </a:spcBef>
              <a:spcAft>
                <a:spcPct val="0"/>
              </a:spcAft>
            </a:pPr>
            <a:r>
              <a:rPr lang="en-US" sz="2600" dirty="0">
                <a:solidFill>
                  <a:srgbClr val="000000"/>
                </a:solidFill>
                <a:ea typeface="Gill Sans" pitchFamily="-112" charset="0"/>
                <a:cs typeface="Gill Sans" pitchFamily="-112" charset="0"/>
                <a:sym typeface="Gill Sans" pitchFamily="-112" charset="0"/>
              </a:rPr>
              <a:t>Scattering </a:t>
            </a:r>
            <a:r>
              <a:rPr lang="en-US" sz="2600" dirty="0" smtClean="0">
                <a:solidFill>
                  <a:srgbClr val="000000"/>
                </a:solidFill>
                <a:ea typeface="Gill Sans" pitchFamily="-112" charset="0"/>
                <a:cs typeface="Gill Sans" pitchFamily="-112" charset="0"/>
                <a:sym typeface="Gill Sans" pitchFamily="-112" charset="0"/>
              </a:rPr>
              <a:t>function f</a:t>
            </a:r>
            <a:r>
              <a:rPr lang="en-US" sz="2600" baseline="30000" dirty="0" smtClean="0">
                <a:solidFill>
                  <a:srgbClr val="000000"/>
                </a:solidFill>
                <a:ea typeface="Gill Sans" pitchFamily="-112" charset="0"/>
                <a:cs typeface="Gill Sans" pitchFamily="-112" charset="0"/>
                <a:sym typeface="Gill Sans" pitchFamily="-112" charset="0"/>
              </a:rPr>
              <a:t>(2) </a:t>
            </a:r>
            <a:r>
              <a:rPr lang="en-US" sz="2600" dirty="0" smtClean="0">
                <a:solidFill>
                  <a:srgbClr val="000000"/>
                </a:solidFill>
                <a:ea typeface="Gill Sans" pitchFamily="-112" charset="0"/>
                <a:cs typeface="Gill Sans" pitchFamily="-112" charset="0"/>
                <a:sym typeface="Gill Sans" pitchFamily="-112" charset="0"/>
              </a:rPr>
              <a:t>(for particles):</a:t>
            </a:r>
            <a:endParaRPr lang="en-US" sz="2600" dirty="0">
              <a:solidFill>
                <a:srgbClr val="000000"/>
              </a:solidFill>
              <a:ea typeface="Gill Sans" pitchFamily="-112" charset="0"/>
              <a:cs typeface="Gill Sans" pitchFamily="-112" charset="0"/>
              <a:sym typeface="Gill Sans" pitchFamily="-112" charset="0"/>
            </a:endParaRPr>
          </a:p>
        </p:txBody>
      </p:sp>
      <p:cxnSp>
        <p:nvCxnSpPr>
          <p:cNvPr id="14" name="Straight Arrow Connector 13"/>
          <p:cNvCxnSpPr/>
          <p:nvPr/>
        </p:nvCxnSpPr>
        <p:spPr bwMode="auto">
          <a:xfrm>
            <a:off x="2503597" y="5231246"/>
            <a:ext cx="362824" cy="1588"/>
          </a:xfrm>
          <a:prstGeom prst="straightConnector1">
            <a:avLst/>
          </a:prstGeom>
          <a:blipFill dpi="0" rotWithShape="0">
            <a:blip r:embed="rId2"/>
            <a:srcRect/>
            <a:tile tx="0" ty="0" sx="100000" sy="100000" flip="none" algn="tl"/>
          </a:blipFill>
          <a:ln w="25400" cap="flat" cmpd="sng" algn="ctr">
            <a:solidFill>
              <a:srgbClr val="000000"/>
            </a:solidFill>
            <a:prstDash val="solid"/>
            <a:round/>
            <a:headEnd type="none" w="med" len="med"/>
            <a:tailEnd type="arrow"/>
          </a:ln>
          <a:effectLst/>
        </p:spPr>
      </p:cxnSp>
      <p:pic>
        <p:nvPicPr>
          <p:cNvPr id="11" name="Picture 10" descr="2ndBornApprox.tiff"/>
          <p:cNvPicPr>
            <a:picLocks noChangeAspect="1"/>
          </p:cNvPicPr>
          <p:nvPr/>
        </p:nvPicPr>
        <p:blipFill>
          <a:blip r:embed="rId3"/>
          <a:stretch>
            <a:fillRect/>
          </a:stretch>
        </p:blipFill>
        <p:spPr>
          <a:xfrm>
            <a:off x="391219" y="1343283"/>
            <a:ext cx="4038712" cy="1778155"/>
          </a:xfrm>
          <a:prstGeom prst="rect">
            <a:avLst/>
          </a:prstGeom>
        </p:spPr>
      </p:pic>
      <p:pic>
        <p:nvPicPr>
          <p:cNvPr id="12" name="Picture 11" descr="2ndBornApproxMath.tiff"/>
          <p:cNvPicPr>
            <a:picLocks noChangeAspect="1"/>
          </p:cNvPicPr>
          <p:nvPr/>
        </p:nvPicPr>
        <p:blipFill>
          <a:blip r:embed="rId4"/>
          <a:stretch>
            <a:fillRect/>
          </a:stretch>
        </p:blipFill>
        <p:spPr>
          <a:xfrm>
            <a:off x="3405993" y="4836738"/>
            <a:ext cx="5738007" cy="1811058"/>
          </a:xfrm>
          <a:prstGeom prst="rect">
            <a:avLst/>
          </a:prstGeom>
        </p:spPr>
      </p:pic>
    </p:spTree>
    <p:extLst>
      <p:ext uri="{BB962C8B-B14F-4D97-AF65-F5344CB8AC3E}">
        <p14:creationId xmlns:p14="http://schemas.microsoft.com/office/powerpoint/2010/main" val="703997169"/>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 name="Picture 27" descr="Snapshot 2013-09-27 14-35-55.tiff"/>
          <p:cNvPicPr>
            <a:picLocks noChangeAspect="1"/>
          </p:cNvPicPr>
          <p:nvPr/>
        </p:nvPicPr>
        <p:blipFill>
          <a:blip r:embed="rId2"/>
          <a:stretch>
            <a:fillRect/>
          </a:stretch>
        </p:blipFill>
        <p:spPr>
          <a:xfrm>
            <a:off x="695005" y="1536387"/>
            <a:ext cx="4034953" cy="2883310"/>
          </a:xfrm>
          <a:prstGeom prst="rect">
            <a:avLst/>
          </a:prstGeom>
        </p:spPr>
      </p:pic>
      <p:sp>
        <p:nvSpPr>
          <p:cNvPr id="855042" name="Rectangle 1"/>
          <p:cNvSpPr>
            <a:spLocks noGrp="1" noChangeArrowheads="1"/>
          </p:cNvSpPr>
          <p:nvPr>
            <p:ph type="title"/>
          </p:nvPr>
        </p:nvSpPr>
        <p:spPr>
          <a:xfrm>
            <a:off x="142875" y="178596"/>
            <a:ext cx="8858250" cy="839391"/>
          </a:xfrm>
        </p:spPr>
        <p:txBody>
          <a:bodyPr/>
          <a:lstStyle/>
          <a:p>
            <a:pPr eaLnBrk="1" hangingPunct="1"/>
            <a:r>
              <a:rPr lang="en-US" sz="3400" dirty="0" smtClean="0">
                <a:solidFill>
                  <a:srgbClr val="0044FE"/>
                </a:solidFill>
              </a:rPr>
              <a:t>Monomer density profile of ‘grafted from’ brush</a:t>
            </a:r>
            <a:endParaRPr lang="en-US" sz="3400" dirty="0">
              <a:solidFill>
                <a:srgbClr val="0044FE"/>
              </a:solidFill>
            </a:endParaRPr>
          </a:p>
        </p:txBody>
      </p:sp>
      <p:sp>
        <p:nvSpPr>
          <p:cNvPr id="22" name="Rectangle 9"/>
          <p:cNvSpPr>
            <a:spLocks/>
          </p:cNvSpPr>
          <p:nvPr/>
        </p:nvSpPr>
        <p:spPr bwMode="auto">
          <a:xfrm>
            <a:off x="329109" y="1166618"/>
            <a:ext cx="4626962" cy="323165"/>
          </a:xfrm>
          <a:prstGeom prst="rect">
            <a:avLst/>
          </a:prstGeom>
          <a:noFill/>
          <a:ln w="12700">
            <a:noFill/>
            <a:miter lim="800000"/>
            <a:headEnd/>
            <a:tailEnd/>
          </a:ln>
        </p:spPr>
        <p:txBody>
          <a:bodyPr wrap="none" lIns="0" tIns="0" rIns="0" bIns="0" anchor="ctr">
            <a:prstTxWarp prst="textNoShape">
              <a:avLst/>
            </a:prstTxWarp>
            <a:spAutoFit/>
          </a:bodyPr>
          <a:lstStyle/>
          <a:p>
            <a:pPr algn="ctr" defTabSz="642882" fontAlgn="base">
              <a:spcBef>
                <a:spcPct val="0"/>
              </a:spcBef>
              <a:spcAft>
                <a:spcPct val="0"/>
              </a:spcAft>
            </a:pPr>
            <a:r>
              <a:rPr lang="en-US" sz="2100" dirty="0">
                <a:solidFill>
                  <a:srgbClr val="000000"/>
                </a:solidFill>
                <a:ea typeface="Gill Sans" pitchFamily="-109" charset="0"/>
                <a:cs typeface="Gill Sans" pitchFamily="-109" charset="0"/>
                <a:sym typeface="Gill Sans" pitchFamily="-109" charset="0"/>
              </a:rPr>
              <a:t>Phase diagram of brushes in a melt matrix:</a:t>
            </a:r>
          </a:p>
        </p:txBody>
      </p:sp>
      <p:sp>
        <p:nvSpPr>
          <p:cNvPr id="14" name="Oval 3"/>
          <p:cNvSpPr>
            <a:spLocks/>
          </p:cNvSpPr>
          <p:nvPr/>
        </p:nvSpPr>
        <p:spPr bwMode="auto">
          <a:xfrm>
            <a:off x="2038886" y="2088131"/>
            <a:ext cx="266651" cy="204088"/>
          </a:xfrm>
          <a:prstGeom prst="ellipse">
            <a:avLst/>
          </a:prstGeom>
          <a:noFill/>
          <a:ln w="25400">
            <a:solidFill>
              <a:srgbClr val="003DCC"/>
            </a:solidFill>
            <a:miter lim="800000"/>
            <a:headEnd/>
            <a:tailEnd/>
          </a:ln>
        </p:spPr>
        <p:txBody>
          <a:bodyPr lIns="0" tIns="0" rIns="0" bIns="0">
            <a:prstTxWarp prst="textNoShape">
              <a:avLst/>
            </a:prstTxWarp>
          </a:bodyPr>
          <a:lstStyle/>
          <a:p>
            <a:pPr defTabSz="457059"/>
            <a:endParaRPr lang="en-US">
              <a:solidFill>
                <a:srgbClr val="000000"/>
              </a:solidFill>
            </a:endParaRPr>
          </a:p>
        </p:txBody>
      </p:sp>
      <p:sp>
        <p:nvSpPr>
          <p:cNvPr id="15" name="Line 5"/>
          <p:cNvSpPr>
            <a:spLocks noChangeShapeType="1"/>
          </p:cNvSpPr>
          <p:nvPr/>
        </p:nvSpPr>
        <p:spPr bwMode="auto">
          <a:xfrm rot="10800000">
            <a:off x="2217930" y="2088130"/>
            <a:ext cx="3331626" cy="24682"/>
          </a:xfrm>
          <a:prstGeom prst="line">
            <a:avLst/>
          </a:prstGeom>
          <a:noFill/>
          <a:ln w="38100">
            <a:solidFill>
              <a:srgbClr val="0044FE"/>
            </a:solidFill>
            <a:miter lim="800000"/>
            <a:headEnd type="stealth" w="med" len="med"/>
            <a:tailEnd/>
          </a:ln>
        </p:spPr>
        <p:txBody>
          <a:bodyPr lIns="0" tIns="0" rIns="0" bIns="0">
            <a:prstTxWarp prst="textNoShape">
              <a:avLst/>
            </a:prstTxWarp>
          </a:bodyPr>
          <a:lstStyle/>
          <a:p>
            <a:pPr defTabSz="457059"/>
            <a:endParaRPr lang="en-US">
              <a:solidFill>
                <a:srgbClr val="000000"/>
              </a:solidFill>
            </a:endParaRPr>
          </a:p>
        </p:txBody>
      </p:sp>
      <p:sp>
        <p:nvSpPr>
          <p:cNvPr id="17" name="Oval 3"/>
          <p:cNvSpPr>
            <a:spLocks/>
          </p:cNvSpPr>
          <p:nvPr/>
        </p:nvSpPr>
        <p:spPr bwMode="auto">
          <a:xfrm>
            <a:off x="2259766" y="2138930"/>
            <a:ext cx="266651" cy="204088"/>
          </a:xfrm>
          <a:prstGeom prst="ellipse">
            <a:avLst/>
          </a:prstGeom>
          <a:noFill/>
          <a:ln w="25400">
            <a:solidFill>
              <a:srgbClr val="003DCC"/>
            </a:solidFill>
            <a:miter lim="800000"/>
            <a:headEnd/>
            <a:tailEnd/>
          </a:ln>
        </p:spPr>
        <p:txBody>
          <a:bodyPr lIns="0" tIns="0" rIns="0" bIns="0">
            <a:prstTxWarp prst="textNoShape">
              <a:avLst/>
            </a:prstTxWarp>
          </a:bodyPr>
          <a:lstStyle/>
          <a:p>
            <a:pPr defTabSz="457059"/>
            <a:endParaRPr lang="en-US">
              <a:solidFill>
                <a:srgbClr val="000000"/>
              </a:solidFill>
            </a:endParaRPr>
          </a:p>
        </p:txBody>
      </p:sp>
      <p:sp>
        <p:nvSpPr>
          <p:cNvPr id="18" name="Line 5"/>
          <p:cNvSpPr>
            <a:spLocks noChangeShapeType="1"/>
          </p:cNvSpPr>
          <p:nvPr/>
        </p:nvSpPr>
        <p:spPr bwMode="auto">
          <a:xfrm rot="10800000">
            <a:off x="2438810" y="2333708"/>
            <a:ext cx="0" cy="2338625"/>
          </a:xfrm>
          <a:prstGeom prst="line">
            <a:avLst/>
          </a:prstGeom>
          <a:noFill/>
          <a:ln w="38100">
            <a:solidFill>
              <a:srgbClr val="0044FE"/>
            </a:solidFill>
            <a:miter lim="800000"/>
            <a:headEnd type="stealth" w="med" len="med"/>
            <a:tailEnd/>
          </a:ln>
        </p:spPr>
        <p:txBody>
          <a:bodyPr lIns="0" tIns="0" rIns="0" bIns="0">
            <a:prstTxWarp prst="textNoShape">
              <a:avLst/>
            </a:prstTxWarp>
          </a:bodyPr>
          <a:lstStyle/>
          <a:p>
            <a:pPr defTabSz="457059"/>
            <a:endParaRPr lang="en-US">
              <a:solidFill>
                <a:srgbClr val="000000"/>
              </a:solidFill>
            </a:endParaRPr>
          </a:p>
        </p:txBody>
      </p:sp>
      <p:sp>
        <p:nvSpPr>
          <p:cNvPr id="19" name="Line 3"/>
          <p:cNvSpPr>
            <a:spLocks noChangeShapeType="1"/>
          </p:cNvSpPr>
          <p:nvPr/>
        </p:nvSpPr>
        <p:spPr bwMode="auto">
          <a:xfrm flipH="1">
            <a:off x="6524231" y="5618935"/>
            <a:ext cx="553641" cy="0"/>
          </a:xfrm>
          <a:prstGeom prst="line">
            <a:avLst/>
          </a:prstGeom>
          <a:noFill/>
          <a:ln w="38100">
            <a:solidFill>
              <a:schemeClr val="tx1"/>
            </a:solidFill>
            <a:miter lim="800000"/>
            <a:headEnd type="stealth" w="med" len="med"/>
            <a:tailEnd/>
          </a:ln>
        </p:spPr>
        <p:txBody>
          <a:bodyPr lIns="0" tIns="0" rIns="0" bIns="0">
            <a:prstTxWarp prst="textNoShape">
              <a:avLst/>
            </a:prstTxWarp>
          </a:bodyPr>
          <a:lstStyle/>
          <a:p>
            <a:pPr algn="ctr" defTabSz="642882" fontAlgn="base">
              <a:spcBef>
                <a:spcPct val="0"/>
              </a:spcBef>
              <a:spcAft>
                <a:spcPct val="0"/>
              </a:spcAft>
            </a:pPr>
            <a:endParaRPr lang="en-US" sz="3000" dirty="0">
              <a:solidFill>
                <a:srgbClr val="000000"/>
              </a:solidFill>
              <a:sym typeface="Gill Sans" pitchFamily="-109" charset="0"/>
            </a:endParaRPr>
          </a:p>
        </p:txBody>
      </p:sp>
      <p:sp>
        <p:nvSpPr>
          <p:cNvPr id="20" name="Rectangle 4"/>
          <p:cNvSpPr>
            <a:spLocks/>
          </p:cNvSpPr>
          <p:nvPr/>
        </p:nvSpPr>
        <p:spPr bwMode="auto">
          <a:xfrm>
            <a:off x="7376206" y="5457352"/>
            <a:ext cx="1196617" cy="323165"/>
          </a:xfrm>
          <a:prstGeom prst="rect">
            <a:avLst/>
          </a:prstGeom>
          <a:noFill/>
          <a:ln w="12700">
            <a:noFill/>
            <a:miter lim="800000"/>
            <a:headEnd/>
            <a:tailEnd/>
          </a:ln>
        </p:spPr>
        <p:txBody>
          <a:bodyPr wrap="none" lIns="0" tIns="0" rIns="0" bIns="0" anchor="ctr">
            <a:prstTxWarp prst="textNoShape">
              <a:avLst/>
            </a:prstTxWarp>
            <a:spAutoFit/>
          </a:bodyPr>
          <a:lstStyle/>
          <a:p>
            <a:pPr defTabSz="642882" fontAlgn="base">
              <a:spcBef>
                <a:spcPts val="1687"/>
              </a:spcBef>
              <a:spcAft>
                <a:spcPct val="0"/>
              </a:spcAft>
            </a:pPr>
            <a:r>
              <a:rPr lang="en-US" sz="2100" dirty="0">
                <a:solidFill>
                  <a:srgbClr val="000000"/>
                </a:solidFill>
                <a:ea typeface="Gill Sans" pitchFamily="-109" charset="0"/>
                <a:cs typeface="Gill Sans" pitchFamily="-109" charset="0"/>
                <a:sym typeface="Gill Sans" pitchFamily="-109" charset="0"/>
              </a:rPr>
              <a:t>Dry brush!</a:t>
            </a:r>
          </a:p>
        </p:txBody>
      </p:sp>
      <p:sp>
        <p:nvSpPr>
          <p:cNvPr id="25" name="Rectangle 4"/>
          <p:cNvSpPr>
            <a:spLocks/>
          </p:cNvSpPr>
          <p:nvPr/>
        </p:nvSpPr>
        <p:spPr bwMode="auto">
          <a:xfrm>
            <a:off x="5257173" y="5932009"/>
            <a:ext cx="3481916" cy="772006"/>
          </a:xfrm>
          <a:prstGeom prst="rect">
            <a:avLst/>
          </a:prstGeom>
          <a:noFill/>
          <a:ln w="12700">
            <a:noFill/>
            <a:miter lim="800000"/>
            <a:headEnd/>
            <a:tailEnd/>
          </a:ln>
        </p:spPr>
        <p:txBody>
          <a:bodyPr wrap="square" lIns="0" tIns="0" rIns="0" bIns="0" anchor="ctr">
            <a:prstTxWarp prst="textNoShape">
              <a:avLst/>
            </a:prstTxWarp>
            <a:spAutoFit/>
          </a:bodyPr>
          <a:lstStyle/>
          <a:p>
            <a:pPr defTabSz="642882" fontAlgn="base">
              <a:spcBef>
                <a:spcPts val="1687"/>
              </a:spcBef>
              <a:spcAft>
                <a:spcPct val="0"/>
              </a:spcAft>
            </a:pPr>
            <a:r>
              <a:rPr lang="en-US" dirty="0">
                <a:solidFill>
                  <a:srgbClr val="000000"/>
                </a:solidFill>
                <a:ea typeface="Gill Sans" pitchFamily="-109" charset="0"/>
                <a:cs typeface="Gill Sans" pitchFamily="-109" charset="0"/>
                <a:sym typeface="Gill Sans" pitchFamily="-109" charset="0"/>
              </a:rPr>
              <a:t>Same, but larger interfacial width.</a:t>
            </a:r>
          </a:p>
          <a:p>
            <a:pPr defTabSz="642882" fontAlgn="base">
              <a:spcBef>
                <a:spcPts val="1687"/>
              </a:spcBef>
              <a:spcAft>
                <a:spcPct val="0"/>
              </a:spcAft>
            </a:pPr>
            <a:r>
              <a:rPr lang="en-US" dirty="0">
                <a:solidFill>
                  <a:srgbClr val="000000"/>
                </a:solidFill>
                <a:ea typeface="Gill Sans" pitchFamily="-109" charset="0"/>
                <a:cs typeface="Gill Sans" pitchFamily="-109" charset="0"/>
                <a:sym typeface="Gill Sans" pitchFamily="-109" charset="0"/>
              </a:rPr>
              <a:t>(300 Å)</a:t>
            </a:r>
          </a:p>
        </p:txBody>
      </p:sp>
      <p:pic>
        <p:nvPicPr>
          <p:cNvPr id="21" name="Picture 20" descr="dPSon45hPSNR1.pdf"/>
          <p:cNvPicPr>
            <a:picLocks noChangeAspect="1"/>
          </p:cNvPicPr>
          <p:nvPr/>
        </p:nvPicPr>
        <p:blipFill>
          <a:blip r:embed="rId3"/>
          <a:stretch>
            <a:fillRect/>
          </a:stretch>
        </p:blipFill>
        <p:spPr>
          <a:xfrm>
            <a:off x="5549556" y="963644"/>
            <a:ext cx="3023267" cy="2351430"/>
          </a:xfrm>
          <a:prstGeom prst="rect">
            <a:avLst/>
          </a:prstGeom>
        </p:spPr>
      </p:pic>
      <p:pic>
        <p:nvPicPr>
          <p:cNvPr id="23" name="Picture 22" descr="dPSon45hPSSLD1.pdf"/>
          <p:cNvPicPr>
            <a:picLocks noChangeAspect="1"/>
          </p:cNvPicPr>
          <p:nvPr/>
        </p:nvPicPr>
        <p:blipFill>
          <a:blip r:embed="rId4"/>
          <a:stretch>
            <a:fillRect/>
          </a:stretch>
        </p:blipFill>
        <p:spPr>
          <a:xfrm>
            <a:off x="5577167" y="3084728"/>
            <a:ext cx="2785624" cy="2069065"/>
          </a:xfrm>
          <a:prstGeom prst="rect">
            <a:avLst/>
          </a:prstGeom>
        </p:spPr>
      </p:pic>
      <p:sp>
        <p:nvSpPr>
          <p:cNvPr id="29" name="4-Point Star 28"/>
          <p:cNvSpPr/>
          <p:nvPr/>
        </p:nvSpPr>
        <p:spPr bwMode="auto">
          <a:xfrm flipH="1">
            <a:off x="3911097" y="1891383"/>
            <a:ext cx="45719" cy="106685"/>
          </a:xfrm>
          <a:prstGeom prst="star4">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4200">
              <a:solidFill>
                <a:srgbClr val="000000"/>
              </a:solidFill>
              <a:sym typeface="Gill Sans" pitchFamily="-109" charset="0"/>
            </a:endParaRPr>
          </a:p>
        </p:txBody>
      </p:sp>
      <p:sp>
        <p:nvSpPr>
          <p:cNvPr id="36" name="4-Point Star 35"/>
          <p:cNvSpPr/>
          <p:nvPr/>
        </p:nvSpPr>
        <p:spPr bwMode="auto">
          <a:xfrm flipH="1">
            <a:off x="2531142" y="2333709"/>
            <a:ext cx="45719" cy="106685"/>
          </a:xfrm>
          <a:prstGeom prst="star4">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4200">
              <a:solidFill>
                <a:srgbClr val="000000"/>
              </a:solidFill>
              <a:sym typeface="Gill Sans" pitchFamily="-109" charset="0"/>
            </a:endParaRPr>
          </a:p>
        </p:txBody>
      </p:sp>
      <p:sp>
        <p:nvSpPr>
          <p:cNvPr id="37" name="4-Point Star 36"/>
          <p:cNvSpPr/>
          <p:nvPr/>
        </p:nvSpPr>
        <p:spPr bwMode="auto">
          <a:xfrm flipH="1">
            <a:off x="2172212" y="2147363"/>
            <a:ext cx="45719" cy="106685"/>
          </a:xfrm>
          <a:prstGeom prst="star4">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4200">
              <a:solidFill>
                <a:srgbClr val="000000"/>
              </a:solidFill>
              <a:sym typeface="Gill Sans" pitchFamily="-109" charset="0"/>
            </a:endParaRPr>
          </a:p>
        </p:txBody>
      </p:sp>
      <p:sp>
        <p:nvSpPr>
          <p:cNvPr id="38" name="4-Point Star 37"/>
          <p:cNvSpPr/>
          <p:nvPr/>
        </p:nvSpPr>
        <p:spPr bwMode="auto">
          <a:xfrm flipH="1">
            <a:off x="2393092" y="2197401"/>
            <a:ext cx="45719" cy="106685"/>
          </a:xfrm>
          <a:prstGeom prst="star4">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4200">
              <a:solidFill>
                <a:srgbClr val="000000"/>
              </a:solidFill>
              <a:sym typeface="Gill Sans" pitchFamily="-109" charset="0"/>
            </a:endParaRPr>
          </a:p>
        </p:txBody>
      </p:sp>
      <p:sp>
        <p:nvSpPr>
          <p:cNvPr id="39" name="4-Point Star 38"/>
          <p:cNvSpPr/>
          <p:nvPr/>
        </p:nvSpPr>
        <p:spPr bwMode="auto">
          <a:xfrm flipH="1">
            <a:off x="2862462" y="2278485"/>
            <a:ext cx="45719" cy="106685"/>
          </a:xfrm>
          <a:prstGeom prst="star4">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4200">
              <a:solidFill>
                <a:srgbClr val="000000"/>
              </a:solidFill>
              <a:sym typeface="Gill Sans" pitchFamily="-109" charset="0"/>
            </a:endParaRPr>
          </a:p>
        </p:txBody>
      </p:sp>
      <p:sp>
        <p:nvSpPr>
          <p:cNvPr id="40" name="4-Point Star 39"/>
          <p:cNvSpPr/>
          <p:nvPr/>
        </p:nvSpPr>
        <p:spPr bwMode="auto">
          <a:xfrm flipH="1">
            <a:off x="4311987" y="2071395"/>
            <a:ext cx="45719" cy="106685"/>
          </a:xfrm>
          <a:prstGeom prst="star4">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4200">
              <a:solidFill>
                <a:srgbClr val="000000"/>
              </a:solidFill>
              <a:sym typeface="Gill Sans" pitchFamily="-109" charset="0"/>
            </a:endParaRPr>
          </a:p>
        </p:txBody>
      </p:sp>
      <p:pic>
        <p:nvPicPr>
          <p:cNvPr id="24" name="Picture 23" descr="dPSonhPS30statNR.pdf"/>
          <p:cNvPicPr>
            <a:picLocks noChangeAspect="1"/>
          </p:cNvPicPr>
          <p:nvPr/>
        </p:nvPicPr>
        <p:blipFill>
          <a:blip r:embed="rId5"/>
          <a:stretch>
            <a:fillRect/>
          </a:stretch>
        </p:blipFill>
        <p:spPr>
          <a:xfrm>
            <a:off x="-107379" y="4526917"/>
            <a:ext cx="5063450" cy="2283155"/>
          </a:xfrm>
          <a:prstGeom prst="rect">
            <a:avLst/>
          </a:prstGeom>
        </p:spPr>
      </p:pic>
      <p:pic>
        <p:nvPicPr>
          <p:cNvPr id="30" name="Picture 29" descr="dPSonhPS30statNRSLD.pdf"/>
          <p:cNvPicPr>
            <a:picLocks noChangeAspect="1"/>
          </p:cNvPicPr>
          <p:nvPr/>
        </p:nvPicPr>
        <p:blipFill>
          <a:blip r:embed="rId6"/>
          <a:stretch>
            <a:fillRect/>
          </a:stretch>
        </p:blipFill>
        <p:spPr>
          <a:xfrm>
            <a:off x="1520142" y="4323841"/>
            <a:ext cx="3985145" cy="1637532"/>
          </a:xfrm>
          <a:prstGeom prst="rect">
            <a:avLst/>
          </a:prstGeom>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 name="Picture 25" descr="Snapshot 2013-09-27 14-35-55.tiff"/>
          <p:cNvPicPr>
            <a:picLocks noChangeAspect="1"/>
          </p:cNvPicPr>
          <p:nvPr/>
        </p:nvPicPr>
        <p:blipFill>
          <a:blip r:embed="rId2"/>
          <a:stretch>
            <a:fillRect/>
          </a:stretch>
        </p:blipFill>
        <p:spPr>
          <a:xfrm>
            <a:off x="695005" y="1536387"/>
            <a:ext cx="4034953" cy="2883310"/>
          </a:xfrm>
          <a:prstGeom prst="rect">
            <a:avLst/>
          </a:prstGeom>
        </p:spPr>
      </p:pic>
      <p:sp>
        <p:nvSpPr>
          <p:cNvPr id="855042" name="Rectangle 1"/>
          <p:cNvSpPr>
            <a:spLocks noGrp="1" noChangeArrowheads="1"/>
          </p:cNvSpPr>
          <p:nvPr>
            <p:ph type="title"/>
          </p:nvPr>
        </p:nvSpPr>
        <p:spPr>
          <a:xfrm>
            <a:off x="142875" y="178596"/>
            <a:ext cx="8858250" cy="839391"/>
          </a:xfrm>
        </p:spPr>
        <p:txBody>
          <a:bodyPr/>
          <a:lstStyle/>
          <a:p>
            <a:pPr eaLnBrk="1" hangingPunct="1"/>
            <a:r>
              <a:rPr lang="en-US" sz="3400" dirty="0">
                <a:solidFill>
                  <a:srgbClr val="0044FE"/>
                </a:solidFill>
              </a:rPr>
              <a:t>Flowing polystyrene on</a:t>
            </a:r>
            <a:r>
              <a:rPr lang="en-US" sz="3400" dirty="0" smtClean="0">
                <a:solidFill>
                  <a:srgbClr val="0044FE"/>
                </a:solidFill>
              </a:rPr>
              <a:t> ‘grafted from’ brush</a:t>
            </a:r>
            <a:endParaRPr lang="en-US" sz="3400" dirty="0">
              <a:solidFill>
                <a:srgbClr val="0044FE"/>
              </a:solidFill>
            </a:endParaRPr>
          </a:p>
        </p:txBody>
      </p:sp>
      <p:sp>
        <p:nvSpPr>
          <p:cNvPr id="22" name="Rectangle 9"/>
          <p:cNvSpPr>
            <a:spLocks/>
          </p:cNvSpPr>
          <p:nvPr/>
        </p:nvSpPr>
        <p:spPr bwMode="auto">
          <a:xfrm>
            <a:off x="329109" y="1166618"/>
            <a:ext cx="4626962" cy="323165"/>
          </a:xfrm>
          <a:prstGeom prst="rect">
            <a:avLst/>
          </a:prstGeom>
          <a:noFill/>
          <a:ln w="12700">
            <a:noFill/>
            <a:miter lim="800000"/>
            <a:headEnd/>
            <a:tailEnd/>
          </a:ln>
        </p:spPr>
        <p:txBody>
          <a:bodyPr wrap="none" lIns="0" tIns="0" rIns="0" bIns="0" anchor="ctr">
            <a:prstTxWarp prst="textNoShape">
              <a:avLst/>
            </a:prstTxWarp>
            <a:spAutoFit/>
          </a:bodyPr>
          <a:lstStyle/>
          <a:p>
            <a:pPr algn="ctr" defTabSz="642882" fontAlgn="base">
              <a:spcBef>
                <a:spcPct val="0"/>
              </a:spcBef>
              <a:spcAft>
                <a:spcPct val="0"/>
              </a:spcAft>
            </a:pPr>
            <a:r>
              <a:rPr lang="en-US" sz="2100" dirty="0">
                <a:solidFill>
                  <a:srgbClr val="000000"/>
                </a:solidFill>
                <a:ea typeface="Gill Sans" pitchFamily="-109" charset="0"/>
                <a:cs typeface="Gill Sans" pitchFamily="-109" charset="0"/>
                <a:sym typeface="Gill Sans" pitchFamily="-109" charset="0"/>
              </a:rPr>
              <a:t>Phase diagram of brushes in a melt matrix:</a:t>
            </a:r>
          </a:p>
        </p:txBody>
      </p:sp>
      <p:sp>
        <p:nvSpPr>
          <p:cNvPr id="14" name="Oval 3"/>
          <p:cNvSpPr>
            <a:spLocks/>
          </p:cNvSpPr>
          <p:nvPr/>
        </p:nvSpPr>
        <p:spPr bwMode="auto">
          <a:xfrm>
            <a:off x="2729136" y="2236306"/>
            <a:ext cx="266651" cy="204088"/>
          </a:xfrm>
          <a:prstGeom prst="ellipse">
            <a:avLst/>
          </a:prstGeom>
          <a:noFill/>
          <a:ln w="25400">
            <a:solidFill>
              <a:srgbClr val="003DCC"/>
            </a:solidFill>
            <a:miter lim="800000"/>
            <a:headEnd/>
            <a:tailEnd/>
          </a:ln>
        </p:spPr>
        <p:txBody>
          <a:bodyPr lIns="0" tIns="0" rIns="0" bIns="0">
            <a:prstTxWarp prst="textNoShape">
              <a:avLst/>
            </a:prstTxWarp>
          </a:bodyPr>
          <a:lstStyle/>
          <a:p>
            <a:pPr defTabSz="457177"/>
            <a:endParaRPr lang="en-US">
              <a:solidFill>
                <a:srgbClr val="000000"/>
              </a:solidFill>
            </a:endParaRPr>
          </a:p>
        </p:txBody>
      </p:sp>
      <p:sp>
        <p:nvSpPr>
          <p:cNvPr id="15" name="Line 5"/>
          <p:cNvSpPr>
            <a:spLocks noChangeShapeType="1"/>
          </p:cNvSpPr>
          <p:nvPr/>
        </p:nvSpPr>
        <p:spPr bwMode="auto">
          <a:xfrm rot="10800000" flipV="1">
            <a:off x="2995786" y="2112812"/>
            <a:ext cx="2553770" cy="220896"/>
          </a:xfrm>
          <a:prstGeom prst="line">
            <a:avLst/>
          </a:prstGeom>
          <a:noFill/>
          <a:ln w="38100">
            <a:solidFill>
              <a:srgbClr val="0044FE"/>
            </a:solidFill>
            <a:miter lim="800000"/>
            <a:headEnd type="stealth" w="med" len="med"/>
            <a:tailEnd/>
          </a:ln>
        </p:spPr>
        <p:txBody>
          <a:bodyPr lIns="0" tIns="0" rIns="0" bIns="0">
            <a:prstTxWarp prst="textNoShape">
              <a:avLst/>
            </a:prstTxWarp>
          </a:bodyPr>
          <a:lstStyle/>
          <a:p>
            <a:pPr defTabSz="457177"/>
            <a:endParaRPr lang="en-US">
              <a:solidFill>
                <a:srgbClr val="000000"/>
              </a:solidFill>
            </a:endParaRPr>
          </a:p>
        </p:txBody>
      </p:sp>
      <p:sp>
        <p:nvSpPr>
          <p:cNvPr id="17" name="Oval 3"/>
          <p:cNvSpPr>
            <a:spLocks/>
          </p:cNvSpPr>
          <p:nvPr/>
        </p:nvSpPr>
        <p:spPr bwMode="auto">
          <a:xfrm>
            <a:off x="2438810" y="2333709"/>
            <a:ext cx="266651" cy="204088"/>
          </a:xfrm>
          <a:prstGeom prst="ellipse">
            <a:avLst/>
          </a:prstGeom>
          <a:noFill/>
          <a:ln w="25400">
            <a:solidFill>
              <a:srgbClr val="003DCC"/>
            </a:solidFill>
            <a:miter lim="800000"/>
            <a:headEnd/>
            <a:tailEnd/>
          </a:ln>
        </p:spPr>
        <p:txBody>
          <a:bodyPr lIns="0" tIns="0" rIns="0" bIns="0">
            <a:prstTxWarp prst="textNoShape">
              <a:avLst/>
            </a:prstTxWarp>
          </a:bodyPr>
          <a:lstStyle/>
          <a:p>
            <a:pPr defTabSz="457177"/>
            <a:endParaRPr lang="en-US">
              <a:solidFill>
                <a:srgbClr val="000000"/>
              </a:solidFill>
            </a:endParaRPr>
          </a:p>
        </p:txBody>
      </p:sp>
      <p:sp>
        <p:nvSpPr>
          <p:cNvPr id="18" name="Line 5"/>
          <p:cNvSpPr>
            <a:spLocks noChangeShapeType="1"/>
          </p:cNvSpPr>
          <p:nvPr/>
        </p:nvSpPr>
        <p:spPr bwMode="auto">
          <a:xfrm rot="10800000" flipH="1">
            <a:off x="2438811" y="2537797"/>
            <a:ext cx="92330" cy="1881900"/>
          </a:xfrm>
          <a:prstGeom prst="line">
            <a:avLst/>
          </a:prstGeom>
          <a:noFill/>
          <a:ln w="38100">
            <a:solidFill>
              <a:srgbClr val="0044FE"/>
            </a:solidFill>
            <a:miter lim="800000"/>
            <a:headEnd type="stealth" w="med" len="med"/>
            <a:tailEnd/>
          </a:ln>
        </p:spPr>
        <p:txBody>
          <a:bodyPr lIns="0" tIns="0" rIns="0" bIns="0">
            <a:prstTxWarp prst="textNoShape">
              <a:avLst/>
            </a:prstTxWarp>
          </a:bodyPr>
          <a:lstStyle/>
          <a:p>
            <a:pPr defTabSz="457177"/>
            <a:endParaRPr lang="en-US">
              <a:solidFill>
                <a:srgbClr val="000000"/>
              </a:solidFill>
            </a:endParaRPr>
          </a:p>
        </p:txBody>
      </p:sp>
      <p:sp>
        <p:nvSpPr>
          <p:cNvPr id="19" name="Line 3"/>
          <p:cNvSpPr>
            <a:spLocks noChangeShapeType="1"/>
          </p:cNvSpPr>
          <p:nvPr/>
        </p:nvSpPr>
        <p:spPr bwMode="auto">
          <a:xfrm flipH="1">
            <a:off x="6614342" y="4920029"/>
            <a:ext cx="553641" cy="0"/>
          </a:xfrm>
          <a:prstGeom prst="line">
            <a:avLst/>
          </a:prstGeom>
          <a:noFill/>
          <a:ln w="38100">
            <a:solidFill>
              <a:schemeClr val="tx1"/>
            </a:solidFill>
            <a:miter lim="800000"/>
            <a:headEnd type="stealth" w="med" len="med"/>
            <a:tailEnd/>
          </a:ln>
        </p:spPr>
        <p:txBody>
          <a:bodyPr lIns="0" tIns="0" rIns="0" bIns="0">
            <a:prstTxWarp prst="textNoShape">
              <a:avLst/>
            </a:prstTxWarp>
          </a:bodyPr>
          <a:lstStyle/>
          <a:p>
            <a:pPr algn="ctr" defTabSz="642882" fontAlgn="base">
              <a:spcBef>
                <a:spcPct val="0"/>
              </a:spcBef>
              <a:spcAft>
                <a:spcPct val="0"/>
              </a:spcAft>
            </a:pPr>
            <a:endParaRPr lang="en-US" sz="3000" dirty="0">
              <a:solidFill>
                <a:srgbClr val="000000"/>
              </a:solidFill>
              <a:sym typeface="Gill Sans" pitchFamily="-109" charset="0"/>
            </a:endParaRPr>
          </a:p>
        </p:txBody>
      </p:sp>
      <p:sp>
        <p:nvSpPr>
          <p:cNvPr id="20" name="Rectangle 4"/>
          <p:cNvSpPr>
            <a:spLocks/>
          </p:cNvSpPr>
          <p:nvPr/>
        </p:nvSpPr>
        <p:spPr bwMode="auto">
          <a:xfrm>
            <a:off x="7376206" y="4711842"/>
            <a:ext cx="1058940" cy="323165"/>
          </a:xfrm>
          <a:prstGeom prst="rect">
            <a:avLst/>
          </a:prstGeom>
          <a:noFill/>
          <a:ln w="12700">
            <a:noFill/>
            <a:miter lim="800000"/>
            <a:headEnd/>
            <a:tailEnd/>
          </a:ln>
        </p:spPr>
        <p:txBody>
          <a:bodyPr wrap="none" lIns="0" tIns="0" rIns="0" bIns="0" anchor="ctr">
            <a:prstTxWarp prst="textNoShape">
              <a:avLst/>
            </a:prstTxWarp>
            <a:spAutoFit/>
          </a:bodyPr>
          <a:lstStyle/>
          <a:p>
            <a:pPr defTabSz="642882" fontAlgn="base">
              <a:spcBef>
                <a:spcPts val="1687"/>
              </a:spcBef>
              <a:spcAft>
                <a:spcPct val="0"/>
              </a:spcAft>
            </a:pPr>
            <a:r>
              <a:rPr lang="en-US" sz="2100" dirty="0">
                <a:solidFill>
                  <a:srgbClr val="000000"/>
                </a:solidFill>
                <a:ea typeface="Gill Sans" pitchFamily="-109" charset="0"/>
                <a:cs typeface="Gill Sans" pitchFamily="-109" charset="0"/>
                <a:sym typeface="Gill Sans" pitchFamily="-109" charset="0"/>
              </a:rPr>
              <a:t>dry brush</a:t>
            </a:r>
          </a:p>
        </p:txBody>
      </p:sp>
      <p:pic>
        <p:nvPicPr>
          <p:cNvPr id="28" name="Picture 27" descr="dPS2konhPS10NR.pdf"/>
          <p:cNvPicPr>
            <a:picLocks noChangeAspect="1"/>
          </p:cNvPicPr>
          <p:nvPr/>
        </p:nvPicPr>
        <p:blipFill>
          <a:blip r:embed="rId3"/>
          <a:stretch>
            <a:fillRect/>
          </a:stretch>
        </p:blipFill>
        <p:spPr>
          <a:xfrm>
            <a:off x="5527469" y="1214275"/>
            <a:ext cx="3522418" cy="1588290"/>
          </a:xfrm>
          <a:prstGeom prst="rect">
            <a:avLst/>
          </a:prstGeom>
        </p:spPr>
      </p:pic>
      <p:pic>
        <p:nvPicPr>
          <p:cNvPr id="29" name="Picture 28" descr="dPS2konhPS10NRSLD.pdf"/>
          <p:cNvPicPr>
            <a:picLocks noChangeAspect="1"/>
          </p:cNvPicPr>
          <p:nvPr/>
        </p:nvPicPr>
        <p:blipFill>
          <a:blip r:embed="rId4"/>
          <a:stretch>
            <a:fillRect/>
          </a:stretch>
        </p:blipFill>
        <p:spPr>
          <a:xfrm>
            <a:off x="5630221" y="2984815"/>
            <a:ext cx="3491969" cy="1434882"/>
          </a:xfrm>
          <a:prstGeom prst="rect">
            <a:avLst/>
          </a:prstGeom>
        </p:spPr>
      </p:pic>
      <p:pic>
        <p:nvPicPr>
          <p:cNvPr id="36" name="Picture 35" descr="PS3kon18dPSFit.pdf"/>
          <p:cNvPicPr>
            <a:picLocks noChangeAspect="1"/>
          </p:cNvPicPr>
          <p:nvPr/>
        </p:nvPicPr>
        <p:blipFill>
          <a:blip r:embed="rId5"/>
          <a:stretch>
            <a:fillRect/>
          </a:stretch>
        </p:blipFill>
        <p:spPr>
          <a:xfrm>
            <a:off x="428707" y="4419697"/>
            <a:ext cx="3190580" cy="2403161"/>
          </a:xfrm>
          <a:prstGeom prst="rect">
            <a:avLst/>
          </a:prstGeom>
        </p:spPr>
      </p:pic>
      <p:sp>
        <p:nvSpPr>
          <p:cNvPr id="37" name="Line 3"/>
          <p:cNvSpPr>
            <a:spLocks noChangeShapeType="1"/>
          </p:cNvSpPr>
          <p:nvPr/>
        </p:nvSpPr>
        <p:spPr bwMode="auto">
          <a:xfrm flipH="1">
            <a:off x="3619286" y="6499693"/>
            <a:ext cx="553641" cy="0"/>
          </a:xfrm>
          <a:prstGeom prst="line">
            <a:avLst/>
          </a:prstGeom>
          <a:noFill/>
          <a:ln w="38100">
            <a:solidFill>
              <a:schemeClr val="tx1"/>
            </a:solidFill>
            <a:miter lim="800000"/>
            <a:headEnd type="stealth" w="med" len="med"/>
            <a:tailEnd/>
          </a:ln>
        </p:spPr>
        <p:txBody>
          <a:bodyPr lIns="0" tIns="0" rIns="0" bIns="0">
            <a:prstTxWarp prst="textNoShape">
              <a:avLst/>
            </a:prstTxWarp>
          </a:bodyPr>
          <a:lstStyle/>
          <a:p>
            <a:pPr algn="ctr" defTabSz="642882" fontAlgn="base">
              <a:spcBef>
                <a:spcPct val="0"/>
              </a:spcBef>
              <a:spcAft>
                <a:spcPct val="0"/>
              </a:spcAft>
            </a:pPr>
            <a:endParaRPr lang="en-US" sz="3000" dirty="0">
              <a:solidFill>
                <a:srgbClr val="000000"/>
              </a:solidFill>
              <a:sym typeface="Gill Sans" pitchFamily="-109" charset="0"/>
            </a:endParaRPr>
          </a:p>
        </p:txBody>
      </p:sp>
      <p:sp>
        <p:nvSpPr>
          <p:cNvPr id="38" name="Rectangle 4"/>
          <p:cNvSpPr>
            <a:spLocks/>
          </p:cNvSpPr>
          <p:nvPr/>
        </p:nvSpPr>
        <p:spPr bwMode="auto">
          <a:xfrm>
            <a:off x="4335291" y="6291506"/>
            <a:ext cx="4035096" cy="323165"/>
          </a:xfrm>
          <a:prstGeom prst="rect">
            <a:avLst/>
          </a:prstGeom>
          <a:noFill/>
          <a:ln w="12700">
            <a:noFill/>
            <a:miter lim="800000"/>
            <a:headEnd/>
            <a:tailEnd/>
          </a:ln>
        </p:spPr>
        <p:txBody>
          <a:bodyPr wrap="none" lIns="0" tIns="0" rIns="0" bIns="0" anchor="ctr">
            <a:prstTxWarp prst="textNoShape">
              <a:avLst/>
            </a:prstTxWarp>
            <a:spAutoFit/>
          </a:bodyPr>
          <a:lstStyle/>
          <a:p>
            <a:pPr defTabSz="642882" fontAlgn="base">
              <a:spcBef>
                <a:spcPts val="1687"/>
              </a:spcBef>
              <a:spcAft>
                <a:spcPct val="0"/>
              </a:spcAft>
            </a:pPr>
            <a:r>
              <a:rPr lang="en-US" sz="2100" dirty="0">
                <a:solidFill>
                  <a:srgbClr val="000000"/>
                </a:solidFill>
                <a:ea typeface="Gill Sans" pitchFamily="-109" charset="0"/>
                <a:cs typeface="Gill Sans" pitchFamily="-109" charset="0"/>
                <a:sym typeface="Gill Sans" pitchFamily="-109" charset="0"/>
              </a:rPr>
              <a:t>wet brush (parabolic density profile)!</a:t>
            </a:r>
          </a:p>
        </p:txBody>
      </p:sp>
      <p:sp>
        <p:nvSpPr>
          <p:cNvPr id="27" name="4-Point Star 26"/>
          <p:cNvSpPr/>
          <p:nvPr/>
        </p:nvSpPr>
        <p:spPr bwMode="auto">
          <a:xfrm flipH="1">
            <a:off x="3911097" y="1891383"/>
            <a:ext cx="45719" cy="106685"/>
          </a:xfrm>
          <a:prstGeom prst="star4">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4200">
              <a:solidFill>
                <a:srgbClr val="000000"/>
              </a:solidFill>
              <a:sym typeface="Gill Sans" pitchFamily="-109" charset="0"/>
            </a:endParaRPr>
          </a:p>
        </p:txBody>
      </p:sp>
      <p:sp>
        <p:nvSpPr>
          <p:cNvPr id="40" name="4-Point Star 39"/>
          <p:cNvSpPr/>
          <p:nvPr/>
        </p:nvSpPr>
        <p:spPr bwMode="auto">
          <a:xfrm flipH="1">
            <a:off x="2531142" y="2333709"/>
            <a:ext cx="45719" cy="106685"/>
          </a:xfrm>
          <a:prstGeom prst="star4">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4200">
              <a:solidFill>
                <a:srgbClr val="000000"/>
              </a:solidFill>
              <a:sym typeface="Gill Sans" pitchFamily="-109" charset="0"/>
            </a:endParaRPr>
          </a:p>
        </p:txBody>
      </p:sp>
      <p:sp>
        <p:nvSpPr>
          <p:cNvPr id="41" name="4-Point Star 40"/>
          <p:cNvSpPr/>
          <p:nvPr/>
        </p:nvSpPr>
        <p:spPr bwMode="auto">
          <a:xfrm flipH="1">
            <a:off x="2172212" y="2147363"/>
            <a:ext cx="45719" cy="106685"/>
          </a:xfrm>
          <a:prstGeom prst="star4">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4200">
              <a:solidFill>
                <a:srgbClr val="000000"/>
              </a:solidFill>
              <a:sym typeface="Gill Sans" pitchFamily="-109" charset="0"/>
            </a:endParaRPr>
          </a:p>
        </p:txBody>
      </p:sp>
      <p:sp>
        <p:nvSpPr>
          <p:cNvPr id="42" name="4-Point Star 41"/>
          <p:cNvSpPr/>
          <p:nvPr/>
        </p:nvSpPr>
        <p:spPr bwMode="auto">
          <a:xfrm flipH="1">
            <a:off x="2393092" y="2197401"/>
            <a:ext cx="45719" cy="106685"/>
          </a:xfrm>
          <a:prstGeom prst="star4">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4200">
              <a:solidFill>
                <a:srgbClr val="000000"/>
              </a:solidFill>
              <a:sym typeface="Gill Sans" pitchFamily="-109" charset="0"/>
            </a:endParaRPr>
          </a:p>
        </p:txBody>
      </p:sp>
      <p:sp>
        <p:nvSpPr>
          <p:cNvPr id="43" name="4-Point Star 42"/>
          <p:cNvSpPr/>
          <p:nvPr/>
        </p:nvSpPr>
        <p:spPr bwMode="auto">
          <a:xfrm flipH="1">
            <a:off x="2862462" y="2278485"/>
            <a:ext cx="45719" cy="106685"/>
          </a:xfrm>
          <a:prstGeom prst="star4">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4200">
              <a:solidFill>
                <a:srgbClr val="000000"/>
              </a:solidFill>
              <a:sym typeface="Gill Sans" pitchFamily="-109" charset="0"/>
            </a:endParaRPr>
          </a:p>
        </p:txBody>
      </p:sp>
      <p:sp>
        <p:nvSpPr>
          <p:cNvPr id="44" name="4-Point Star 43"/>
          <p:cNvSpPr/>
          <p:nvPr/>
        </p:nvSpPr>
        <p:spPr bwMode="auto">
          <a:xfrm flipH="1">
            <a:off x="4311987" y="2071395"/>
            <a:ext cx="45719" cy="106685"/>
          </a:xfrm>
          <a:prstGeom prst="star4">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4200">
              <a:solidFill>
                <a:srgbClr val="000000"/>
              </a:solidFill>
              <a:sym typeface="Gill Sans" pitchFamily="-109" charset="0"/>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3171" name="Rectangle 2"/>
          <p:cNvSpPr>
            <a:spLocks/>
          </p:cNvSpPr>
          <p:nvPr/>
        </p:nvSpPr>
        <p:spPr bwMode="auto">
          <a:xfrm>
            <a:off x="580430" y="3527227"/>
            <a:ext cx="3893344" cy="2393156"/>
          </a:xfrm>
          <a:prstGeom prst="rect">
            <a:avLst/>
          </a:prstGeom>
          <a:noFill/>
          <a:ln w="12700">
            <a:solidFill>
              <a:schemeClr val="tx1">
                <a:alpha val="0"/>
              </a:schemeClr>
            </a:solidFill>
            <a:miter lim="800000"/>
            <a:headEnd/>
            <a:tailEnd/>
          </a:ln>
        </p:spPr>
        <p:txBody>
          <a:bodyPr lIns="0" tIns="0" rIns="0" bIns="0" anchor="ctr">
            <a:prstTxWarp prst="textNoShape">
              <a:avLst/>
            </a:prstTxWarp>
          </a:bodyPr>
          <a:lstStyle/>
          <a:p>
            <a:pPr defTabSz="641760" fontAlgn="base">
              <a:spcBef>
                <a:spcPts val="1687"/>
              </a:spcBef>
              <a:spcAft>
                <a:spcPct val="0"/>
              </a:spcAft>
            </a:pPr>
            <a:r>
              <a:rPr lang="en-US" sz="1700" u="sng" dirty="0">
                <a:solidFill>
                  <a:srgbClr val="000000"/>
                </a:solidFill>
                <a:ea typeface="Gill Sans" pitchFamily="-109" charset="0"/>
                <a:cs typeface="Gill Sans" pitchFamily="-109" charset="0"/>
                <a:sym typeface="Gill Sans" pitchFamily="-109" charset="0"/>
              </a:rPr>
              <a:t>Results:</a:t>
            </a:r>
          </a:p>
          <a:p>
            <a:pPr defTabSz="641760" fontAlgn="base">
              <a:spcBef>
                <a:spcPts val="1687"/>
              </a:spcBef>
              <a:spcAft>
                <a:spcPct val="0"/>
              </a:spcAft>
              <a:buSzPct val="171000"/>
              <a:buFont typeface="Gill Sans" pitchFamily="-109" charset="0"/>
              <a:buChar char="•"/>
            </a:pPr>
            <a:r>
              <a:rPr lang="en-US" sz="1700" dirty="0">
                <a:solidFill>
                  <a:srgbClr val="000000"/>
                </a:solidFill>
                <a:ea typeface="Gill Sans" pitchFamily="-109" charset="0"/>
                <a:cs typeface="Gill Sans" pitchFamily="-109" charset="0"/>
                <a:sym typeface="Gill Sans" pitchFamily="-109" charset="0"/>
              </a:rPr>
              <a:t>An atomically smooth interface has emerged in the contacting PS.</a:t>
            </a:r>
          </a:p>
          <a:p>
            <a:pPr defTabSz="641760" fontAlgn="base">
              <a:spcBef>
                <a:spcPts val="1687"/>
              </a:spcBef>
              <a:spcAft>
                <a:spcPct val="0"/>
              </a:spcAft>
              <a:buSzPct val="171000"/>
              <a:buFont typeface="Gill Sans" pitchFamily="-109" charset="0"/>
              <a:buChar char="•"/>
            </a:pPr>
            <a:r>
              <a:rPr lang="en-US" sz="1700" dirty="0">
                <a:solidFill>
                  <a:srgbClr val="000000"/>
                </a:solidFill>
                <a:ea typeface="Gill Sans" pitchFamily="-109" charset="0"/>
                <a:cs typeface="Gill Sans" pitchFamily="-109" charset="0"/>
                <a:sym typeface="Gill Sans" pitchFamily="-109" charset="0"/>
              </a:rPr>
              <a:t>A depletion layer has to be assumed:</a:t>
            </a:r>
          </a:p>
        </p:txBody>
      </p:sp>
      <p:sp>
        <p:nvSpPr>
          <p:cNvPr id="903172" name="Rectangle 3"/>
          <p:cNvSpPr>
            <a:spLocks/>
          </p:cNvSpPr>
          <p:nvPr/>
        </p:nvSpPr>
        <p:spPr bwMode="auto">
          <a:xfrm>
            <a:off x="1750113" y="5553433"/>
            <a:ext cx="1578432" cy="1046440"/>
          </a:xfrm>
          <a:prstGeom prst="rect">
            <a:avLst/>
          </a:prstGeom>
          <a:noFill/>
          <a:ln w="12700">
            <a:noFill/>
            <a:miter lim="800000"/>
            <a:headEnd/>
            <a:tailEnd/>
          </a:ln>
        </p:spPr>
        <p:txBody>
          <a:bodyPr wrap="none" lIns="0" tIns="0" rIns="0" bIns="0" anchor="ctr">
            <a:prstTxWarp prst="textNoShape">
              <a:avLst/>
            </a:prstTxWarp>
            <a:spAutoFit/>
          </a:bodyPr>
          <a:lstStyle/>
          <a:p>
            <a:pPr algn="ctr" defTabSz="641760" fontAlgn="base">
              <a:spcBef>
                <a:spcPct val="0"/>
              </a:spcBef>
              <a:spcAft>
                <a:spcPct val="0"/>
              </a:spcAft>
            </a:pPr>
            <a:r>
              <a:rPr lang="en-US" sz="1700" dirty="0">
                <a:solidFill>
                  <a:srgbClr val="000000"/>
                </a:solidFill>
                <a:ea typeface="Gill Sans" pitchFamily="-109" charset="0"/>
                <a:cs typeface="Gill Sans" pitchFamily="-109" charset="0"/>
                <a:sym typeface="Gill Sans" pitchFamily="-109" charset="0"/>
              </a:rPr>
              <a:t>DTS: 4.2 ± 0.14 Å</a:t>
            </a:r>
          </a:p>
          <a:p>
            <a:pPr algn="ctr" defTabSz="641760" fontAlgn="base">
              <a:spcBef>
                <a:spcPct val="0"/>
              </a:spcBef>
              <a:spcAft>
                <a:spcPct val="0"/>
              </a:spcAft>
            </a:pPr>
            <a:r>
              <a:rPr lang="en-US" sz="1700" dirty="0">
                <a:solidFill>
                  <a:srgbClr val="000000"/>
                </a:solidFill>
                <a:ea typeface="Gill Sans" pitchFamily="-109" charset="0"/>
                <a:cs typeface="Gill Sans" pitchFamily="-109" charset="0"/>
                <a:sym typeface="Gill Sans" pitchFamily="-109" charset="0"/>
              </a:rPr>
              <a:t>OTS: 6.8 ± 0.08 Å</a:t>
            </a:r>
          </a:p>
          <a:p>
            <a:pPr algn="ctr" defTabSz="641760" fontAlgn="base">
              <a:spcBef>
                <a:spcPct val="0"/>
              </a:spcBef>
              <a:spcAft>
                <a:spcPct val="0"/>
              </a:spcAft>
            </a:pPr>
            <a:endParaRPr lang="en-US" sz="1700" dirty="0">
              <a:solidFill>
                <a:srgbClr val="000000"/>
              </a:solidFill>
              <a:ea typeface="Gill Sans" pitchFamily="-109" charset="0"/>
              <a:cs typeface="Gill Sans" pitchFamily="-109" charset="0"/>
              <a:sym typeface="Gill Sans" pitchFamily="-109" charset="0"/>
            </a:endParaRPr>
          </a:p>
          <a:p>
            <a:pPr algn="ctr" defTabSz="641760" fontAlgn="base">
              <a:spcBef>
                <a:spcPct val="0"/>
              </a:spcBef>
              <a:spcAft>
                <a:spcPct val="0"/>
              </a:spcAft>
            </a:pPr>
            <a:r>
              <a:rPr lang="en-US" sz="1700" dirty="0">
                <a:solidFill>
                  <a:srgbClr val="000000"/>
                </a:solidFill>
                <a:ea typeface="Gill Sans" pitchFamily="-109" charset="0"/>
                <a:cs typeface="Gill Sans" pitchFamily="-109" charset="0"/>
                <a:sym typeface="Gill Sans" pitchFamily="-109" charset="0"/>
              </a:rPr>
              <a:t>same density</a:t>
            </a:r>
          </a:p>
        </p:txBody>
      </p:sp>
      <p:sp>
        <p:nvSpPr>
          <p:cNvPr id="903173" name="Rectangle 4"/>
          <p:cNvSpPr>
            <a:spLocks/>
          </p:cNvSpPr>
          <p:nvPr/>
        </p:nvSpPr>
        <p:spPr bwMode="auto">
          <a:xfrm>
            <a:off x="142875" y="89333"/>
            <a:ext cx="8858250" cy="839391"/>
          </a:xfrm>
          <a:prstGeom prst="rect">
            <a:avLst/>
          </a:prstGeom>
          <a:noFill/>
          <a:ln w="12700">
            <a:noFill/>
            <a:miter lim="800000"/>
            <a:headEnd/>
            <a:tailEnd/>
          </a:ln>
        </p:spPr>
        <p:txBody>
          <a:bodyPr lIns="0" tIns="0" rIns="0" bIns="0" anchor="ctr">
            <a:prstTxWarp prst="textNoShape">
              <a:avLst/>
            </a:prstTxWarp>
          </a:bodyPr>
          <a:lstStyle/>
          <a:p>
            <a:pPr algn="ctr" defTabSz="641760" fontAlgn="base">
              <a:spcBef>
                <a:spcPct val="0"/>
              </a:spcBef>
              <a:spcAft>
                <a:spcPct val="0"/>
              </a:spcAft>
            </a:pPr>
            <a:r>
              <a:rPr lang="en-US" sz="3400" dirty="0">
                <a:solidFill>
                  <a:srgbClr val="0044FE"/>
                </a:solidFill>
                <a:ea typeface="Gill Sans" pitchFamily="-109" charset="0"/>
                <a:cs typeface="Gill Sans" pitchFamily="-109" charset="0"/>
                <a:sym typeface="Gill Sans" pitchFamily="-109" charset="0"/>
              </a:rPr>
              <a:t>Thin polystyrene films on </a:t>
            </a:r>
            <a:r>
              <a:rPr lang="en-US" sz="3400" dirty="0" err="1">
                <a:solidFill>
                  <a:srgbClr val="0044FE"/>
                </a:solidFill>
                <a:ea typeface="Gill Sans" pitchFamily="-109" charset="0"/>
                <a:cs typeface="Gill Sans" pitchFamily="-109" charset="0"/>
                <a:sym typeface="Gill Sans" pitchFamily="-109" charset="0"/>
              </a:rPr>
              <a:t>SAMs</a:t>
            </a:r>
            <a:endParaRPr lang="en-US" sz="3400" dirty="0">
              <a:solidFill>
                <a:srgbClr val="0044FE"/>
              </a:solidFill>
              <a:ea typeface="Gill Sans" pitchFamily="-109" charset="0"/>
              <a:cs typeface="Gill Sans" pitchFamily="-109" charset="0"/>
              <a:sym typeface="Gill Sans" pitchFamily="-109" charset="0"/>
            </a:endParaRPr>
          </a:p>
        </p:txBody>
      </p:sp>
      <p:pic>
        <p:nvPicPr>
          <p:cNvPr id="903174" name="Picture 6"/>
          <p:cNvPicPr>
            <a:picLocks noChangeAspect="1" noChangeArrowheads="1"/>
          </p:cNvPicPr>
          <p:nvPr/>
        </p:nvPicPr>
        <p:blipFill>
          <a:blip r:embed="rId2"/>
          <a:srcRect/>
          <a:stretch>
            <a:fillRect/>
          </a:stretch>
        </p:blipFill>
        <p:spPr bwMode="auto">
          <a:xfrm>
            <a:off x="776883" y="901898"/>
            <a:ext cx="3437930" cy="2830711"/>
          </a:xfrm>
          <a:prstGeom prst="rect">
            <a:avLst/>
          </a:prstGeom>
          <a:noFill/>
          <a:ln w="12700">
            <a:noFill/>
            <a:miter lim="800000"/>
            <a:headEnd/>
            <a:tailEnd/>
          </a:ln>
        </p:spPr>
      </p:pic>
      <p:pic>
        <p:nvPicPr>
          <p:cNvPr id="903175" name="Picture 7"/>
          <p:cNvPicPr>
            <a:picLocks noChangeAspect="1" noChangeArrowheads="1"/>
          </p:cNvPicPr>
          <p:nvPr/>
        </p:nvPicPr>
        <p:blipFill>
          <a:blip r:embed="rId3"/>
          <a:srcRect/>
          <a:stretch>
            <a:fillRect/>
          </a:stretch>
        </p:blipFill>
        <p:spPr bwMode="auto">
          <a:xfrm>
            <a:off x="5027414" y="973372"/>
            <a:ext cx="3187898" cy="2669977"/>
          </a:xfrm>
          <a:prstGeom prst="rect">
            <a:avLst/>
          </a:prstGeom>
          <a:noFill/>
          <a:ln w="12700">
            <a:noFill/>
            <a:miter lim="800000"/>
            <a:headEnd/>
            <a:tailEnd/>
          </a:ln>
        </p:spPr>
      </p:pic>
      <p:pic>
        <p:nvPicPr>
          <p:cNvPr id="903176" name="Picture 3"/>
          <p:cNvPicPr>
            <a:picLocks noChangeAspect="1" noChangeArrowheads="1"/>
          </p:cNvPicPr>
          <p:nvPr/>
        </p:nvPicPr>
        <p:blipFill>
          <a:blip r:embed="rId4"/>
          <a:srcRect/>
          <a:stretch>
            <a:fillRect/>
          </a:stretch>
        </p:blipFill>
        <p:spPr bwMode="auto">
          <a:xfrm>
            <a:off x="4891273" y="3607594"/>
            <a:ext cx="3868787" cy="3152180"/>
          </a:xfrm>
          <a:prstGeom prst="rect">
            <a:avLst/>
          </a:prstGeom>
          <a:noFill/>
          <a:ln w="12700">
            <a:noFill/>
            <a:miter lim="800000"/>
            <a:headEnd/>
            <a:tailEnd/>
          </a:ln>
        </p:spPr>
      </p:pic>
      <p:pic>
        <p:nvPicPr>
          <p:cNvPr id="9" name="Picture 5"/>
          <p:cNvPicPr>
            <a:picLocks noChangeAspect="1" noChangeArrowheads="1"/>
          </p:cNvPicPr>
          <p:nvPr/>
        </p:nvPicPr>
        <p:blipFill>
          <a:blip r:embed="rId5"/>
          <a:srcRect/>
          <a:stretch>
            <a:fillRect/>
          </a:stretch>
        </p:blipFill>
        <p:spPr bwMode="auto">
          <a:xfrm>
            <a:off x="4563070" y="3573025"/>
            <a:ext cx="4134445" cy="3234779"/>
          </a:xfrm>
          <a:prstGeom prst="rect">
            <a:avLst/>
          </a:prstGeom>
          <a:noFill/>
          <a:ln w="12700">
            <a:noFill/>
            <a:miter lim="800000"/>
            <a:headEnd/>
            <a:tailEnd/>
          </a:ln>
        </p:spPr>
      </p:pic>
      <p:sp>
        <p:nvSpPr>
          <p:cNvPr id="11" name="Rectangle 4"/>
          <p:cNvSpPr>
            <a:spLocks/>
          </p:cNvSpPr>
          <p:nvPr/>
        </p:nvSpPr>
        <p:spPr bwMode="auto">
          <a:xfrm>
            <a:off x="1324532" y="3687960"/>
            <a:ext cx="2404145" cy="214313"/>
          </a:xfrm>
          <a:prstGeom prst="rect">
            <a:avLst/>
          </a:prstGeom>
          <a:noFill/>
          <a:ln w="12700">
            <a:noFill/>
            <a:miter lim="800000"/>
            <a:headEnd/>
            <a:tailEnd/>
          </a:ln>
        </p:spPr>
        <p:txBody>
          <a:bodyPr lIns="0" tIns="0" rIns="0" bIns="0" anchor="ctr">
            <a:prstTxWarp prst="textNoShape">
              <a:avLst/>
            </a:prstTxWarp>
          </a:bodyPr>
          <a:lstStyle/>
          <a:p>
            <a:pPr defTabSz="642882" fontAlgn="base">
              <a:spcBef>
                <a:spcPct val="0"/>
              </a:spcBef>
              <a:spcAft>
                <a:spcPct val="0"/>
              </a:spcAft>
            </a:pPr>
            <a:r>
              <a:rPr lang="en-US" sz="1000" dirty="0" err="1">
                <a:solidFill>
                  <a:srgbClr val="000000"/>
                </a:solidFill>
                <a:ea typeface="Gill Sans" pitchFamily="-109" charset="0"/>
                <a:cs typeface="Gill Sans" pitchFamily="-109" charset="0"/>
                <a:sym typeface="Gill Sans" pitchFamily="-109" charset="0"/>
              </a:rPr>
              <a:t>Gutfreund</a:t>
            </a:r>
            <a:r>
              <a:rPr lang="en-US" sz="1000" dirty="0">
                <a:solidFill>
                  <a:srgbClr val="000000"/>
                </a:solidFill>
                <a:ea typeface="Gill Sans" pitchFamily="-109" charset="0"/>
                <a:cs typeface="Gill Sans" pitchFamily="-109" charset="0"/>
                <a:sym typeface="Gill Sans" pitchFamily="-109" charset="0"/>
              </a:rPr>
              <a:t> </a:t>
            </a:r>
            <a:r>
              <a:rPr lang="en-US" sz="1000" i="1" dirty="0">
                <a:solidFill>
                  <a:srgbClr val="000000"/>
                </a:solidFill>
                <a:ea typeface="Gill Sans" pitchFamily="-109" charset="0"/>
                <a:cs typeface="Gill Sans" pitchFamily="-109" charset="0"/>
                <a:sym typeface="Gill Sans" pitchFamily="-109" charset="0"/>
              </a:rPr>
              <a:t>et al.</a:t>
            </a:r>
            <a:r>
              <a:rPr lang="en-US" sz="1000" dirty="0">
                <a:solidFill>
                  <a:srgbClr val="000000"/>
                </a:solidFill>
                <a:ea typeface="Gill Sans" pitchFamily="-109" charset="0"/>
                <a:cs typeface="Gill Sans" pitchFamily="-109" charset="0"/>
                <a:sym typeface="Gill Sans" pitchFamily="-109" charset="0"/>
              </a:rPr>
              <a:t>, Phys. Rev. E 87 (12306) 2013.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31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03176"/>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07267" name="Picture 2"/>
          <p:cNvPicPr>
            <a:picLocks noChangeAspect="1" noChangeArrowheads="1"/>
          </p:cNvPicPr>
          <p:nvPr/>
        </p:nvPicPr>
        <p:blipFill>
          <a:blip r:embed="rId2"/>
          <a:srcRect/>
          <a:stretch>
            <a:fillRect/>
          </a:stretch>
        </p:blipFill>
        <p:spPr bwMode="auto">
          <a:xfrm>
            <a:off x="205383" y="2268142"/>
            <a:ext cx="3878833" cy="3187898"/>
          </a:xfrm>
          <a:prstGeom prst="rect">
            <a:avLst/>
          </a:prstGeom>
          <a:noFill/>
          <a:ln w="12700">
            <a:noFill/>
            <a:miter lim="800000"/>
            <a:headEnd/>
            <a:tailEnd/>
          </a:ln>
        </p:spPr>
      </p:pic>
      <p:sp>
        <p:nvSpPr>
          <p:cNvPr id="907269" name="Rectangle 4"/>
          <p:cNvSpPr>
            <a:spLocks/>
          </p:cNvSpPr>
          <p:nvPr/>
        </p:nvSpPr>
        <p:spPr bwMode="auto">
          <a:xfrm>
            <a:off x="24" y="946547"/>
            <a:ext cx="8956477" cy="1009055"/>
          </a:xfrm>
          <a:prstGeom prst="rect">
            <a:avLst/>
          </a:prstGeom>
          <a:noFill/>
          <a:ln w="12700">
            <a:noFill/>
            <a:miter lim="800000"/>
            <a:headEnd/>
            <a:tailEnd/>
          </a:ln>
        </p:spPr>
        <p:txBody>
          <a:bodyPr lIns="0" tIns="0" rIns="0" bIns="0" anchor="ctr">
            <a:prstTxWarp prst="textNoShape">
              <a:avLst/>
            </a:prstTxWarp>
          </a:bodyPr>
          <a:lstStyle/>
          <a:p>
            <a:pPr algn="ctr" defTabSz="642156" fontAlgn="base">
              <a:spcBef>
                <a:spcPct val="0"/>
              </a:spcBef>
              <a:spcAft>
                <a:spcPct val="0"/>
              </a:spcAft>
            </a:pPr>
            <a:r>
              <a:rPr lang="en-US" sz="2100" dirty="0">
                <a:solidFill>
                  <a:srgbClr val="000000"/>
                </a:solidFill>
                <a:ea typeface="Gill Sans" pitchFamily="-109" charset="0"/>
                <a:cs typeface="Gill Sans" pitchFamily="-109" charset="0"/>
                <a:sym typeface="Gill Sans" pitchFamily="-109" charset="0"/>
              </a:rPr>
              <a:t>What is the chemical composition of the depletion layer?</a:t>
            </a:r>
          </a:p>
          <a:p>
            <a:pPr algn="ctr" defTabSz="642156" fontAlgn="base">
              <a:spcBef>
                <a:spcPct val="0"/>
              </a:spcBef>
              <a:spcAft>
                <a:spcPct val="0"/>
              </a:spcAft>
            </a:pPr>
            <a:endParaRPr lang="en-US" sz="2100" dirty="0">
              <a:solidFill>
                <a:srgbClr val="000000"/>
              </a:solidFill>
              <a:ea typeface="Gill Sans" pitchFamily="-109" charset="0"/>
              <a:cs typeface="Gill Sans" pitchFamily="-109" charset="0"/>
              <a:sym typeface="Gill Sans" pitchFamily="-109" charset="0"/>
            </a:endParaRPr>
          </a:p>
          <a:p>
            <a:pPr algn="ctr" defTabSz="642156" fontAlgn="base">
              <a:spcBef>
                <a:spcPct val="0"/>
              </a:spcBef>
              <a:spcAft>
                <a:spcPct val="0"/>
              </a:spcAft>
            </a:pPr>
            <a:r>
              <a:rPr lang="en-US" sz="2100" dirty="0">
                <a:solidFill>
                  <a:srgbClr val="000000"/>
                </a:solidFill>
                <a:ea typeface="Gill Sans" pitchFamily="-109" charset="0"/>
                <a:cs typeface="Gill Sans" pitchFamily="-109" charset="0"/>
                <a:sym typeface="Gill Sans" pitchFamily="-109" charset="0"/>
              </a:rPr>
              <a:t>Neutron Reflectivity: </a:t>
            </a:r>
            <a:r>
              <a:rPr lang="en-US" sz="2100" dirty="0" err="1">
                <a:solidFill>
                  <a:srgbClr val="000000"/>
                </a:solidFill>
                <a:ea typeface="Gill Sans" pitchFamily="-109" charset="0"/>
                <a:cs typeface="Gill Sans" pitchFamily="-109" charset="0"/>
                <a:sym typeface="Gill Sans" pitchFamily="-109" charset="0"/>
              </a:rPr>
              <a:t>deuterated</a:t>
            </a:r>
            <a:r>
              <a:rPr lang="en-US" sz="2100" dirty="0">
                <a:solidFill>
                  <a:srgbClr val="000000"/>
                </a:solidFill>
                <a:ea typeface="Gill Sans" pitchFamily="-109" charset="0"/>
                <a:cs typeface="Gill Sans" pitchFamily="-109" charset="0"/>
                <a:sym typeface="Gill Sans" pitchFamily="-109" charset="0"/>
              </a:rPr>
              <a:t> PS on </a:t>
            </a:r>
            <a:r>
              <a:rPr lang="en-US" sz="2100" dirty="0" err="1">
                <a:solidFill>
                  <a:srgbClr val="000000"/>
                </a:solidFill>
                <a:ea typeface="Gill Sans" pitchFamily="-109" charset="0"/>
                <a:cs typeface="Gill Sans" pitchFamily="-109" charset="0"/>
                <a:sym typeface="Gill Sans" pitchFamily="-109" charset="0"/>
              </a:rPr>
              <a:t>protonated</a:t>
            </a:r>
            <a:r>
              <a:rPr lang="en-US" sz="2100" dirty="0">
                <a:solidFill>
                  <a:srgbClr val="000000"/>
                </a:solidFill>
                <a:ea typeface="Gill Sans" pitchFamily="-109" charset="0"/>
                <a:cs typeface="Gill Sans" pitchFamily="-109" charset="0"/>
                <a:sym typeface="Gill Sans" pitchFamily="-109" charset="0"/>
              </a:rPr>
              <a:t> SAM</a:t>
            </a:r>
          </a:p>
        </p:txBody>
      </p:sp>
      <p:sp>
        <p:nvSpPr>
          <p:cNvPr id="907270" name="Rectangle 5"/>
          <p:cNvSpPr>
            <a:spLocks/>
          </p:cNvSpPr>
          <p:nvPr/>
        </p:nvSpPr>
        <p:spPr bwMode="auto">
          <a:xfrm>
            <a:off x="4295180" y="2071688"/>
            <a:ext cx="4634508" cy="1937742"/>
          </a:xfrm>
          <a:prstGeom prst="rect">
            <a:avLst/>
          </a:prstGeom>
          <a:noFill/>
          <a:ln w="12700">
            <a:noFill/>
            <a:miter lim="800000"/>
            <a:headEnd/>
            <a:tailEnd/>
          </a:ln>
        </p:spPr>
        <p:txBody>
          <a:bodyPr lIns="0" tIns="0" rIns="0" bIns="0" anchor="ctr">
            <a:prstTxWarp prst="textNoShape">
              <a:avLst/>
            </a:prstTxWarp>
          </a:bodyPr>
          <a:lstStyle/>
          <a:p>
            <a:pPr marL="401323" indent="-401323" defTabSz="642156" fontAlgn="base">
              <a:spcBef>
                <a:spcPts val="1687"/>
              </a:spcBef>
              <a:spcAft>
                <a:spcPct val="0"/>
              </a:spcAft>
              <a:buSzPct val="171000"/>
              <a:buFont typeface="Gill Sans" pitchFamily="-109" charset="0"/>
              <a:buChar char="•"/>
            </a:pPr>
            <a:r>
              <a:rPr lang="en-US" dirty="0">
                <a:solidFill>
                  <a:srgbClr val="000000"/>
                </a:solidFill>
                <a:ea typeface="Gill Sans" pitchFamily="-109" charset="0"/>
                <a:cs typeface="Gill Sans" pitchFamily="-109" charset="0"/>
                <a:sym typeface="Gill Sans" pitchFamily="-109" charset="0"/>
              </a:rPr>
              <a:t>The depletion layer incorporates a part of the SAM and the Polymer</a:t>
            </a:r>
          </a:p>
          <a:p>
            <a:pPr marL="401323" indent="-401323" defTabSz="642156" fontAlgn="base">
              <a:spcBef>
                <a:spcPts val="1687"/>
              </a:spcBef>
              <a:spcAft>
                <a:spcPct val="0"/>
              </a:spcAft>
              <a:buSzPct val="171000"/>
              <a:buFont typeface="Gill Sans" pitchFamily="-109" charset="0"/>
              <a:buChar char="•"/>
            </a:pPr>
            <a:r>
              <a:rPr lang="en-US" dirty="0">
                <a:solidFill>
                  <a:srgbClr val="000000"/>
                </a:solidFill>
                <a:ea typeface="Gill Sans" pitchFamily="-109" charset="0"/>
                <a:cs typeface="Gill Sans" pitchFamily="-109" charset="0"/>
                <a:sym typeface="Gill Sans" pitchFamily="-109" charset="0"/>
              </a:rPr>
              <a:t>The amount of </a:t>
            </a:r>
            <a:r>
              <a:rPr lang="en-US" dirty="0" err="1">
                <a:solidFill>
                  <a:srgbClr val="000000"/>
                </a:solidFill>
                <a:ea typeface="Gill Sans" pitchFamily="-109" charset="0"/>
                <a:cs typeface="Gill Sans" pitchFamily="-109" charset="0"/>
                <a:sym typeface="Gill Sans" pitchFamily="-109" charset="0"/>
              </a:rPr>
              <a:t>deuterated</a:t>
            </a:r>
            <a:r>
              <a:rPr lang="en-US" dirty="0">
                <a:solidFill>
                  <a:srgbClr val="000000"/>
                </a:solidFill>
                <a:ea typeface="Gill Sans" pitchFamily="-109" charset="0"/>
                <a:cs typeface="Gill Sans" pitchFamily="-109" charset="0"/>
                <a:sym typeface="Gill Sans" pitchFamily="-109" charset="0"/>
              </a:rPr>
              <a:t> and </a:t>
            </a:r>
            <a:r>
              <a:rPr lang="en-US" dirty="0" err="1">
                <a:solidFill>
                  <a:srgbClr val="000000"/>
                </a:solidFill>
                <a:ea typeface="Gill Sans" pitchFamily="-109" charset="0"/>
                <a:cs typeface="Gill Sans" pitchFamily="-109" charset="0"/>
                <a:sym typeface="Gill Sans" pitchFamily="-109" charset="0"/>
              </a:rPr>
              <a:t>protonated</a:t>
            </a:r>
            <a:r>
              <a:rPr lang="en-US" dirty="0">
                <a:solidFill>
                  <a:srgbClr val="000000"/>
                </a:solidFill>
                <a:ea typeface="Gill Sans" pitchFamily="-109" charset="0"/>
                <a:cs typeface="Gill Sans" pitchFamily="-109" charset="0"/>
                <a:sym typeface="Gill Sans" pitchFamily="-109" charset="0"/>
              </a:rPr>
              <a:t> material corresponds very well to the assumption of the phenyl ring ordering</a:t>
            </a:r>
          </a:p>
        </p:txBody>
      </p:sp>
      <p:sp>
        <p:nvSpPr>
          <p:cNvPr id="907271" name="Line 6"/>
          <p:cNvSpPr>
            <a:spLocks noChangeShapeType="1"/>
          </p:cNvSpPr>
          <p:nvPr/>
        </p:nvSpPr>
        <p:spPr bwMode="auto">
          <a:xfrm rot="10800000" flipH="1">
            <a:off x="4236021" y="1369591"/>
            <a:ext cx="0" cy="263426"/>
          </a:xfrm>
          <a:prstGeom prst="line">
            <a:avLst/>
          </a:prstGeom>
          <a:noFill/>
          <a:ln w="38100">
            <a:solidFill>
              <a:schemeClr val="tx1"/>
            </a:solidFill>
            <a:miter lim="800000"/>
            <a:headEnd type="stealth" w="med" len="med"/>
            <a:tailEnd/>
          </a:ln>
        </p:spPr>
        <p:txBody>
          <a:bodyPr lIns="0" tIns="0" rIns="0" bIns="0">
            <a:prstTxWarp prst="textNoShape">
              <a:avLst/>
            </a:prstTxWarp>
          </a:bodyPr>
          <a:lstStyle/>
          <a:p>
            <a:pPr algn="ctr" defTabSz="642156" fontAlgn="base">
              <a:spcBef>
                <a:spcPct val="0"/>
              </a:spcBef>
              <a:spcAft>
                <a:spcPct val="0"/>
              </a:spcAft>
            </a:pPr>
            <a:endParaRPr lang="en-US" sz="3000" dirty="0">
              <a:solidFill>
                <a:srgbClr val="000000"/>
              </a:solidFill>
              <a:sym typeface="Gill Sans" pitchFamily="-109" charset="0"/>
            </a:endParaRPr>
          </a:p>
        </p:txBody>
      </p:sp>
      <p:sp>
        <p:nvSpPr>
          <p:cNvPr id="907272" name="Rectangle 7"/>
          <p:cNvSpPr>
            <a:spLocks/>
          </p:cNvSpPr>
          <p:nvPr/>
        </p:nvSpPr>
        <p:spPr bwMode="auto">
          <a:xfrm>
            <a:off x="142875" y="89321"/>
            <a:ext cx="8858250" cy="839391"/>
          </a:xfrm>
          <a:prstGeom prst="rect">
            <a:avLst/>
          </a:prstGeom>
          <a:noFill/>
          <a:ln w="12700">
            <a:noFill/>
            <a:miter lim="800000"/>
            <a:headEnd/>
            <a:tailEnd/>
          </a:ln>
        </p:spPr>
        <p:txBody>
          <a:bodyPr lIns="0" tIns="0" rIns="0" bIns="0" anchor="ctr">
            <a:prstTxWarp prst="textNoShape">
              <a:avLst/>
            </a:prstTxWarp>
          </a:bodyPr>
          <a:lstStyle/>
          <a:p>
            <a:pPr algn="ctr" defTabSz="642156" fontAlgn="base">
              <a:spcBef>
                <a:spcPct val="0"/>
              </a:spcBef>
              <a:spcAft>
                <a:spcPct val="0"/>
              </a:spcAft>
            </a:pPr>
            <a:r>
              <a:rPr lang="en-US" sz="3400" dirty="0">
                <a:solidFill>
                  <a:srgbClr val="0044FE"/>
                </a:solidFill>
                <a:ea typeface="Gill Sans" pitchFamily="-109" charset="0"/>
                <a:cs typeface="Gill Sans" pitchFamily="-109" charset="0"/>
                <a:sym typeface="Gill Sans" pitchFamily="-109" charset="0"/>
              </a:rPr>
              <a:t>Thin polystyrene films on </a:t>
            </a:r>
            <a:r>
              <a:rPr lang="en-US" sz="3400" dirty="0" err="1">
                <a:solidFill>
                  <a:srgbClr val="0044FE"/>
                </a:solidFill>
                <a:ea typeface="Gill Sans" pitchFamily="-109" charset="0"/>
                <a:cs typeface="Gill Sans" pitchFamily="-109" charset="0"/>
                <a:sym typeface="Gill Sans" pitchFamily="-109" charset="0"/>
              </a:rPr>
              <a:t>SAMs</a:t>
            </a:r>
            <a:endParaRPr lang="en-US" sz="3400" dirty="0">
              <a:solidFill>
                <a:srgbClr val="0044FE"/>
              </a:solidFill>
              <a:ea typeface="Gill Sans" pitchFamily="-109" charset="0"/>
              <a:cs typeface="Gill Sans" pitchFamily="-109" charset="0"/>
              <a:sym typeface="Gill Sans" pitchFamily="-109" charset="0"/>
            </a:endParaRPr>
          </a:p>
        </p:txBody>
      </p:sp>
      <p:sp>
        <p:nvSpPr>
          <p:cNvPr id="907273" name="Rectangle 8"/>
          <p:cNvSpPr>
            <a:spLocks/>
          </p:cNvSpPr>
          <p:nvPr/>
        </p:nvSpPr>
        <p:spPr bwMode="auto">
          <a:xfrm>
            <a:off x="4848820" y="4121075"/>
            <a:ext cx="4295180" cy="1410891"/>
          </a:xfrm>
          <a:prstGeom prst="rect">
            <a:avLst/>
          </a:prstGeom>
          <a:noFill/>
          <a:ln w="12700">
            <a:noFill/>
            <a:miter lim="800000"/>
            <a:headEnd/>
            <a:tailEnd/>
          </a:ln>
        </p:spPr>
        <p:txBody>
          <a:bodyPr lIns="0" tIns="0" rIns="0" bIns="0" anchor="ctr">
            <a:prstTxWarp prst="textNoShape">
              <a:avLst/>
            </a:prstTxWarp>
          </a:bodyPr>
          <a:lstStyle/>
          <a:p>
            <a:pPr defTabSz="642156" fontAlgn="base">
              <a:spcBef>
                <a:spcPct val="0"/>
              </a:spcBef>
              <a:spcAft>
                <a:spcPct val="0"/>
              </a:spcAft>
              <a:tabLst>
                <a:tab pos="249711" algn="l"/>
                <a:tab pos="499422" algn="l"/>
                <a:tab pos="749152" algn="l"/>
                <a:tab pos="998865" algn="l"/>
                <a:tab pos="1248576" algn="l"/>
                <a:tab pos="1498287" algn="l"/>
                <a:tab pos="1747997" algn="l"/>
                <a:tab pos="1997728" algn="l"/>
                <a:tab pos="2247441" algn="l"/>
                <a:tab pos="2497152" algn="l"/>
                <a:tab pos="2746870" algn="l"/>
                <a:tab pos="2996575" algn="l"/>
              </a:tabLst>
            </a:pPr>
            <a:r>
              <a:rPr lang="en-US" dirty="0">
                <a:solidFill>
                  <a:srgbClr val="000000"/>
                </a:solidFill>
                <a:ea typeface="Gill Sans" pitchFamily="-109" charset="0"/>
                <a:cs typeface="Gill Sans" pitchFamily="-109" charset="0"/>
                <a:sym typeface="Gill Sans" pitchFamily="-109" charset="0"/>
              </a:rPr>
              <a:t> OTS interface layer consists of: </a:t>
            </a:r>
          </a:p>
          <a:p>
            <a:pPr defTabSz="642156" fontAlgn="base">
              <a:spcBef>
                <a:spcPct val="0"/>
              </a:spcBef>
              <a:spcAft>
                <a:spcPct val="0"/>
              </a:spcAft>
              <a:tabLst>
                <a:tab pos="249711" algn="l"/>
                <a:tab pos="499422" algn="l"/>
                <a:tab pos="749152" algn="l"/>
                <a:tab pos="998865" algn="l"/>
                <a:tab pos="1248576" algn="l"/>
                <a:tab pos="1498287" algn="l"/>
                <a:tab pos="1747997" algn="l"/>
                <a:tab pos="1997728" algn="l"/>
                <a:tab pos="2247441" algn="l"/>
                <a:tab pos="2497152" algn="l"/>
                <a:tab pos="2746870" algn="l"/>
                <a:tab pos="2996575" algn="l"/>
              </a:tabLst>
            </a:pPr>
            <a:r>
              <a:rPr lang="en-US" dirty="0">
                <a:solidFill>
                  <a:srgbClr val="000000"/>
                </a:solidFill>
                <a:ea typeface="Gill Sans" pitchFamily="-109" charset="0"/>
                <a:cs typeface="Gill Sans" pitchFamily="-109" charset="0"/>
                <a:sym typeface="Gill Sans" pitchFamily="-109" charset="0"/>
              </a:rPr>
              <a:t>66 ± 4 % PS and 11 ± 3 % </a:t>
            </a:r>
            <a:r>
              <a:rPr lang="en-US" dirty="0" err="1">
                <a:solidFill>
                  <a:srgbClr val="000000"/>
                </a:solidFill>
                <a:ea typeface="Gill Sans" pitchFamily="-109" charset="0"/>
                <a:cs typeface="Gill Sans" pitchFamily="-109" charset="0"/>
                <a:sym typeface="Gill Sans" pitchFamily="-109" charset="0"/>
              </a:rPr>
              <a:t>silane</a:t>
            </a:r>
            <a:endParaRPr lang="en-US" dirty="0">
              <a:solidFill>
                <a:srgbClr val="000000"/>
              </a:solidFill>
              <a:ea typeface="Gill Sans" pitchFamily="-109" charset="0"/>
              <a:cs typeface="Gill Sans" pitchFamily="-109" charset="0"/>
              <a:sym typeface="Gill Sans" pitchFamily="-109" charset="0"/>
            </a:endParaRPr>
          </a:p>
          <a:p>
            <a:pPr defTabSz="642156" fontAlgn="base">
              <a:spcBef>
                <a:spcPct val="0"/>
              </a:spcBef>
              <a:spcAft>
                <a:spcPct val="0"/>
              </a:spcAft>
              <a:tabLst>
                <a:tab pos="249711" algn="l"/>
                <a:tab pos="499422" algn="l"/>
                <a:tab pos="749152" algn="l"/>
                <a:tab pos="998865" algn="l"/>
                <a:tab pos="1248576" algn="l"/>
                <a:tab pos="1498287" algn="l"/>
                <a:tab pos="1747997" algn="l"/>
                <a:tab pos="1997728" algn="l"/>
                <a:tab pos="2247441" algn="l"/>
                <a:tab pos="2497152" algn="l"/>
                <a:tab pos="2746870" algn="l"/>
                <a:tab pos="2996575" algn="l"/>
              </a:tabLst>
            </a:pPr>
            <a:endParaRPr lang="en-US" dirty="0">
              <a:solidFill>
                <a:srgbClr val="000000"/>
              </a:solidFill>
              <a:ea typeface="Gill Sans" pitchFamily="-109" charset="0"/>
              <a:cs typeface="Gill Sans" pitchFamily="-109" charset="0"/>
              <a:sym typeface="Gill Sans" pitchFamily="-109" charset="0"/>
            </a:endParaRPr>
          </a:p>
          <a:p>
            <a:pPr defTabSz="642156" fontAlgn="base">
              <a:spcBef>
                <a:spcPct val="0"/>
              </a:spcBef>
              <a:spcAft>
                <a:spcPct val="0"/>
              </a:spcAft>
              <a:tabLst>
                <a:tab pos="249711" algn="l"/>
                <a:tab pos="499422" algn="l"/>
                <a:tab pos="749152" algn="l"/>
                <a:tab pos="998865" algn="l"/>
                <a:tab pos="1248576" algn="l"/>
                <a:tab pos="1498287" algn="l"/>
                <a:tab pos="1747997" algn="l"/>
                <a:tab pos="1997728" algn="l"/>
                <a:tab pos="2247441" algn="l"/>
                <a:tab pos="2497152" algn="l"/>
                <a:tab pos="2746870" algn="l"/>
                <a:tab pos="2996575" algn="l"/>
              </a:tabLst>
            </a:pPr>
            <a:r>
              <a:rPr lang="en-US" dirty="0">
                <a:solidFill>
                  <a:srgbClr val="000000"/>
                </a:solidFill>
                <a:ea typeface="Gill Sans" pitchFamily="-109" charset="0"/>
                <a:cs typeface="Gill Sans" pitchFamily="-109" charset="0"/>
                <a:sym typeface="Gill Sans" pitchFamily="-109" charset="0"/>
              </a:rPr>
              <a:t>DTS interface layer consists of:</a:t>
            </a:r>
          </a:p>
          <a:p>
            <a:pPr defTabSz="642156" fontAlgn="base">
              <a:spcBef>
                <a:spcPct val="0"/>
              </a:spcBef>
              <a:spcAft>
                <a:spcPct val="0"/>
              </a:spcAft>
              <a:tabLst>
                <a:tab pos="249711" algn="l"/>
                <a:tab pos="499422" algn="l"/>
                <a:tab pos="749152" algn="l"/>
                <a:tab pos="998865" algn="l"/>
                <a:tab pos="1248576" algn="l"/>
                <a:tab pos="1498287" algn="l"/>
                <a:tab pos="1747997" algn="l"/>
                <a:tab pos="1997728" algn="l"/>
                <a:tab pos="2247441" algn="l"/>
                <a:tab pos="2497152" algn="l"/>
                <a:tab pos="2746870" algn="l"/>
                <a:tab pos="2996575" algn="l"/>
              </a:tabLst>
            </a:pPr>
            <a:r>
              <a:rPr lang="en-US" dirty="0">
                <a:solidFill>
                  <a:srgbClr val="000000"/>
                </a:solidFill>
                <a:ea typeface="Gill Sans" pitchFamily="-109" charset="0"/>
                <a:cs typeface="Gill Sans" pitchFamily="-109" charset="0"/>
                <a:sym typeface="Gill Sans" pitchFamily="-109" charset="0"/>
              </a:rPr>
              <a:t>32 ± 12 % PS and 43 ± 12 % </a:t>
            </a:r>
            <a:r>
              <a:rPr lang="en-US" dirty="0" err="1">
                <a:solidFill>
                  <a:srgbClr val="000000"/>
                </a:solidFill>
                <a:ea typeface="Gill Sans" pitchFamily="-109" charset="0"/>
                <a:cs typeface="Gill Sans" pitchFamily="-109" charset="0"/>
                <a:sym typeface="Gill Sans" pitchFamily="-109" charset="0"/>
              </a:rPr>
              <a:t>silane</a:t>
            </a:r>
            <a:r>
              <a:rPr lang="en-US" dirty="0">
                <a:solidFill>
                  <a:srgbClr val="000000"/>
                </a:solidFill>
                <a:ea typeface="Gill Sans" pitchFamily="-109" charset="0"/>
                <a:cs typeface="Gill Sans" pitchFamily="-109" charset="0"/>
                <a:sym typeface="Gill Sans" pitchFamily="-109" charset="0"/>
              </a:rPr>
              <a:t>.</a:t>
            </a:r>
          </a:p>
        </p:txBody>
      </p:sp>
      <p:sp>
        <p:nvSpPr>
          <p:cNvPr id="907274" name="Line 9"/>
          <p:cNvSpPr>
            <a:spLocks noChangeShapeType="1"/>
          </p:cNvSpPr>
          <p:nvPr/>
        </p:nvSpPr>
        <p:spPr bwMode="auto">
          <a:xfrm flipH="1">
            <a:off x="205383" y="5973961"/>
            <a:ext cx="552525" cy="0"/>
          </a:xfrm>
          <a:prstGeom prst="line">
            <a:avLst/>
          </a:prstGeom>
          <a:noFill/>
          <a:ln w="38100">
            <a:solidFill>
              <a:srgbClr val="0044FE"/>
            </a:solidFill>
            <a:miter lim="800000"/>
            <a:headEnd type="stealth" w="med" len="med"/>
            <a:tailEnd/>
          </a:ln>
        </p:spPr>
        <p:txBody>
          <a:bodyPr lIns="0" tIns="0" rIns="0" bIns="0">
            <a:prstTxWarp prst="textNoShape">
              <a:avLst/>
            </a:prstTxWarp>
          </a:bodyPr>
          <a:lstStyle/>
          <a:p>
            <a:pPr algn="ctr" defTabSz="642156" fontAlgn="base">
              <a:spcBef>
                <a:spcPct val="0"/>
              </a:spcBef>
              <a:spcAft>
                <a:spcPct val="0"/>
              </a:spcAft>
            </a:pPr>
            <a:endParaRPr lang="en-US" sz="3000" dirty="0">
              <a:solidFill>
                <a:srgbClr val="000000"/>
              </a:solidFill>
              <a:sym typeface="Gill Sans" pitchFamily="-109" charset="0"/>
            </a:endParaRPr>
          </a:p>
        </p:txBody>
      </p:sp>
      <p:sp>
        <p:nvSpPr>
          <p:cNvPr id="907275" name="Rectangle 10"/>
          <p:cNvSpPr>
            <a:spLocks/>
          </p:cNvSpPr>
          <p:nvPr/>
        </p:nvSpPr>
        <p:spPr bwMode="auto">
          <a:xfrm>
            <a:off x="908866" y="5768602"/>
            <a:ext cx="8127980" cy="383977"/>
          </a:xfrm>
          <a:prstGeom prst="rect">
            <a:avLst/>
          </a:prstGeom>
          <a:noFill/>
          <a:ln w="12700">
            <a:noFill/>
            <a:miter lim="800000"/>
            <a:headEnd/>
            <a:tailEnd/>
          </a:ln>
        </p:spPr>
        <p:txBody>
          <a:bodyPr lIns="0" tIns="0" rIns="0" bIns="0" anchor="ctr">
            <a:prstTxWarp prst="textNoShape">
              <a:avLst/>
            </a:prstTxWarp>
          </a:bodyPr>
          <a:lstStyle/>
          <a:p>
            <a:pPr defTabSz="642156" fontAlgn="base">
              <a:spcBef>
                <a:spcPts val="1687"/>
              </a:spcBef>
              <a:spcAft>
                <a:spcPct val="0"/>
              </a:spcAft>
            </a:pPr>
            <a:r>
              <a:rPr lang="en-US" sz="2100" dirty="0">
                <a:solidFill>
                  <a:srgbClr val="0044FE"/>
                </a:solidFill>
                <a:ea typeface="Gill Sans" pitchFamily="-109" charset="0"/>
                <a:cs typeface="Gill Sans" pitchFamily="-109" charset="0"/>
                <a:sym typeface="Gill Sans" pitchFamily="-109" charset="0"/>
              </a:rPr>
              <a:t>Depletion layer is the result of an altered interfacial order.</a:t>
            </a:r>
          </a:p>
        </p:txBody>
      </p:sp>
      <p:sp>
        <p:nvSpPr>
          <p:cNvPr id="907276" name="Line 11"/>
          <p:cNvSpPr>
            <a:spLocks noChangeShapeType="1"/>
          </p:cNvSpPr>
          <p:nvPr/>
        </p:nvSpPr>
        <p:spPr bwMode="auto">
          <a:xfrm flipH="1">
            <a:off x="205383" y="6411516"/>
            <a:ext cx="552525" cy="0"/>
          </a:xfrm>
          <a:prstGeom prst="line">
            <a:avLst/>
          </a:prstGeom>
          <a:noFill/>
          <a:ln w="38100">
            <a:solidFill>
              <a:srgbClr val="0044FE"/>
            </a:solidFill>
            <a:miter lim="800000"/>
            <a:headEnd type="stealth" w="med" len="med"/>
            <a:tailEnd/>
          </a:ln>
        </p:spPr>
        <p:txBody>
          <a:bodyPr lIns="0" tIns="0" rIns="0" bIns="0">
            <a:prstTxWarp prst="textNoShape">
              <a:avLst/>
            </a:prstTxWarp>
          </a:bodyPr>
          <a:lstStyle/>
          <a:p>
            <a:pPr algn="ctr" defTabSz="642156" fontAlgn="base">
              <a:spcBef>
                <a:spcPct val="0"/>
              </a:spcBef>
              <a:spcAft>
                <a:spcPct val="0"/>
              </a:spcAft>
            </a:pPr>
            <a:endParaRPr lang="en-US" sz="3000" dirty="0">
              <a:solidFill>
                <a:srgbClr val="000000"/>
              </a:solidFill>
              <a:sym typeface="Gill Sans" pitchFamily="-109" charset="0"/>
            </a:endParaRPr>
          </a:p>
        </p:txBody>
      </p:sp>
      <p:sp>
        <p:nvSpPr>
          <p:cNvPr id="907277" name="Rectangle 12"/>
          <p:cNvSpPr>
            <a:spLocks/>
          </p:cNvSpPr>
          <p:nvPr/>
        </p:nvSpPr>
        <p:spPr bwMode="auto">
          <a:xfrm>
            <a:off x="908866" y="6206157"/>
            <a:ext cx="8127979" cy="383977"/>
          </a:xfrm>
          <a:prstGeom prst="rect">
            <a:avLst/>
          </a:prstGeom>
          <a:noFill/>
          <a:ln w="12700">
            <a:noFill/>
            <a:miter lim="800000"/>
            <a:headEnd/>
            <a:tailEnd/>
          </a:ln>
        </p:spPr>
        <p:txBody>
          <a:bodyPr lIns="0" tIns="0" rIns="0" bIns="0" anchor="ctr">
            <a:prstTxWarp prst="textNoShape">
              <a:avLst/>
            </a:prstTxWarp>
          </a:bodyPr>
          <a:lstStyle/>
          <a:p>
            <a:pPr defTabSz="642156" fontAlgn="base">
              <a:spcBef>
                <a:spcPts val="1687"/>
              </a:spcBef>
              <a:spcAft>
                <a:spcPct val="0"/>
              </a:spcAft>
            </a:pPr>
            <a:r>
              <a:rPr lang="en-US" sz="2100" dirty="0">
                <a:solidFill>
                  <a:srgbClr val="0044FE"/>
                </a:solidFill>
                <a:ea typeface="Gill Sans" pitchFamily="-109" charset="0"/>
                <a:cs typeface="Gill Sans" pitchFamily="-109" charset="0"/>
                <a:sym typeface="Gill Sans" pitchFamily="-109" charset="0"/>
              </a:rPr>
              <a:t>Surface order is replicated in the adjacent polymer melt. (Reason for Slip?!)</a:t>
            </a:r>
          </a:p>
        </p:txBody>
      </p:sp>
      <p:sp>
        <p:nvSpPr>
          <p:cNvPr id="14" name="Rectangle 4"/>
          <p:cNvSpPr>
            <a:spLocks/>
          </p:cNvSpPr>
          <p:nvPr/>
        </p:nvSpPr>
        <p:spPr bwMode="auto">
          <a:xfrm>
            <a:off x="205383" y="5497013"/>
            <a:ext cx="3552060" cy="214313"/>
          </a:xfrm>
          <a:prstGeom prst="rect">
            <a:avLst/>
          </a:prstGeom>
          <a:noFill/>
          <a:ln w="12700">
            <a:noFill/>
            <a:miter lim="800000"/>
            <a:headEnd/>
            <a:tailEnd/>
          </a:ln>
        </p:spPr>
        <p:txBody>
          <a:bodyPr lIns="0" tIns="0" rIns="0" bIns="0" anchor="ctr">
            <a:prstTxWarp prst="textNoShape">
              <a:avLst/>
            </a:prstTxWarp>
          </a:bodyPr>
          <a:lstStyle/>
          <a:p>
            <a:pPr defTabSz="642882" fontAlgn="base">
              <a:spcBef>
                <a:spcPct val="0"/>
              </a:spcBef>
              <a:spcAft>
                <a:spcPct val="0"/>
              </a:spcAft>
            </a:pPr>
            <a:r>
              <a:rPr lang="en-US" sz="1000" dirty="0" err="1">
                <a:solidFill>
                  <a:srgbClr val="000000"/>
                </a:solidFill>
                <a:ea typeface="Gill Sans" pitchFamily="-109" charset="0"/>
                <a:cs typeface="Gill Sans" pitchFamily="-109" charset="0"/>
                <a:sym typeface="Gill Sans" pitchFamily="-109" charset="0"/>
              </a:rPr>
              <a:t>Gutfreund</a:t>
            </a:r>
            <a:r>
              <a:rPr lang="en-US" sz="1000" dirty="0">
                <a:solidFill>
                  <a:srgbClr val="000000"/>
                </a:solidFill>
                <a:ea typeface="Gill Sans" pitchFamily="-109" charset="0"/>
                <a:cs typeface="Gill Sans" pitchFamily="-109" charset="0"/>
                <a:sym typeface="Gill Sans" pitchFamily="-109" charset="0"/>
              </a:rPr>
              <a:t> </a:t>
            </a:r>
            <a:r>
              <a:rPr lang="en-US" sz="1000" i="1" dirty="0">
                <a:solidFill>
                  <a:srgbClr val="000000"/>
                </a:solidFill>
                <a:ea typeface="Gill Sans" pitchFamily="-109" charset="0"/>
                <a:cs typeface="Gill Sans" pitchFamily="-109" charset="0"/>
                <a:sym typeface="Gill Sans" pitchFamily="-109" charset="0"/>
              </a:rPr>
              <a:t>et al.</a:t>
            </a:r>
            <a:r>
              <a:rPr lang="en-US" sz="1000" dirty="0">
                <a:solidFill>
                  <a:srgbClr val="000000"/>
                </a:solidFill>
                <a:ea typeface="Gill Sans" pitchFamily="-109" charset="0"/>
                <a:cs typeface="Gill Sans" pitchFamily="-109" charset="0"/>
                <a:sym typeface="Gill Sans" pitchFamily="-109" charset="0"/>
              </a:rPr>
              <a:t>, Phys. Rev. E 87 (12306) 2013.</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0558" y="1143000"/>
            <a:ext cx="3121973" cy="4278675"/>
          </a:xfrm>
          <a:prstGeom prst="rect">
            <a:avLst/>
          </a:prstGeom>
        </p:spPr>
      </p:pic>
      <p:pic>
        <p:nvPicPr>
          <p:cNvPr id="5" name="Picture 4"/>
          <p:cNvPicPr>
            <a:picLocks noChangeAspect="1"/>
          </p:cNvPicPr>
          <p:nvPr/>
        </p:nvPicPr>
        <p:blipFill>
          <a:blip r:embed="rId3"/>
          <a:stretch>
            <a:fillRect/>
          </a:stretch>
        </p:blipFill>
        <p:spPr>
          <a:xfrm>
            <a:off x="4968911" y="1143000"/>
            <a:ext cx="2862681" cy="4009560"/>
          </a:xfrm>
          <a:prstGeom prst="rect">
            <a:avLst/>
          </a:prstGeom>
        </p:spPr>
      </p:pic>
      <p:sp>
        <p:nvSpPr>
          <p:cNvPr id="6" name="Rectangle 2"/>
          <p:cNvSpPr>
            <a:spLocks noGrp="1" noChangeArrowheads="1"/>
          </p:cNvSpPr>
          <p:nvPr>
            <p:ph type="title"/>
          </p:nvPr>
        </p:nvSpPr>
        <p:spPr>
          <a:xfrm>
            <a:off x="1072392" y="0"/>
            <a:ext cx="7793037" cy="1143000"/>
          </a:xfrm>
        </p:spPr>
        <p:txBody>
          <a:bodyPr>
            <a:normAutofit fontScale="90000"/>
          </a:bodyPr>
          <a:lstStyle/>
          <a:p>
            <a:pPr eaLnBrk="1" hangingPunct="1"/>
            <a:r>
              <a:rPr lang="fr-FR" dirty="0" err="1" smtClean="0"/>
              <a:t>Watching</a:t>
            </a:r>
            <a:r>
              <a:rPr lang="fr-FR" dirty="0" smtClean="0"/>
              <a:t> </a:t>
            </a:r>
            <a:r>
              <a:rPr lang="fr-FR" dirty="0" err="1" smtClean="0"/>
              <a:t>thermoresponsive</a:t>
            </a:r>
            <a:r>
              <a:rPr lang="fr-FR" dirty="0" smtClean="0"/>
              <a:t> hydrogel </a:t>
            </a:r>
            <a:r>
              <a:rPr lang="fr-FR" dirty="0" err="1" smtClean="0"/>
              <a:t>take</a:t>
            </a:r>
            <a:r>
              <a:rPr lang="fr-FR" dirty="0" smtClean="0"/>
              <a:t> up water</a:t>
            </a:r>
            <a:endParaRPr lang="fr-FR" dirty="0"/>
          </a:p>
        </p:txBody>
      </p:sp>
      <p:sp>
        <p:nvSpPr>
          <p:cNvPr id="7" name="Rectangle 6"/>
          <p:cNvSpPr/>
          <p:nvPr/>
        </p:nvSpPr>
        <p:spPr>
          <a:xfrm>
            <a:off x="396911" y="5592266"/>
            <a:ext cx="4572000" cy="1200329"/>
          </a:xfrm>
          <a:prstGeom prst="rect">
            <a:avLst/>
          </a:prstGeom>
        </p:spPr>
        <p:txBody>
          <a:bodyPr>
            <a:spAutoFit/>
          </a:bodyPr>
          <a:lstStyle/>
          <a:p>
            <a:r>
              <a:rPr lang="en-US" dirty="0" err="1">
                <a:solidFill>
                  <a:prstClr val="black"/>
                </a:solidFill>
              </a:rPr>
              <a:t>Proronated</a:t>
            </a:r>
            <a:r>
              <a:rPr lang="en-US" dirty="0">
                <a:solidFill>
                  <a:prstClr val="black"/>
                </a:solidFill>
              </a:rPr>
              <a:t> </a:t>
            </a:r>
            <a:r>
              <a:rPr lang="en-US" dirty="0" err="1">
                <a:solidFill>
                  <a:prstClr val="black"/>
                </a:solidFill>
              </a:rPr>
              <a:t>poly(styrene-block-monomethoxydiethylenglycol-acrylate-block-styrene</a:t>
            </a:r>
            <a:r>
              <a:rPr lang="en-US" dirty="0">
                <a:solidFill>
                  <a:prstClr val="black"/>
                </a:solidFill>
              </a:rPr>
              <a:t>) (P(S-</a:t>
            </a:r>
            <a:r>
              <a:rPr lang="en-US" i="1" dirty="0" err="1">
                <a:solidFill>
                  <a:prstClr val="black"/>
                </a:solidFill>
              </a:rPr>
              <a:t>b</a:t>
            </a:r>
            <a:r>
              <a:rPr lang="en-US" dirty="0" err="1">
                <a:solidFill>
                  <a:prstClr val="black"/>
                </a:solidFill>
              </a:rPr>
              <a:t>-MDEGA-</a:t>
            </a:r>
            <a:r>
              <a:rPr lang="en-US" i="1" dirty="0" err="1">
                <a:solidFill>
                  <a:prstClr val="black"/>
                </a:solidFill>
              </a:rPr>
              <a:t>b</a:t>
            </a:r>
            <a:r>
              <a:rPr lang="en-US" dirty="0" err="1">
                <a:solidFill>
                  <a:prstClr val="black"/>
                </a:solidFill>
              </a:rPr>
              <a:t>-S</a:t>
            </a:r>
            <a:r>
              <a:rPr lang="en-US" dirty="0">
                <a:solidFill>
                  <a:prstClr val="black"/>
                </a:solidFill>
              </a:rPr>
              <a:t>))  films +D2O   -huge contrast </a:t>
            </a:r>
          </a:p>
        </p:txBody>
      </p:sp>
      <p:sp>
        <p:nvSpPr>
          <p:cNvPr id="8" name="Rectangle 7"/>
          <p:cNvSpPr/>
          <p:nvPr/>
        </p:nvSpPr>
        <p:spPr>
          <a:xfrm>
            <a:off x="4968911" y="5744840"/>
            <a:ext cx="4572000" cy="646331"/>
          </a:xfrm>
          <a:prstGeom prst="rect">
            <a:avLst/>
          </a:prstGeom>
        </p:spPr>
        <p:txBody>
          <a:bodyPr>
            <a:spAutoFit/>
          </a:bodyPr>
          <a:lstStyle/>
          <a:p>
            <a:r>
              <a:rPr lang="en-US" dirty="0">
                <a:solidFill>
                  <a:prstClr val="black"/>
                </a:solidFill>
              </a:rPr>
              <a:t>Macromolecules </a:t>
            </a:r>
            <a:r>
              <a:rPr lang="en-US" dirty="0" err="1">
                <a:solidFill>
                  <a:prstClr val="black"/>
                </a:solidFill>
              </a:rPr>
              <a:t>zhong</a:t>
            </a:r>
            <a:r>
              <a:rPr lang="en-US" dirty="0">
                <a:solidFill>
                  <a:prstClr val="black"/>
                </a:solidFill>
              </a:rPr>
              <a:t> et. al.</a:t>
            </a:r>
          </a:p>
          <a:p>
            <a:r>
              <a:rPr lang="en-US" dirty="0">
                <a:solidFill>
                  <a:prstClr val="black"/>
                </a:solidFill>
              </a:rPr>
              <a:t> </a:t>
            </a:r>
            <a:r>
              <a:rPr lang="en-US" b="1" dirty="0">
                <a:solidFill>
                  <a:prstClr val="black"/>
                </a:solidFill>
              </a:rPr>
              <a:t>46</a:t>
            </a:r>
            <a:r>
              <a:rPr lang="en-US" dirty="0">
                <a:solidFill>
                  <a:prstClr val="black"/>
                </a:solidFill>
              </a:rPr>
              <a:t> 4069 (2013)</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53256" y="42983"/>
            <a:ext cx="7793037" cy="795217"/>
          </a:xfrm>
        </p:spPr>
        <p:txBody>
          <a:bodyPr/>
          <a:lstStyle/>
          <a:p>
            <a:pPr eaLnBrk="1" hangingPunct="1"/>
            <a:r>
              <a:rPr lang="fr-FR" sz="5000" dirty="0" err="1"/>
              <a:t>Experimental</a:t>
            </a:r>
            <a:r>
              <a:rPr lang="fr-FR" sz="5000" dirty="0"/>
              <a:t> </a:t>
            </a:r>
            <a:r>
              <a:rPr lang="fr-FR" sz="5000" dirty="0" err="1"/>
              <a:t>set-up</a:t>
            </a:r>
            <a:endParaRPr lang="fr-FR" sz="5000" dirty="0"/>
          </a:p>
        </p:txBody>
      </p:sp>
      <p:sp>
        <p:nvSpPr>
          <p:cNvPr id="6" name="AutoShape 9"/>
          <p:cNvSpPr>
            <a:spLocks noChangeArrowheads="1"/>
          </p:cNvSpPr>
          <p:nvPr/>
        </p:nvSpPr>
        <p:spPr bwMode="auto">
          <a:xfrm>
            <a:off x="7086600" y="838200"/>
            <a:ext cx="304800" cy="1219200"/>
          </a:xfrm>
          <a:prstGeom prst="upArrow">
            <a:avLst>
              <a:gd name="adj1" fmla="val 50000"/>
              <a:gd name="adj2" fmla="val 100000"/>
            </a:avLst>
          </a:prstGeom>
          <a:solidFill>
            <a:schemeClr val="accent1"/>
          </a:solidFill>
          <a:ln w="9525">
            <a:solidFill>
              <a:schemeClr val="tx1"/>
            </a:solidFill>
            <a:miter lim="800000"/>
            <a:headEnd/>
            <a:tailEnd/>
          </a:ln>
        </p:spPr>
        <p:txBody>
          <a:bodyPr wrap="none" anchor="ctr">
            <a:prstTxWarp prst="textNoShape">
              <a:avLst/>
            </a:prstTxWarp>
          </a:bodyPr>
          <a:lstStyle/>
          <a:p>
            <a:pPr defTabSz="457035"/>
            <a:endParaRPr lang="en-US">
              <a:solidFill>
                <a:srgbClr val="000000"/>
              </a:solidFill>
            </a:endParaRPr>
          </a:p>
        </p:txBody>
      </p:sp>
      <p:sp>
        <p:nvSpPr>
          <p:cNvPr id="7" name="Text Box 10"/>
          <p:cNvSpPr txBox="1">
            <a:spLocks noChangeArrowheads="1"/>
          </p:cNvSpPr>
          <p:nvPr/>
        </p:nvSpPr>
        <p:spPr bwMode="auto">
          <a:xfrm>
            <a:off x="7315200" y="1219200"/>
            <a:ext cx="1616075" cy="457200"/>
          </a:xfrm>
          <a:prstGeom prst="rect">
            <a:avLst/>
          </a:prstGeom>
          <a:noFill/>
          <a:ln w="9525">
            <a:noFill/>
            <a:miter lim="800000"/>
            <a:headEnd/>
            <a:tailEnd/>
          </a:ln>
        </p:spPr>
        <p:txBody>
          <a:bodyPr wrap="none">
            <a:prstTxWarp prst="textNoShape">
              <a:avLst/>
            </a:prstTxWarp>
            <a:spAutoFit/>
          </a:bodyPr>
          <a:lstStyle/>
          <a:p>
            <a:pPr defTabSz="457035"/>
            <a:r>
              <a:rPr lang="fr-FR">
                <a:solidFill>
                  <a:srgbClr val="000000"/>
                </a:solidFill>
              </a:rPr>
              <a:t>Guide field</a:t>
            </a:r>
          </a:p>
        </p:txBody>
      </p:sp>
      <p:grpSp>
        <p:nvGrpSpPr>
          <p:cNvPr id="2" name="Group 19"/>
          <p:cNvGrpSpPr>
            <a:grpSpLocks/>
          </p:cNvGrpSpPr>
          <p:nvPr/>
        </p:nvGrpSpPr>
        <p:grpSpPr bwMode="auto">
          <a:xfrm>
            <a:off x="0" y="2209800"/>
            <a:ext cx="9144000" cy="457200"/>
            <a:chOff x="0" y="2160"/>
            <a:chExt cx="5760" cy="288"/>
          </a:xfrm>
        </p:grpSpPr>
        <p:sp>
          <p:nvSpPr>
            <p:cNvPr id="9" name="Line 4"/>
            <p:cNvSpPr>
              <a:spLocks noChangeShapeType="1"/>
            </p:cNvSpPr>
            <p:nvPr/>
          </p:nvSpPr>
          <p:spPr bwMode="auto">
            <a:xfrm>
              <a:off x="0" y="2304"/>
              <a:ext cx="5760" cy="0"/>
            </a:xfrm>
            <a:prstGeom prst="line">
              <a:avLst/>
            </a:prstGeom>
            <a:noFill/>
            <a:ln w="57150">
              <a:solidFill>
                <a:schemeClr val="hlink"/>
              </a:solidFill>
              <a:miter lim="800000"/>
              <a:headEnd/>
              <a:tailEnd type="triangle" w="med" len="med"/>
            </a:ln>
          </p:spPr>
          <p:txBody>
            <a:bodyPr wrap="none">
              <a:prstTxWarp prst="textNoShape">
                <a:avLst/>
              </a:prstTxWarp>
            </a:bodyPr>
            <a:lstStyle/>
            <a:p>
              <a:pPr defTabSz="457035"/>
              <a:endParaRPr lang="en-US">
                <a:solidFill>
                  <a:srgbClr val="000000"/>
                </a:solidFill>
              </a:endParaRPr>
            </a:p>
          </p:txBody>
        </p:sp>
        <p:sp>
          <p:nvSpPr>
            <p:cNvPr id="10" name="Text Box 6"/>
            <p:cNvSpPr txBox="1">
              <a:spLocks noChangeArrowheads="1"/>
            </p:cNvSpPr>
            <p:nvPr/>
          </p:nvSpPr>
          <p:spPr bwMode="auto">
            <a:xfrm>
              <a:off x="288" y="2160"/>
              <a:ext cx="840" cy="288"/>
            </a:xfrm>
            <a:prstGeom prst="rect">
              <a:avLst/>
            </a:prstGeom>
            <a:solidFill>
              <a:srgbClr val="CCECFF"/>
            </a:solidFill>
            <a:ln w="9525">
              <a:noFill/>
              <a:miter lim="800000"/>
              <a:headEnd/>
              <a:tailEnd/>
            </a:ln>
          </p:spPr>
          <p:txBody>
            <a:bodyPr wrap="none">
              <a:prstTxWarp prst="textNoShape">
                <a:avLst/>
              </a:prstTxWarp>
              <a:spAutoFit/>
            </a:bodyPr>
            <a:lstStyle/>
            <a:p>
              <a:pPr defTabSz="457035"/>
              <a:r>
                <a:rPr lang="fr-FR">
                  <a:solidFill>
                    <a:srgbClr val="000000"/>
                  </a:solidFill>
                </a:rPr>
                <a:t>polariser</a:t>
              </a:r>
            </a:p>
          </p:txBody>
        </p:sp>
        <p:sp>
          <p:nvSpPr>
            <p:cNvPr id="11" name="Text Box 14"/>
            <p:cNvSpPr txBox="1">
              <a:spLocks noChangeArrowheads="1"/>
            </p:cNvSpPr>
            <p:nvPr/>
          </p:nvSpPr>
          <p:spPr bwMode="auto">
            <a:xfrm>
              <a:off x="1248" y="2160"/>
              <a:ext cx="647" cy="288"/>
            </a:xfrm>
            <a:prstGeom prst="rect">
              <a:avLst/>
            </a:prstGeom>
            <a:solidFill>
              <a:srgbClr val="CCECFF"/>
            </a:solidFill>
            <a:ln w="9525">
              <a:noFill/>
              <a:miter lim="800000"/>
              <a:headEnd/>
              <a:tailEnd/>
            </a:ln>
          </p:spPr>
          <p:txBody>
            <a:bodyPr wrap="none">
              <a:prstTxWarp prst="textNoShape">
                <a:avLst/>
              </a:prstTxWarp>
              <a:spAutoFit/>
            </a:bodyPr>
            <a:lstStyle/>
            <a:p>
              <a:pPr defTabSz="457035"/>
              <a:r>
                <a:rPr lang="fr-FR">
                  <a:solidFill>
                    <a:srgbClr val="000000"/>
                  </a:solidFill>
                </a:rPr>
                <a:t>flipper</a:t>
              </a:r>
            </a:p>
          </p:txBody>
        </p:sp>
        <p:sp>
          <p:nvSpPr>
            <p:cNvPr id="12" name="Text Box 15"/>
            <p:cNvSpPr txBox="1">
              <a:spLocks noChangeArrowheads="1"/>
            </p:cNvSpPr>
            <p:nvPr/>
          </p:nvSpPr>
          <p:spPr bwMode="auto">
            <a:xfrm>
              <a:off x="2112" y="2160"/>
              <a:ext cx="715" cy="288"/>
            </a:xfrm>
            <a:prstGeom prst="rect">
              <a:avLst/>
            </a:prstGeom>
            <a:solidFill>
              <a:schemeClr val="hlink"/>
            </a:solidFill>
            <a:ln w="9525">
              <a:noFill/>
              <a:miter lim="800000"/>
              <a:headEnd/>
              <a:tailEnd/>
            </a:ln>
          </p:spPr>
          <p:txBody>
            <a:bodyPr>
              <a:prstTxWarp prst="textNoShape">
                <a:avLst/>
              </a:prstTxWarp>
              <a:spAutoFit/>
            </a:bodyPr>
            <a:lstStyle/>
            <a:p>
              <a:pPr defTabSz="457035"/>
              <a:r>
                <a:rPr lang="fr-FR">
                  <a:solidFill>
                    <a:srgbClr val="000000"/>
                  </a:solidFill>
                </a:rPr>
                <a:t>sample</a:t>
              </a:r>
            </a:p>
          </p:txBody>
        </p:sp>
        <p:sp>
          <p:nvSpPr>
            <p:cNvPr id="13" name="Text Box 16"/>
            <p:cNvSpPr txBox="1">
              <a:spLocks noChangeArrowheads="1"/>
            </p:cNvSpPr>
            <p:nvPr/>
          </p:nvSpPr>
          <p:spPr bwMode="auto">
            <a:xfrm>
              <a:off x="3744" y="2160"/>
              <a:ext cx="821" cy="288"/>
            </a:xfrm>
            <a:prstGeom prst="rect">
              <a:avLst/>
            </a:prstGeom>
            <a:solidFill>
              <a:srgbClr val="CCECFF"/>
            </a:solidFill>
            <a:ln w="9525">
              <a:noFill/>
              <a:miter lim="800000"/>
              <a:headEnd/>
              <a:tailEnd/>
            </a:ln>
          </p:spPr>
          <p:txBody>
            <a:bodyPr wrap="none">
              <a:prstTxWarp prst="textNoShape">
                <a:avLst/>
              </a:prstTxWarp>
              <a:spAutoFit/>
            </a:bodyPr>
            <a:lstStyle/>
            <a:p>
              <a:pPr defTabSz="457035"/>
              <a:r>
                <a:rPr lang="fr-FR">
                  <a:solidFill>
                    <a:srgbClr val="000000"/>
                  </a:solidFill>
                </a:rPr>
                <a:t>analyser</a:t>
              </a:r>
            </a:p>
          </p:txBody>
        </p:sp>
        <p:sp>
          <p:nvSpPr>
            <p:cNvPr id="14" name="Text Box 17"/>
            <p:cNvSpPr txBox="1">
              <a:spLocks noChangeArrowheads="1"/>
            </p:cNvSpPr>
            <p:nvPr/>
          </p:nvSpPr>
          <p:spPr bwMode="auto">
            <a:xfrm>
              <a:off x="4704" y="2160"/>
              <a:ext cx="814" cy="288"/>
            </a:xfrm>
            <a:prstGeom prst="rect">
              <a:avLst/>
            </a:prstGeom>
            <a:solidFill>
              <a:srgbClr val="CCECFF"/>
            </a:solidFill>
            <a:ln w="9525">
              <a:noFill/>
              <a:miter lim="800000"/>
              <a:headEnd/>
              <a:tailEnd/>
            </a:ln>
          </p:spPr>
          <p:txBody>
            <a:bodyPr wrap="none">
              <a:prstTxWarp prst="textNoShape">
                <a:avLst/>
              </a:prstTxWarp>
              <a:spAutoFit/>
            </a:bodyPr>
            <a:lstStyle/>
            <a:p>
              <a:pPr defTabSz="457035"/>
              <a:r>
                <a:rPr lang="fr-FR">
                  <a:solidFill>
                    <a:srgbClr val="000000"/>
                  </a:solidFill>
                </a:rPr>
                <a:t>detector</a:t>
              </a:r>
            </a:p>
          </p:txBody>
        </p:sp>
        <p:sp>
          <p:nvSpPr>
            <p:cNvPr id="15" name="Text Box 18"/>
            <p:cNvSpPr txBox="1">
              <a:spLocks noChangeArrowheads="1"/>
            </p:cNvSpPr>
            <p:nvPr/>
          </p:nvSpPr>
          <p:spPr bwMode="auto">
            <a:xfrm>
              <a:off x="2976" y="2160"/>
              <a:ext cx="647" cy="288"/>
            </a:xfrm>
            <a:prstGeom prst="rect">
              <a:avLst/>
            </a:prstGeom>
            <a:solidFill>
              <a:srgbClr val="CCECFF"/>
            </a:solidFill>
            <a:ln w="9525">
              <a:noFill/>
              <a:miter lim="800000"/>
              <a:headEnd/>
              <a:tailEnd/>
            </a:ln>
          </p:spPr>
          <p:txBody>
            <a:bodyPr wrap="none">
              <a:prstTxWarp prst="textNoShape">
                <a:avLst/>
              </a:prstTxWarp>
              <a:spAutoFit/>
            </a:bodyPr>
            <a:lstStyle/>
            <a:p>
              <a:pPr defTabSz="457035"/>
              <a:r>
                <a:rPr lang="fr-FR">
                  <a:solidFill>
                    <a:srgbClr val="000000"/>
                  </a:solidFill>
                </a:rPr>
                <a:t>flipper</a:t>
              </a:r>
            </a:p>
          </p:txBody>
        </p:sp>
      </p:grpSp>
      <p:grpSp>
        <p:nvGrpSpPr>
          <p:cNvPr id="3" name="Group 20"/>
          <p:cNvGrpSpPr>
            <a:grpSpLocks/>
          </p:cNvGrpSpPr>
          <p:nvPr/>
        </p:nvGrpSpPr>
        <p:grpSpPr bwMode="auto">
          <a:xfrm>
            <a:off x="228600" y="4224338"/>
            <a:ext cx="8662988" cy="2405062"/>
            <a:chOff x="144" y="2508"/>
            <a:chExt cx="5457" cy="1515"/>
          </a:xfrm>
        </p:grpSpPr>
        <p:sp>
          <p:nvSpPr>
            <p:cNvPr id="17" name="Rectangle 21"/>
            <p:cNvSpPr>
              <a:spLocks noChangeAspect="1" noChangeArrowheads="1"/>
            </p:cNvSpPr>
            <p:nvPr/>
          </p:nvSpPr>
          <p:spPr bwMode="auto">
            <a:xfrm>
              <a:off x="144" y="3132"/>
              <a:ext cx="5448" cy="441"/>
            </a:xfrm>
            <a:prstGeom prst="rect">
              <a:avLst/>
            </a:prstGeom>
            <a:solidFill>
              <a:srgbClr val="00FF00">
                <a:alpha val="50195"/>
              </a:srgbClr>
            </a:solidFill>
            <a:ln w="9525">
              <a:noFill/>
              <a:miter lim="800000"/>
              <a:headEnd/>
              <a:tailEnd/>
            </a:ln>
          </p:spPr>
          <p:txBody>
            <a:bodyPr>
              <a:prstTxWarp prst="textNoShape">
                <a:avLst/>
              </a:prstTxWarp>
            </a:bodyPr>
            <a:lstStyle/>
            <a:p>
              <a:pPr defTabSz="457035" eaLnBrk="0" hangingPunct="0"/>
              <a:endParaRPr lang="en-GB" sz="1000">
                <a:solidFill>
                  <a:srgbClr val="000000"/>
                </a:solidFill>
                <a:latin typeface="Times New Roman" pitchFamily="29" charset="0"/>
              </a:endParaRPr>
            </a:p>
          </p:txBody>
        </p:sp>
        <p:sp>
          <p:nvSpPr>
            <p:cNvPr id="18" name="AutoShape 22"/>
            <p:cNvSpPr>
              <a:spLocks noChangeAspect="1" noChangeArrowheads="1"/>
            </p:cNvSpPr>
            <p:nvPr/>
          </p:nvSpPr>
          <p:spPr bwMode="auto">
            <a:xfrm>
              <a:off x="2797" y="3573"/>
              <a:ext cx="666" cy="147"/>
            </a:xfrm>
            <a:prstGeom prst="rightArrow">
              <a:avLst>
                <a:gd name="adj1" fmla="val 50000"/>
                <a:gd name="adj2" fmla="val 113265"/>
              </a:avLst>
            </a:prstGeom>
            <a:solidFill>
              <a:srgbClr val="00FFFF"/>
            </a:solidFill>
            <a:ln w="9525">
              <a:solidFill>
                <a:srgbClr val="000000"/>
              </a:solidFill>
              <a:miter lim="800000"/>
              <a:headEnd/>
              <a:tailEnd/>
            </a:ln>
          </p:spPr>
          <p:txBody>
            <a:bodyPr>
              <a:prstTxWarp prst="textNoShape">
                <a:avLst/>
              </a:prstTxWarp>
            </a:bodyPr>
            <a:lstStyle/>
            <a:p>
              <a:pPr defTabSz="457035"/>
              <a:endParaRPr lang="en-US">
                <a:solidFill>
                  <a:srgbClr val="000000"/>
                </a:solidFill>
              </a:endParaRPr>
            </a:p>
          </p:txBody>
        </p:sp>
        <p:sp>
          <p:nvSpPr>
            <p:cNvPr id="19" name="Rectangle 23"/>
            <p:cNvSpPr>
              <a:spLocks noChangeAspect="1" noChangeArrowheads="1"/>
            </p:cNvSpPr>
            <p:nvPr/>
          </p:nvSpPr>
          <p:spPr bwMode="auto">
            <a:xfrm>
              <a:off x="153" y="2587"/>
              <a:ext cx="5448" cy="441"/>
            </a:xfrm>
            <a:prstGeom prst="rect">
              <a:avLst/>
            </a:prstGeom>
            <a:solidFill>
              <a:srgbClr val="00FFFF">
                <a:alpha val="50195"/>
              </a:srgbClr>
            </a:solidFill>
            <a:ln w="9525">
              <a:noFill/>
              <a:miter lim="800000"/>
              <a:headEnd/>
              <a:tailEnd/>
            </a:ln>
          </p:spPr>
          <p:txBody>
            <a:bodyPr>
              <a:prstTxWarp prst="textNoShape">
                <a:avLst/>
              </a:prstTxWarp>
            </a:bodyPr>
            <a:lstStyle/>
            <a:p>
              <a:pPr defTabSz="457035"/>
              <a:endParaRPr lang="en-US">
                <a:solidFill>
                  <a:srgbClr val="000000"/>
                </a:solidFill>
              </a:endParaRPr>
            </a:p>
          </p:txBody>
        </p:sp>
        <p:sp>
          <p:nvSpPr>
            <p:cNvPr id="20" name="AutoShape 24"/>
            <p:cNvSpPr>
              <a:spLocks noChangeAspect="1" noChangeArrowheads="1"/>
            </p:cNvSpPr>
            <p:nvPr/>
          </p:nvSpPr>
          <p:spPr bwMode="auto">
            <a:xfrm>
              <a:off x="1872" y="3444"/>
              <a:ext cx="1868" cy="579"/>
            </a:xfrm>
            <a:prstGeom prst="cube">
              <a:avLst>
                <a:gd name="adj" fmla="val 88060"/>
              </a:avLst>
            </a:prstGeom>
            <a:solidFill>
              <a:srgbClr val="FFFFFF"/>
            </a:solidFill>
            <a:ln w="9525">
              <a:solidFill>
                <a:srgbClr val="000000"/>
              </a:solidFill>
              <a:miter lim="800000"/>
              <a:headEnd/>
              <a:tailEnd/>
            </a:ln>
          </p:spPr>
          <p:txBody>
            <a:bodyPr>
              <a:prstTxWarp prst="textNoShape">
                <a:avLst/>
              </a:prstTxWarp>
            </a:bodyPr>
            <a:lstStyle/>
            <a:p>
              <a:pPr defTabSz="457035"/>
              <a:endParaRPr lang="en-US">
                <a:solidFill>
                  <a:srgbClr val="000000"/>
                </a:solidFill>
              </a:endParaRPr>
            </a:p>
          </p:txBody>
        </p:sp>
        <p:sp>
          <p:nvSpPr>
            <p:cNvPr id="21" name="AutoShape 25"/>
            <p:cNvSpPr>
              <a:spLocks noChangeAspect="1" noChangeArrowheads="1"/>
            </p:cNvSpPr>
            <p:nvPr/>
          </p:nvSpPr>
          <p:spPr bwMode="auto">
            <a:xfrm>
              <a:off x="1872" y="3435"/>
              <a:ext cx="1859" cy="519"/>
            </a:xfrm>
            <a:prstGeom prst="cube">
              <a:avLst>
                <a:gd name="adj" fmla="val 97014"/>
              </a:avLst>
            </a:prstGeom>
            <a:solidFill>
              <a:srgbClr val="EAEAEA"/>
            </a:solidFill>
            <a:ln w="9525">
              <a:solidFill>
                <a:srgbClr val="000000"/>
              </a:solidFill>
              <a:miter lim="800000"/>
              <a:headEnd/>
              <a:tailEnd/>
            </a:ln>
          </p:spPr>
          <p:txBody>
            <a:bodyPr>
              <a:prstTxWarp prst="textNoShape">
                <a:avLst/>
              </a:prstTxWarp>
            </a:bodyPr>
            <a:lstStyle/>
            <a:p>
              <a:pPr defTabSz="457035"/>
              <a:endParaRPr lang="en-US">
                <a:solidFill>
                  <a:srgbClr val="000000"/>
                </a:solidFill>
              </a:endParaRPr>
            </a:p>
          </p:txBody>
        </p:sp>
        <p:sp>
          <p:nvSpPr>
            <p:cNvPr id="22" name="Text Box 26"/>
            <p:cNvSpPr txBox="1">
              <a:spLocks noChangeAspect="1" noChangeArrowheads="1"/>
            </p:cNvSpPr>
            <p:nvPr/>
          </p:nvSpPr>
          <p:spPr bwMode="auto">
            <a:xfrm>
              <a:off x="2719" y="2605"/>
              <a:ext cx="372" cy="337"/>
            </a:xfrm>
            <a:prstGeom prst="rect">
              <a:avLst/>
            </a:prstGeom>
            <a:noFill/>
            <a:ln w="9525">
              <a:noFill/>
              <a:miter lim="800000"/>
              <a:headEnd/>
              <a:tailEnd/>
            </a:ln>
          </p:spPr>
          <p:txBody>
            <a:bodyPr>
              <a:prstTxWarp prst="textNoShape">
                <a:avLst/>
              </a:prstTxWarp>
            </a:bodyPr>
            <a:lstStyle/>
            <a:p>
              <a:pPr defTabSz="457035" eaLnBrk="0" hangingPunct="0"/>
              <a:r>
                <a:rPr lang="fr-FR" sz="2800" b="1">
                  <a:solidFill>
                    <a:srgbClr val="000000"/>
                  </a:solidFill>
                  <a:latin typeface="Arial" pitchFamily="29" charset="0"/>
                </a:rPr>
                <a:t>B</a:t>
              </a:r>
            </a:p>
          </p:txBody>
        </p:sp>
        <p:sp>
          <p:nvSpPr>
            <p:cNvPr id="23" name="Text Box 27"/>
            <p:cNvSpPr txBox="1">
              <a:spLocks noChangeAspect="1" noChangeArrowheads="1"/>
            </p:cNvSpPr>
            <p:nvPr/>
          </p:nvSpPr>
          <p:spPr bwMode="auto">
            <a:xfrm>
              <a:off x="350" y="2508"/>
              <a:ext cx="441" cy="372"/>
            </a:xfrm>
            <a:prstGeom prst="rect">
              <a:avLst/>
            </a:prstGeom>
            <a:noFill/>
            <a:ln w="9525">
              <a:noFill/>
              <a:miter lim="800000"/>
              <a:headEnd/>
              <a:tailEnd/>
            </a:ln>
          </p:spPr>
          <p:txBody>
            <a:bodyPr>
              <a:prstTxWarp prst="textNoShape">
                <a:avLst/>
              </a:prstTxWarp>
            </a:bodyPr>
            <a:lstStyle/>
            <a:p>
              <a:pPr defTabSz="457035" eaLnBrk="0" hangingPunct="0"/>
              <a:r>
                <a:rPr lang="fr-FR" sz="4000" b="1">
                  <a:solidFill>
                    <a:srgbClr val="000000"/>
                  </a:solidFill>
                  <a:latin typeface="Arial" pitchFamily="29" charset="0"/>
                </a:rPr>
                <a:t>+</a:t>
              </a:r>
            </a:p>
          </p:txBody>
        </p:sp>
        <p:sp>
          <p:nvSpPr>
            <p:cNvPr id="24" name="Text Box 28"/>
            <p:cNvSpPr txBox="1">
              <a:spLocks noChangeAspect="1" noChangeArrowheads="1"/>
            </p:cNvSpPr>
            <p:nvPr/>
          </p:nvSpPr>
          <p:spPr bwMode="auto">
            <a:xfrm>
              <a:off x="365" y="2687"/>
              <a:ext cx="381" cy="337"/>
            </a:xfrm>
            <a:prstGeom prst="rect">
              <a:avLst/>
            </a:prstGeom>
            <a:noFill/>
            <a:ln w="9525">
              <a:noFill/>
              <a:miter lim="800000"/>
              <a:headEnd/>
              <a:tailEnd/>
            </a:ln>
          </p:spPr>
          <p:txBody>
            <a:bodyPr>
              <a:prstTxWarp prst="textNoShape">
                <a:avLst/>
              </a:prstTxWarp>
            </a:bodyPr>
            <a:lstStyle/>
            <a:p>
              <a:pPr defTabSz="457035" eaLnBrk="0" hangingPunct="0"/>
              <a:r>
                <a:rPr lang="fr-FR" sz="4400" b="1">
                  <a:solidFill>
                    <a:srgbClr val="000000"/>
                  </a:solidFill>
                  <a:latin typeface="Arial" pitchFamily="29" charset="0"/>
                </a:rPr>
                <a:t>-</a:t>
              </a:r>
            </a:p>
          </p:txBody>
        </p:sp>
        <p:sp>
          <p:nvSpPr>
            <p:cNvPr id="25" name="Text Box 29"/>
            <p:cNvSpPr txBox="1">
              <a:spLocks noChangeAspect="1" noChangeArrowheads="1"/>
            </p:cNvSpPr>
            <p:nvPr/>
          </p:nvSpPr>
          <p:spPr bwMode="auto">
            <a:xfrm>
              <a:off x="5014" y="2509"/>
              <a:ext cx="570" cy="510"/>
            </a:xfrm>
            <a:prstGeom prst="rect">
              <a:avLst/>
            </a:prstGeom>
            <a:noFill/>
            <a:ln w="9525">
              <a:noFill/>
              <a:miter lim="800000"/>
              <a:headEnd/>
              <a:tailEnd/>
            </a:ln>
          </p:spPr>
          <p:txBody>
            <a:bodyPr>
              <a:prstTxWarp prst="textNoShape">
                <a:avLst/>
              </a:prstTxWarp>
            </a:bodyPr>
            <a:lstStyle/>
            <a:p>
              <a:pPr defTabSz="457035" eaLnBrk="0" hangingPunct="0"/>
              <a:r>
                <a:rPr lang="fr-FR" sz="4000" b="1">
                  <a:solidFill>
                    <a:srgbClr val="000000"/>
                  </a:solidFill>
                  <a:latin typeface="Arial" pitchFamily="29" charset="0"/>
                </a:rPr>
                <a:t>+</a:t>
              </a:r>
            </a:p>
          </p:txBody>
        </p:sp>
        <p:sp>
          <p:nvSpPr>
            <p:cNvPr id="26" name="Text Box 30"/>
            <p:cNvSpPr txBox="1">
              <a:spLocks noChangeAspect="1" noChangeArrowheads="1"/>
            </p:cNvSpPr>
            <p:nvPr/>
          </p:nvSpPr>
          <p:spPr bwMode="auto">
            <a:xfrm>
              <a:off x="5031" y="2683"/>
              <a:ext cx="380" cy="338"/>
            </a:xfrm>
            <a:prstGeom prst="rect">
              <a:avLst/>
            </a:prstGeom>
            <a:noFill/>
            <a:ln w="9525">
              <a:noFill/>
              <a:miter lim="800000"/>
              <a:headEnd/>
              <a:tailEnd/>
            </a:ln>
          </p:spPr>
          <p:txBody>
            <a:bodyPr>
              <a:prstTxWarp prst="textNoShape">
                <a:avLst/>
              </a:prstTxWarp>
            </a:bodyPr>
            <a:lstStyle/>
            <a:p>
              <a:pPr defTabSz="457035" eaLnBrk="0" hangingPunct="0"/>
              <a:r>
                <a:rPr lang="fr-FR" sz="4400" b="1">
                  <a:solidFill>
                    <a:srgbClr val="000000"/>
                  </a:solidFill>
                  <a:latin typeface="Arial" pitchFamily="29" charset="0"/>
                </a:rPr>
                <a:t>-</a:t>
              </a:r>
            </a:p>
          </p:txBody>
        </p:sp>
        <p:sp>
          <p:nvSpPr>
            <p:cNvPr id="27" name="Text Box 31"/>
            <p:cNvSpPr txBox="1">
              <a:spLocks noChangeAspect="1" noChangeArrowheads="1"/>
            </p:cNvSpPr>
            <p:nvPr/>
          </p:nvSpPr>
          <p:spPr bwMode="auto">
            <a:xfrm>
              <a:off x="339" y="3043"/>
              <a:ext cx="571" cy="510"/>
            </a:xfrm>
            <a:prstGeom prst="rect">
              <a:avLst/>
            </a:prstGeom>
            <a:noFill/>
            <a:ln w="9525">
              <a:noFill/>
              <a:miter lim="800000"/>
              <a:headEnd/>
              <a:tailEnd/>
            </a:ln>
          </p:spPr>
          <p:txBody>
            <a:bodyPr>
              <a:prstTxWarp prst="textNoShape">
                <a:avLst/>
              </a:prstTxWarp>
            </a:bodyPr>
            <a:lstStyle/>
            <a:p>
              <a:pPr defTabSz="457035" eaLnBrk="0" hangingPunct="0"/>
              <a:r>
                <a:rPr lang="fr-FR" sz="4000" b="1">
                  <a:solidFill>
                    <a:srgbClr val="000000"/>
                  </a:solidFill>
                  <a:latin typeface="Arial" pitchFamily="29" charset="0"/>
                </a:rPr>
                <a:t>+</a:t>
              </a:r>
            </a:p>
          </p:txBody>
        </p:sp>
        <p:sp>
          <p:nvSpPr>
            <p:cNvPr id="28" name="Text Box 32"/>
            <p:cNvSpPr txBox="1">
              <a:spLocks noChangeAspect="1" noChangeArrowheads="1"/>
            </p:cNvSpPr>
            <p:nvPr/>
          </p:nvSpPr>
          <p:spPr bwMode="auto">
            <a:xfrm>
              <a:off x="358" y="3228"/>
              <a:ext cx="381" cy="337"/>
            </a:xfrm>
            <a:prstGeom prst="rect">
              <a:avLst/>
            </a:prstGeom>
            <a:noFill/>
            <a:ln w="9525">
              <a:noFill/>
              <a:miter lim="800000"/>
              <a:headEnd/>
              <a:tailEnd/>
            </a:ln>
          </p:spPr>
          <p:txBody>
            <a:bodyPr>
              <a:prstTxWarp prst="textNoShape">
                <a:avLst/>
              </a:prstTxWarp>
            </a:bodyPr>
            <a:lstStyle/>
            <a:p>
              <a:pPr defTabSz="457035" eaLnBrk="0" hangingPunct="0"/>
              <a:r>
                <a:rPr lang="fr-FR" sz="4400" b="1">
                  <a:solidFill>
                    <a:srgbClr val="000000"/>
                  </a:solidFill>
                  <a:latin typeface="Arial" pitchFamily="29" charset="0"/>
                </a:rPr>
                <a:t>-</a:t>
              </a:r>
            </a:p>
          </p:txBody>
        </p:sp>
        <p:sp>
          <p:nvSpPr>
            <p:cNvPr id="29" name="Text Box 33"/>
            <p:cNvSpPr txBox="1">
              <a:spLocks noChangeAspect="1" noChangeArrowheads="1"/>
            </p:cNvSpPr>
            <p:nvPr/>
          </p:nvSpPr>
          <p:spPr bwMode="auto">
            <a:xfrm>
              <a:off x="5033" y="2959"/>
              <a:ext cx="450" cy="312"/>
            </a:xfrm>
            <a:prstGeom prst="rect">
              <a:avLst/>
            </a:prstGeom>
            <a:noFill/>
            <a:ln w="9525">
              <a:noFill/>
              <a:miter lim="800000"/>
              <a:headEnd/>
              <a:tailEnd/>
            </a:ln>
          </p:spPr>
          <p:txBody>
            <a:bodyPr>
              <a:prstTxWarp prst="textNoShape">
                <a:avLst/>
              </a:prstTxWarp>
            </a:bodyPr>
            <a:lstStyle/>
            <a:p>
              <a:pPr defTabSz="457035" eaLnBrk="0" hangingPunct="0"/>
              <a:r>
                <a:rPr lang="fr-FR" sz="4400" b="1">
                  <a:solidFill>
                    <a:srgbClr val="000000"/>
                  </a:solidFill>
                  <a:latin typeface="Arial" pitchFamily="29" charset="0"/>
                </a:rPr>
                <a:t>-</a:t>
              </a:r>
            </a:p>
          </p:txBody>
        </p:sp>
        <p:sp>
          <p:nvSpPr>
            <p:cNvPr id="30" name="Text Box 34"/>
            <p:cNvSpPr txBox="1">
              <a:spLocks noChangeAspect="1" noChangeArrowheads="1"/>
            </p:cNvSpPr>
            <p:nvPr/>
          </p:nvSpPr>
          <p:spPr bwMode="auto">
            <a:xfrm>
              <a:off x="5014" y="3237"/>
              <a:ext cx="380" cy="338"/>
            </a:xfrm>
            <a:prstGeom prst="rect">
              <a:avLst/>
            </a:prstGeom>
            <a:noFill/>
            <a:ln w="9525">
              <a:noFill/>
              <a:miter lim="800000"/>
              <a:headEnd/>
              <a:tailEnd/>
            </a:ln>
          </p:spPr>
          <p:txBody>
            <a:bodyPr>
              <a:prstTxWarp prst="textNoShape">
                <a:avLst/>
              </a:prstTxWarp>
            </a:bodyPr>
            <a:lstStyle/>
            <a:p>
              <a:pPr defTabSz="457035" eaLnBrk="0" hangingPunct="0"/>
              <a:r>
                <a:rPr lang="fr-FR" sz="4000" b="1">
                  <a:solidFill>
                    <a:srgbClr val="000000"/>
                  </a:solidFill>
                  <a:latin typeface="Arial" pitchFamily="29" charset="0"/>
                </a:rPr>
                <a:t>+</a:t>
              </a:r>
            </a:p>
          </p:txBody>
        </p:sp>
        <p:sp>
          <p:nvSpPr>
            <p:cNvPr id="31" name="AutoShape 35"/>
            <p:cNvSpPr>
              <a:spLocks noChangeAspect="1" noChangeArrowheads="1"/>
            </p:cNvSpPr>
            <p:nvPr/>
          </p:nvSpPr>
          <p:spPr bwMode="auto">
            <a:xfrm rot="7739241">
              <a:off x="2538" y="3686"/>
              <a:ext cx="363" cy="147"/>
            </a:xfrm>
            <a:prstGeom prst="rightArrow">
              <a:avLst>
                <a:gd name="adj1" fmla="val 50000"/>
                <a:gd name="adj2" fmla="val 61735"/>
              </a:avLst>
            </a:prstGeom>
            <a:solidFill>
              <a:srgbClr val="00FF00"/>
            </a:solidFill>
            <a:ln w="9525">
              <a:solidFill>
                <a:srgbClr val="000000"/>
              </a:solidFill>
              <a:miter lim="800000"/>
              <a:headEnd/>
              <a:tailEnd/>
            </a:ln>
          </p:spPr>
          <p:txBody>
            <a:bodyPr>
              <a:prstTxWarp prst="textNoShape">
                <a:avLst/>
              </a:prstTxWarp>
            </a:bodyPr>
            <a:lstStyle/>
            <a:p>
              <a:pPr defTabSz="457035"/>
              <a:endParaRPr lang="en-US">
                <a:solidFill>
                  <a:srgbClr val="000000"/>
                </a:solidFill>
              </a:endParaRPr>
            </a:p>
          </p:txBody>
        </p:sp>
        <p:sp>
          <p:nvSpPr>
            <p:cNvPr id="32" name="Text Box 36"/>
            <p:cNvSpPr txBox="1">
              <a:spLocks noChangeAspect="1" noChangeArrowheads="1"/>
            </p:cNvSpPr>
            <p:nvPr/>
          </p:nvSpPr>
          <p:spPr bwMode="auto">
            <a:xfrm>
              <a:off x="2832" y="3648"/>
              <a:ext cx="432" cy="312"/>
            </a:xfrm>
            <a:prstGeom prst="rect">
              <a:avLst/>
            </a:prstGeom>
            <a:noFill/>
            <a:ln w="9525">
              <a:noFill/>
              <a:miter lim="800000"/>
              <a:headEnd/>
              <a:tailEnd/>
            </a:ln>
          </p:spPr>
          <p:txBody>
            <a:bodyPr>
              <a:prstTxWarp prst="textNoShape">
                <a:avLst/>
              </a:prstTxWarp>
            </a:bodyPr>
            <a:lstStyle/>
            <a:p>
              <a:pPr defTabSz="457035" eaLnBrk="0" hangingPunct="0"/>
              <a:r>
                <a:rPr lang="fr-FR" sz="2800" b="1">
                  <a:solidFill>
                    <a:srgbClr val="000000"/>
                  </a:solidFill>
                  <a:latin typeface="Arial" pitchFamily="29" charset="0"/>
                </a:rPr>
                <a:t>M</a:t>
              </a:r>
            </a:p>
          </p:txBody>
        </p:sp>
        <p:sp>
          <p:nvSpPr>
            <p:cNvPr id="33" name="Oval 37"/>
            <p:cNvSpPr>
              <a:spLocks noChangeAspect="1" noChangeArrowheads="1"/>
            </p:cNvSpPr>
            <p:nvPr/>
          </p:nvSpPr>
          <p:spPr bwMode="auto">
            <a:xfrm>
              <a:off x="998" y="2596"/>
              <a:ext cx="217" cy="225"/>
            </a:xfrm>
            <a:prstGeom prst="ellipse">
              <a:avLst/>
            </a:prstGeom>
            <a:solidFill>
              <a:srgbClr val="FFFFFF"/>
            </a:solidFill>
            <a:ln w="9525">
              <a:solidFill>
                <a:srgbClr val="000000"/>
              </a:solidFill>
              <a:round/>
              <a:headEnd/>
              <a:tailEnd/>
            </a:ln>
          </p:spPr>
          <p:txBody>
            <a:bodyPr>
              <a:prstTxWarp prst="textNoShape">
                <a:avLst/>
              </a:prstTxWarp>
            </a:bodyPr>
            <a:lstStyle/>
            <a:p>
              <a:pPr defTabSz="457035"/>
              <a:endParaRPr lang="en-US">
                <a:solidFill>
                  <a:srgbClr val="000000"/>
                </a:solidFill>
              </a:endParaRPr>
            </a:p>
          </p:txBody>
        </p:sp>
        <p:sp>
          <p:nvSpPr>
            <p:cNvPr id="34" name="Line 38"/>
            <p:cNvSpPr>
              <a:spLocks noChangeAspect="1" noChangeShapeType="1"/>
            </p:cNvSpPr>
            <p:nvPr/>
          </p:nvSpPr>
          <p:spPr bwMode="auto">
            <a:xfrm>
              <a:off x="1102" y="2700"/>
              <a:ext cx="355" cy="0"/>
            </a:xfrm>
            <a:prstGeom prst="line">
              <a:avLst/>
            </a:prstGeom>
            <a:noFill/>
            <a:ln w="57150">
              <a:solidFill>
                <a:srgbClr val="000000"/>
              </a:solidFill>
              <a:round/>
              <a:headEnd/>
              <a:tailEnd type="triangle" w="med" len="med"/>
            </a:ln>
          </p:spPr>
          <p:txBody>
            <a:bodyPr>
              <a:prstTxWarp prst="textNoShape">
                <a:avLst/>
              </a:prstTxWarp>
            </a:bodyPr>
            <a:lstStyle/>
            <a:p>
              <a:pPr defTabSz="457035"/>
              <a:endParaRPr lang="en-US">
                <a:solidFill>
                  <a:srgbClr val="000000"/>
                </a:solidFill>
              </a:endParaRPr>
            </a:p>
          </p:txBody>
        </p:sp>
        <p:sp>
          <p:nvSpPr>
            <p:cNvPr id="35" name="Oval 39"/>
            <p:cNvSpPr>
              <a:spLocks noChangeAspect="1" noChangeArrowheads="1"/>
            </p:cNvSpPr>
            <p:nvPr/>
          </p:nvSpPr>
          <p:spPr bwMode="auto">
            <a:xfrm flipH="1">
              <a:off x="1431" y="2795"/>
              <a:ext cx="216" cy="225"/>
            </a:xfrm>
            <a:prstGeom prst="ellipse">
              <a:avLst/>
            </a:prstGeom>
            <a:solidFill>
              <a:srgbClr val="FFFFFF"/>
            </a:solidFill>
            <a:ln w="9525">
              <a:solidFill>
                <a:srgbClr val="000000"/>
              </a:solidFill>
              <a:round/>
              <a:headEnd/>
              <a:tailEnd/>
            </a:ln>
          </p:spPr>
          <p:txBody>
            <a:bodyPr>
              <a:prstTxWarp prst="textNoShape">
                <a:avLst/>
              </a:prstTxWarp>
            </a:bodyPr>
            <a:lstStyle/>
            <a:p>
              <a:pPr defTabSz="457035"/>
              <a:endParaRPr lang="en-US">
                <a:solidFill>
                  <a:srgbClr val="000000"/>
                </a:solidFill>
              </a:endParaRPr>
            </a:p>
          </p:txBody>
        </p:sp>
        <p:sp>
          <p:nvSpPr>
            <p:cNvPr id="36" name="Line 40"/>
            <p:cNvSpPr>
              <a:spLocks noChangeAspect="1" noChangeShapeType="1"/>
            </p:cNvSpPr>
            <p:nvPr/>
          </p:nvSpPr>
          <p:spPr bwMode="auto">
            <a:xfrm flipH="1">
              <a:off x="1189" y="2899"/>
              <a:ext cx="354" cy="0"/>
            </a:xfrm>
            <a:prstGeom prst="line">
              <a:avLst/>
            </a:prstGeom>
            <a:noFill/>
            <a:ln w="57150">
              <a:solidFill>
                <a:srgbClr val="000000"/>
              </a:solidFill>
              <a:round/>
              <a:headEnd/>
              <a:tailEnd type="triangle" w="med" len="med"/>
            </a:ln>
          </p:spPr>
          <p:txBody>
            <a:bodyPr>
              <a:prstTxWarp prst="textNoShape">
                <a:avLst/>
              </a:prstTxWarp>
            </a:bodyPr>
            <a:lstStyle/>
            <a:p>
              <a:pPr defTabSz="457035"/>
              <a:endParaRPr lang="en-US">
                <a:solidFill>
                  <a:srgbClr val="000000"/>
                </a:solidFill>
              </a:endParaRPr>
            </a:p>
          </p:txBody>
        </p:sp>
        <p:sp>
          <p:nvSpPr>
            <p:cNvPr id="37" name="AutoShape 41"/>
            <p:cNvSpPr>
              <a:spLocks noChangeAspect="1" noChangeArrowheads="1"/>
            </p:cNvSpPr>
            <p:nvPr/>
          </p:nvSpPr>
          <p:spPr bwMode="auto">
            <a:xfrm>
              <a:off x="2590" y="2864"/>
              <a:ext cx="666" cy="147"/>
            </a:xfrm>
            <a:prstGeom prst="rightArrow">
              <a:avLst>
                <a:gd name="adj1" fmla="val 50000"/>
                <a:gd name="adj2" fmla="val 113265"/>
              </a:avLst>
            </a:prstGeom>
            <a:solidFill>
              <a:srgbClr val="FFFFFF"/>
            </a:solidFill>
            <a:ln w="9525">
              <a:solidFill>
                <a:srgbClr val="000000"/>
              </a:solidFill>
              <a:miter lim="800000"/>
              <a:headEnd/>
              <a:tailEnd/>
            </a:ln>
          </p:spPr>
          <p:txBody>
            <a:bodyPr>
              <a:prstTxWarp prst="textNoShape">
                <a:avLst/>
              </a:prstTxWarp>
            </a:bodyPr>
            <a:lstStyle/>
            <a:p>
              <a:pPr defTabSz="457035"/>
              <a:endParaRPr lang="en-US">
                <a:solidFill>
                  <a:srgbClr val="000000"/>
                </a:solidFill>
              </a:endParaRPr>
            </a:p>
          </p:txBody>
        </p:sp>
        <p:sp>
          <p:nvSpPr>
            <p:cNvPr id="38" name="Line 42"/>
            <p:cNvSpPr>
              <a:spLocks noChangeAspect="1" noChangeShapeType="1"/>
            </p:cNvSpPr>
            <p:nvPr/>
          </p:nvSpPr>
          <p:spPr bwMode="auto">
            <a:xfrm>
              <a:off x="748" y="2942"/>
              <a:ext cx="2118" cy="709"/>
            </a:xfrm>
            <a:prstGeom prst="line">
              <a:avLst/>
            </a:prstGeom>
            <a:noFill/>
            <a:ln w="76200">
              <a:solidFill>
                <a:srgbClr val="FF0000"/>
              </a:solidFill>
              <a:round/>
              <a:headEnd/>
              <a:tailEnd type="triangle" w="med" len="med"/>
            </a:ln>
          </p:spPr>
          <p:txBody>
            <a:bodyPr>
              <a:prstTxWarp prst="textNoShape">
                <a:avLst/>
              </a:prstTxWarp>
            </a:bodyPr>
            <a:lstStyle/>
            <a:p>
              <a:pPr defTabSz="457035"/>
              <a:endParaRPr lang="en-US">
                <a:solidFill>
                  <a:srgbClr val="000000"/>
                </a:solidFill>
              </a:endParaRPr>
            </a:p>
          </p:txBody>
        </p:sp>
        <p:sp>
          <p:nvSpPr>
            <p:cNvPr id="39" name="AutoShape 43"/>
            <p:cNvSpPr>
              <a:spLocks noChangeAspect="1" noChangeArrowheads="1"/>
            </p:cNvSpPr>
            <p:nvPr/>
          </p:nvSpPr>
          <p:spPr bwMode="auto">
            <a:xfrm>
              <a:off x="2823" y="3573"/>
              <a:ext cx="597" cy="147"/>
            </a:xfrm>
            <a:prstGeom prst="rightArrow">
              <a:avLst>
                <a:gd name="adj1" fmla="val 50000"/>
                <a:gd name="adj2" fmla="val 101531"/>
              </a:avLst>
            </a:prstGeom>
            <a:solidFill>
              <a:srgbClr val="00FFFF"/>
            </a:solidFill>
            <a:ln w="9525">
              <a:solidFill>
                <a:srgbClr val="000000"/>
              </a:solidFill>
              <a:miter lim="800000"/>
              <a:headEnd/>
              <a:tailEnd/>
            </a:ln>
          </p:spPr>
          <p:txBody>
            <a:bodyPr>
              <a:prstTxWarp prst="textNoShape">
                <a:avLst/>
              </a:prstTxWarp>
            </a:bodyPr>
            <a:lstStyle/>
            <a:p>
              <a:pPr defTabSz="457035"/>
              <a:endParaRPr lang="en-US">
                <a:solidFill>
                  <a:srgbClr val="000000"/>
                </a:solidFill>
              </a:endParaRPr>
            </a:p>
          </p:txBody>
        </p:sp>
        <p:sp>
          <p:nvSpPr>
            <p:cNvPr id="40" name="Line 44"/>
            <p:cNvSpPr>
              <a:spLocks noChangeAspect="1" noChangeShapeType="1"/>
            </p:cNvSpPr>
            <p:nvPr/>
          </p:nvSpPr>
          <p:spPr bwMode="auto">
            <a:xfrm flipV="1">
              <a:off x="2832" y="2925"/>
              <a:ext cx="1980" cy="717"/>
            </a:xfrm>
            <a:prstGeom prst="line">
              <a:avLst/>
            </a:prstGeom>
            <a:noFill/>
            <a:ln w="76200">
              <a:solidFill>
                <a:srgbClr val="FF0000"/>
              </a:solidFill>
              <a:round/>
              <a:headEnd/>
              <a:tailEnd type="triangle" w="med" len="med"/>
            </a:ln>
          </p:spPr>
          <p:txBody>
            <a:bodyPr>
              <a:prstTxWarp prst="textNoShape">
                <a:avLst/>
              </a:prstTxWarp>
            </a:bodyPr>
            <a:lstStyle/>
            <a:p>
              <a:pPr defTabSz="457035"/>
              <a:endParaRPr lang="en-US">
                <a:solidFill>
                  <a:srgbClr val="000000"/>
                </a:solidFill>
              </a:endParaRPr>
            </a:p>
          </p:txBody>
        </p:sp>
      </p:grpSp>
      <p:grpSp>
        <p:nvGrpSpPr>
          <p:cNvPr id="4" name="Group 45"/>
          <p:cNvGrpSpPr>
            <a:grpSpLocks/>
          </p:cNvGrpSpPr>
          <p:nvPr/>
        </p:nvGrpSpPr>
        <p:grpSpPr bwMode="auto">
          <a:xfrm>
            <a:off x="3765550" y="3128963"/>
            <a:ext cx="5073650" cy="1062037"/>
            <a:chOff x="489" y="1530"/>
            <a:chExt cx="3196" cy="669"/>
          </a:xfrm>
        </p:grpSpPr>
        <p:sp>
          <p:nvSpPr>
            <p:cNvPr id="42" name="Rectangle 46"/>
            <p:cNvSpPr>
              <a:spLocks noChangeArrowheads="1"/>
            </p:cNvSpPr>
            <p:nvPr/>
          </p:nvSpPr>
          <p:spPr bwMode="auto">
            <a:xfrm>
              <a:off x="2175" y="1530"/>
              <a:ext cx="1510" cy="655"/>
            </a:xfrm>
            <a:prstGeom prst="rect">
              <a:avLst/>
            </a:prstGeom>
            <a:solidFill>
              <a:srgbClr val="00FF00">
                <a:alpha val="50195"/>
              </a:srgbClr>
            </a:solidFill>
            <a:ln w="9525">
              <a:noFill/>
              <a:miter lim="800000"/>
              <a:headEnd/>
              <a:tailEnd/>
            </a:ln>
          </p:spPr>
          <p:txBody>
            <a:bodyPr wrap="none" anchor="ctr">
              <a:prstTxWarp prst="textNoShape">
                <a:avLst/>
              </a:prstTxWarp>
            </a:bodyPr>
            <a:lstStyle/>
            <a:p>
              <a:pPr defTabSz="457035"/>
              <a:endParaRPr lang="en-US">
                <a:solidFill>
                  <a:srgbClr val="000000"/>
                </a:solidFill>
              </a:endParaRPr>
            </a:p>
          </p:txBody>
        </p:sp>
        <p:sp>
          <p:nvSpPr>
            <p:cNvPr id="43" name="Rectangle 47"/>
            <p:cNvSpPr>
              <a:spLocks noChangeArrowheads="1"/>
            </p:cNvSpPr>
            <p:nvPr/>
          </p:nvSpPr>
          <p:spPr bwMode="auto">
            <a:xfrm>
              <a:off x="489" y="1533"/>
              <a:ext cx="1689" cy="666"/>
            </a:xfrm>
            <a:prstGeom prst="rect">
              <a:avLst/>
            </a:prstGeom>
            <a:solidFill>
              <a:srgbClr val="00FFFF">
                <a:alpha val="50195"/>
              </a:srgbClr>
            </a:solidFill>
            <a:ln w="9525">
              <a:noFill/>
              <a:miter lim="800000"/>
              <a:headEnd/>
              <a:tailEnd/>
            </a:ln>
          </p:spPr>
          <p:txBody>
            <a:bodyPr wrap="none" anchor="ctr">
              <a:prstTxWarp prst="textNoShape">
                <a:avLst/>
              </a:prstTxWarp>
            </a:bodyPr>
            <a:lstStyle/>
            <a:p>
              <a:pPr defTabSz="457035"/>
              <a:endParaRPr lang="en-US">
                <a:solidFill>
                  <a:srgbClr val="000000"/>
                </a:solidFill>
              </a:endParaRPr>
            </a:p>
          </p:txBody>
        </p:sp>
        <p:graphicFrame>
          <p:nvGraphicFramePr>
            <p:cNvPr id="44" name="Object 2"/>
            <p:cNvGraphicFramePr>
              <a:graphicFrameLocks noChangeAspect="1"/>
            </p:cNvGraphicFramePr>
            <p:nvPr/>
          </p:nvGraphicFramePr>
          <p:xfrm>
            <a:off x="551" y="1578"/>
            <a:ext cx="3064" cy="594"/>
          </p:xfrm>
          <a:graphic>
            <a:graphicData uri="http://schemas.openxmlformats.org/presentationml/2006/ole">
              <mc:AlternateContent xmlns:mc="http://schemas.openxmlformats.org/markup-compatibility/2006">
                <mc:Choice xmlns:v="urn:schemas-microsoft-com:vml" Requires="v">
                  <p:oleObj spid="_x0000_s190507" name="Equation" r:id="rId3" imgW="1498320" imgH="291960" progId="Equation.3">
                    <p:embed/>
                  </p:oleObj>
                </mc:Choice>
                <mc:Fallback>
                  <p:oleObj name="Equation" r:id="rId3" imgW="1498320" imgH="29196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 y="1578"/>
                          <a:ext cx="3064" cy="5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5" name="Rectangle 49"/>
          <p:cNvSpPr txBox="1">
            <a:spLocks noChangeArrowheads="1"/>
          </p:cNvSpPr>
          <p:nvPr/>
        </p:nvSpPr>
        <p:spPr bwMode="auto">
          <a:xfrm>
            <a:off x="152400" y="3352800"/>
            <a:ext cx="3657600" cy="91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defTabSz="914400" fontAlgn="base">
              <a:spcBef>
                <a:spcPct val="20000"/>
              </a:spcBef>
              <a:spcAft>
                <a:spcPct val="0"/>
              </a:spcAft>
              <a:buClr>
                <a:srgbClr val="99CC00"/>
              </a:buClr>
              <a:buSzPct val="60000"/>
              <a:buFont typeface="Wingdings" pitchFamily="29" charset="2"/>
              <a:buChar char="n"/>
              <a:defRPr/>
            </a:pPr>
            <a:r>
              <a:rPr lang="fr-FR" sz="3200" kern="0">
                <a:solidFill>
                  <a:srgbClr val="000000"/>
                </a:solidFill>
                <a:ea typeface="ＭＳ Ｐゴシック" pitchFamily="29" charset="-128"/>
                <a:cs typeface="ＭＳ Ｐゴシック" pitchFamily="29" charset="-128"/>
              </a:rPr>
              <a:t>4 cross-sections</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6" name="Rectangle 1"/>
          <p:cNvSpPr>
            <a:spLocks noGrp="1" noChangeArrowheads="1"/>
          </p:cNvSpPr>
          <p:nvPr>
            <p:ph type="title"/>
          </p:nvPr>
        </p:nvSpPr>
        <p:spPr>
          <a:xfrm>
            <a:off x="767953" y="312539"/>
            <a:ext cx="7358063" cy="759023"/>
          </a:xfrm>
        </p:spPr>
        <p:txBody>
          <a:bodyPr/>
          <a:lstStyle/>
          <a:p>
            <a:pPr eaLnBrk="1" hangingPunct="1"/>
            <a:r>
              <a:rPr lang="en-US" sz="5000" dirty="0" smtClean="0"/>
              <a:t>Polarized Reflectivity</a:t>
            </a:r>
          </a:p>
        </p:txBody>
      </p:sp>
      <p:sp>
        <p:nvSpPr>
          <p:cNvPr id="1019912" name="Rectangle 4"/>
          <p:cNvSpPr>
            <a:spLocks/>
          </p:cNvSpPr>
          <p:nvPr/>
        </p:nvSpPr>
        <p:spPr bwMode="auto">
          <a:xfrm>
            <a:off x="767953" y="4481139"/>
            <a:ext cx="7920053" cy="1292662"/>
          </a:xfrm>
          <a:prstGeom prst="rect">
            <a:avLst/>
          </a:prstGeom>
          <a:noFill/>
          <a:ln w="12700">
            <a:noFill/>
            <a:miter lim="800000"/>
            <a:headEnd/>
            <a:tailEnd/>
          </a:ln>
        </p:spPr>
        <p:txBody>
          <a:bodyPr wrap="square" lIns="0" tIns="0" rIns="0" bIns="0" anchor="ctr">
            <a:prstTxWarp prst="textNoShape">
              <a:avLst/>
            </a:prstTxWarp>
            <a:spAutoFit/>
          </a:bodyPr>
          <a:lstStyle/>
          <a:p>
            <a:pPr defTabSz="457035"/>
            <a:r>
              <a:rPr lang="en-US" sz="2100" dirty="0">
                <a:solidFill>
                  <a:srgbClr val="000000"/>
                </a:solidFill>
                <a:ea typeface="Gill Sans" pitchFamily="-112" charset="0"/>
                <a:cs typeface="Gill Sans" pitchFamily="-112" charset="0"/>
              </a:rPr>
              <a:t>For magnetization and external field (+neutron spin) parallel:</a:t>
            </a:r>
          </a:p>
          <a:p>
            <a:pPr defTabSz="457035">
              <a:buFont typeface="Arial"/>
              <a:buChar char="•"/>
            </a:pPr>
            <a:r>
              <a:rPr lang="en-US" sz="2100" dirty="0">
                <a:solidFill>
                  <a:srgbClr val="000000"/>
                </a:solidFill>
                <a:ea typeface="Gill Sans" pitchFamily="-112" charset="0"/>
                <a:cs typeface="Gill Sans" pitchFamily="-112" charset="0"/>
              </a:rPr>
              <a:t>No spin-flip scattering</a:t>
            </a:r>
          </a:p>
          <a:p>
            <a:pPr defTabSz="457035">
              <a:buFont typeface="Arial"/>
              <a:buChar char="•"/>
            </a:pPr>
            <a:r>
              <a:rPr lang="en-US" sz="2100" dirty="0">
                <a:solidFill>
                  <a:srgbClr val="000000"/>
                </a:solidFill>
                <a:ea typeface="Gill Sans" pitchFamily="-112" charset="0"/>
                <a:cs typeface="Gill Sans" pitchFamily="-112" charset="0"/>
              </a:rPr>
              <a:t>++ and -- reflections identical to non-magnetic reflectivity but with shifted critical edge according to magnetic scattering length</a:t>
            </a:r>
          </a:p>
        </p:txBody>
      </p:sp>
      <p:pic>
        <p:nvPicPr>
          <p:cNvPr id="9" name="Picture 8" descr="PNRVectors.tiff"/>
          <p:cNvPicPr>
            <a:picLocks noChangeAspect="1"/>
          </p:cNvPicPr>
          <p:nvPr/>
        </p:nvPicPr>
        <p:blipFill>
          <a:blip r:embed="rId3"/>
          <a:stretch>
            <a:fillRect/>
          </a:stretch>
        </p:blipFill>
        <p:spPr>
          <a:xfrm>
            <a:off x="0" y="1453090"/>
            <a:ext cx="5419548" cy="2572404"/>
          </a:xfrm>
          <a:prstGeom prst="rect">
            <a:avLst/>
          </a:prstGeom>
        </p:spPr>
      </p:pic>
      <p:pic>
        <p:nvPicPr>
          <p:cNvPr id="5" name="Picture 4" descr="NiPNRNospinflip.pdf"/>
          <p:cNvPicPr>
            <a:picLocks noChangeAspect="1"/>
          </p:cNvPicPr>
          <p:nvPr/>
        </p:nvPicPr>
        <p:blipFill>
          <a:blip r:embed="rId4"/>
          <a:stretch>
            <a:fillRect/>
          </a:stretch>
        </p:blipFill>
        <p:spPr>
          <a:xfrm>
            <a:off x="5158889" y="1255023"/>
            <a:ext cx="4191000" cy="2997200"/>
          </a:xfrm>
          <a:prstGeom prst="rect">
            <a:avLst/>
          </a:prstGeom>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6" name="Rectangle 1"/>
          <p:cNvSpPr>
            <a:spLocks noGrp="1" noChangeArrowheads="1"/>
          </p:cNvSpPr>
          <p:nvPr>
            <p:ph type="title"/>
          </p:nvPr>
        </p:nvSpPr>
        <p:spPr>
          <a:xfrm>
            <a:off x="767953" y="312539"/>
            <a:ext cx="7358063" cy="759023"/>
          </a:xfrm>
        </p:spPr>
        <p:txBody>
          <a:bodyPr/>
          <a:lstStyle/>
          <a:p>
            <a:pPr eaLnBrk="1" hangingPunct="1"/>
            <a:r>
              <a:rPr lang="en-US" sz="5000" dirty="0" smtClean="0"/>
              <a:t>Polarized Reflectivity</a:t>
            </a:r>
          </a:p>
        </p:txBody>
      </p:sp>
      <p:pic>
        <p:nvPicPr>
          <p:cNvPr id="6" name="Picture 5" descr="PNRSLDEx.tiff"/>
          <p:cNvPicPr>
            <a:picLocks noChangeAspect="1"/>
          </p:cNvPicPr>
          <p:nvPr/>
        </p:nvPicPr>
        <p:blipFill>
          <a:blip r:embed="rId3"/>
          <a:stretch>
            <a:fillRect/>
          </a:stretch>
        </p:blipFill>
        <p:spPr>
          <a:xfrm>
            <a:off x="1444496" y="1316231"/>
            <a:ext cx="7384897" cy="5318152"/>
          </a:xfrm>
          <a:prstGeom prst="rect">
            <a:avLst/>
          </a:prstGeom>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9906" name="Rectangle 1"/>
          <p:cNvSpPr>
            <a:spLocks noGrp="1" noChangeArrowheads="1"/>
          </p:cNvSpPr>
          <p:nvPr>
            <p:ph type="title"/>
          </p:nvPr>
        </p:nvSpPr>
        <p:spPr>
          <a:xfrm>
            <a:off x="767953" y="312539"/>
            <a:ext cx="7358063" cy="759023"/>
          </a:xfrm>
        </p:spPr>
        <p:txBody>
          <a:bodyPr/>
          <a:lstStyle/>
          <a:p>
            <a:pPr eaLnBrk="1" hangingPunct="1"/>
            <a:r>
              <a:rPr lang="en-US" sz="5000" dirty="0" smtClean="0"/>
              <a:t>Polarized Reflectivity</a:t>
            </a:r>
          </a:p>
        </p:txBody>
      </p:sp>
      <p:sp>
        <p:nvSpPr>
          <p:cNvPr id="1019912" name="Rectangle 4"/>
          <p:cNvSpPr>
            <a:spLocks/>
          </p:cNvSpPr>
          <p:nvPr/>
        </p:nvSpPr>
        <p:spPr bwMode="auto">
          <a:xfrm>
            <a:off x="518769" y="3541868"/>
            <a:ext cx="4726480" cy="1615827"/>
          </a:xfrm>
          <a:prstGeom prst="rect">
            <a:avLst/>
          </a:prstGeom>
          <a:noFill/>
          <a:ln w="12700">
            <a:noFill/>
            <a:miter lim="800000"/>
            <a:headEnd/>
            <a:tailEnd/>
          </a:ln>
        </p:spPr>
        <p:txBody>
          <a:bodyPr wrap="square" lIns="0" tIns="0" rIns="0" bIns="0" anchor="ctr">
            <a:prstTxWarp prst="textNoShape">
              <a:avLst/>
            </a:prstTxWarp>
            <a:spAutoFit/>
          </a:bodyPr>
          <a:lstStyle/>
          <a:p>
            <a:r>
              <a:rPr lang="en-US" sz="2100" dirty="0" smtClean="0">
                <a:solidFill>
                  <a:srgbClr val="000000"/>
                </a:solidFill>
                <a:ea typeface="Gill Sans" pitchFamily="-112" charset="0"/>
                <a:cs typeface="Gill Sans" pitchFamily="-112" charset="0"/>
              </a:rPr>
              <a:t>Another origin for an asymmetry in R-+ and R+- signals can be a very strong external field in conjunction with a strong spin-flip scattering due to the Zeeman effect.</a:t>
            </a:r>
            <a:endParaRPr lang="en-US" sz="2100" dirty="0">
              <a:solidFill>
                <a:srgbClr val="000000"/>
              </a:solidFill>
              <a:ea typeface="Gill Sans" pitchFamily="-112" charset="0"/>
              <a:cs typeface="Gill Sans" pitchFamily="-112" charset="0"/>
            </a:endParaRPr>
          </a:p>
        </p:txBody>
      </p:sp>
      <p:pic>
        <p:nvPicPr>
          <p:cNvPr id="5" name="Picture 4" descr="PNRReflTilt.tiff"/>
          <p:cNvPicPr>
            <a:picLocks noChangeAspect="1"/>
          </p:cNvPicPr>
          <p:nvPr/>
        </p:nvPicPr>
        <p:blipFill>
          <a:blip r:embed="rId3"/>
          <a:stretch>
            <a:fillRect/>
          </a:stretch>
        </p:blipFill>
        <p:spPr>
          <a:xfrm>
            <a:off x="5245249" y="1176421"/>
            <a:ext cx="3300246" cy="5491934"/>
          </a:xfrm>
          <a:prstGeom prst="rect">
            <a:avLst/>
          </a:prstGeom>
        </p:spPr>
      </p:pic>
      <p:sp>
        <p:nvSpPr>
          <p:cNvPr id="6" name="Rectangle 4"/>
          <p:cNvSpPr>
            <a:spLocks/>
          </p:cNvSpPr>
          <p:nvPr/>
        </p:nvSpPr>
        <p:spPr bwMode="auto">
          <a:xfrm>
            <a:off x="518769" y="1241380"/>
            <a:ext cx="4512977" cy="1292662"/>
          </a:xfrm>
          <a:prstGeom prst="rect">
            <a:avLst/>
          </a:prstGeom>
          <a:noFill/>
          <a:ln w="12700">
            <a:noFill/>
            <a:miter lim="800000"/>
            <a:headEnd/>
            <a:tailEnd/>
          </a:ln>
        </p:spPr>
        <p:txBody>
          <a:bodyPr wrap="square" lIns="0" tIns="0" rIns="0" bIns="0" anchor="ctr">
            <a:prstTxWarp prst="textNoShape">
              <a:avLst/>
            </a:prstTxWarp>
            <a:spAutoFit/>
          </a:bodyPr>
          <a:lstStyle/>
          <a:p>
            <a:r>
              <a:rPr lang="en-US" sz="2100" dirty="0" smtClean="0">
                <a:solidFill>
                  <a:srgbClr val="0000FF"/>
                </a:solidFill>
                <a:ea typeface="Gill Sans" pitchFamily="-112" charset="0"/>
                <a:cs typeface="Gill Sans" pitchFamily="-112" charset="0"/>
              </a:rPr>
              <a:t>In case of an arbitrary angle </a:t>
            </a:r>
            <a:r>
              <a:rPr lang="en-US" sz="2100" dirty="0" err="1" smtClean="0">
                <a:solidFill>
                  <a:srgbClr val="0000FF"/>
                </a:solidFill>
                <a:ea typeface="Gill Sans" pitchFamily="-112" charset="0"/>
                <a:cs typeface="Gill Sans" pitchFamily="-112" charset="0"/>
              </a:rPr>
              <a:t>γ</a:t>
            </a:r>
            <a:r>
              <a:rPr lang="en-US" sz="2100" dirty="0" smtClean="0">
                <a:solidFill>
                  <a:srgbClr val="0000FF"/>
                </a:solidFill>
                <a:ea typeface="Gill Sans" pitchFamily="-112" charset="0"/>
                <a:cs typeface="Gill Sans" pitchFamily="-112" charset="0"/>
              </a:rPr>
              <a:t> between M and B</a:t>
            </a:r>
            <a:r>
              <a:rPr lang="en-US" sz="2100" baseline="-25000" dirty="0" smtClean="0">
                <a:solidFill>
                  <a:srgbClr val="0000FF"/>
                </a:solidFill>
                <a:ea typeface="Gill Sans" pitchFamily="-112" charset="0"/>
                <a:cs typeface="Gill Sans" pitchFamily="-112" charset="0"/>
              </a:rPr>
              <a:t>0 </a:t>
            </a:r>
            <a:r>
              <a:rPr lang="en-US" sz="2100" dirty="0" smtClean="0">
                <a:solidFill>
                  <a:srgbClr val="0000FF"/>
                </a:solidFill>
                <a:ea typeface="Gill Sans" pitchFamily="-112" charset="0"/>
                <a:cs typeface="Gill Sans" pitchFamily="-112" charset="0"/>
              </a:rPr>
              <a:t>and an arbitrary final neutron spin angle (vector analysis) all four channels are different and non-zero.  </a:t>
            </a:r>
            <a:endParaRPr lang="en-US" sz="2100" dirty="0">
              <a:solidFill>
                <a:srgbClr val="0000FF"/>
              </a:solidFill>
              <a:ea typeface="Gill Sans" pitchFamily="-112" charset="0"/>
              <a:cs typeface="Gill Sans" pitchFamily="-112" charset="0"/>
            </a:endParaRPr>
          </a:p>
        </p:txBody>
      </p:sp>
    </p:spTree>
    <p:extLst>
      <p:ext uri="{BB962C8B-B14F-4D97-AF65-F5344CB8AC3E}">
        <p14:creationId xmlns:p14="http://schemas.microsoft.com/office/powerpoint/2010/main" val="3551702760"/>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9906" name="Rectangle 1"/>
          <p:cNvSpPr>
            <a:spLocks noGrp="1" noChangeArrowheads="1"/>
          </p:cNvSpPr>
          <p:nvPr>
            <p:ph type="title"/>
          </p:nvPr>
        </p:nvSpPr>
        <p:spPr>
          <a:xfrm>
            <a:off x="767953" y="312539"/>
            <a:ext cx="7358063" cy="759023"/>
          </a:xfrm>
        </p:spPr>
        <p:txBody>
          <a:bodyPr/>
          <a:lstStyle/>
          <a:p>
            <a:pPr eaLnBrk="1" hangingPunct="1"/>
            <a:r>
              <a:rPr lang="en-US" sz="5000" dirty="0" smtClean="0"/>
              <a:t>Polarized Reflectivity</a:t>
            </a:r>
          </a:p>
        </p:txBody>
      </p:sp>
      <p:pic>
        <p:nvPicPr>
          <p:cNvPr id="5" name="Picture 4" descr="PNRRefl.tiff"/>
          <p:cNvPicPr>
            <a:picLocks noChangeAspect="1"/>
          </p:cNvPicPr>
          <p:nvPr/>
        </p:nvPicPr>
        <p:blipFill>
          <a:blip r:embed="rId3"/>
          <a:stretch>
            <a:fillRect/>
          </a:stretch>
        </p:blipFill>
        <p:spPr>
          <a:xfrm>
            <a:off x="220066" y="1071562"/>
            <a:ext cx="7922839" cy="5196612"/>
          </a:xfrm>
          <a:prstGeom prst="rect">
            <a:avLst/>
          </a:prstGeom>
        </p:spPr>
      </p:pic>
      <p:sp>
        <p:nvSpPr>
          <p:cNvPr id="1019912" name="Rectangle 4"/>
          <p:cNvSpPr>
            <a:spLocks/>
          </p:cNvSpPr>
          <p:nvPr/>
        </p:nvSpPr>
        <p:spPr bwMode="auto">
          <a:xfrm>
            <a:off x="5696799" y="1469540"/>
            <a:ext cx="3037434" cy="1292662"/>
          </a:xfrm>
          <a:prstGeom prst="rect">
            <a:avLst/>
          </a:prstGeom>
          <a:noFill/>
          <a:ln w="12700">
            <a:noFill/>
            <a:miter lim="800000"/>
            <a:headEnd/>
            <a:tailEnd/>
          </a:ln>
        </p:spPr>
        <p:txBody>
          <a:bodyPr wrap="none" lIns="0" tIns="0" rIns="0" bIns="0" anchor="ctr">
            <a:prstTxWarp prst="textNoShape">
              <a:avLst/>
            </a:prstTxWarp>
            <a:spAutoFit/>
          </a:bodyPr>
          <a:lstStyle/>
          <a:p>
            <a:r>
              <a:rPr lang="en-US" sz="2100" dirty="0" smtClean="0">
                <a:solidFill>
                  <a:srgbClr val="0000FF"/>
                </a:solidFill>
                <a:ea typeface="Gill Sans" pitchFamily="-112" charset="0"/>
                <a:cs typeface="Gill Sans" pitchFamily="-112" charset="0"/>
              </a:rPr>
              <a:t>In case of M perpendicular </a:t>
            </a:r>
          </a:p>
          <a:p>
            <a:r>
              <a:rPr lang="en-US" sz="2100" dirty="0" smtClean="0">
                <a:solidFill>
                  <a:srgbClr val="0000FF"/>
                </a:solidFill>
                <a:ea typeface="Gill Sans" pitchFamily="-112" charset="0"/>
                <a:cs typeface="Gill Sans" pitchFamily="-112" charset="0"/>
              </a:rPr>
              <a:t>to B</a:t>
            </a:r>
            <a:r>
              <a:rPr lang="en-US" sz="2100" baseline="-25000" dirty="0" smtClean="0">
                <a:solidFill>
                  <a:srgbClr val="0000FF"/>
                </a:solidFill>
                <a:ea typeface="Gill Sans" pitchFamily="-112" charset="0"/>
                <a:cs typeface="Gill Sans" pitchFamily="-112" charset="0"/>
              </a:rPr>
              <a:t>0 </a:t>
            </a:r>
            <a:r>
              <a:rPr lang="en-US" sz="2100" dirty="0" smtClean="0">
                <a:solidFill>
                  <a:srgbClr val="0000FF"/>
                </a:solidFill>
                <a:ea typeface="Gill Sans" pitchFamily="-112" charset="0"/>
                <a:cs typeface="Gill Sans" pitchFamily="-112" charset="0"/>
              </a:rPr>
              <a:t>both spin-flip channels</a:t>
            </a:r>
          </a:p>
          <a:p>
            <a:r>
              <a:rPr lang="en-US" sz="2100" dirty="0" smtClean="0">
                <a:solidFill>
                  <a:srgbClr val="0000FF"/>
                </a:solidFill>
                <a:ea typeface="Gill Sans" pitchFamily="-112" charset="0"/>
                <a:cs typeface="Gill Sans" pitchFamily="-112" charset="0"/>
              </a:rPr>
              <a:t>and non-spin-flip channels</a:t>
            </a:r>
          </a:p>
          <a:p>
            <a:r>
              <a:rPr lang="en-US" sz="2100" dirty="0" smtClean="0">
                <a:solidFill>
                  <a:srgbClr val="0000FF"/>
                </a:solidFill>
                <a:ea typeface="Gill Sans" pitchFamily="-112" charset="0"/>
                <a:cs typeface="Gill Sans" pitchFamily="-112" charset="0"/>
              </a:rPr>
              <a:t>are non zero and identical.  </a:t>
            </a:r>
            <a:endParaRPr lang="en-US" sz="2100" dirty="0">
              <a:solidFill>
                <a:srgbClr val="0000FF"/>
              </a:solidFill>
              <a:ea typeface="Gill Sans" pitchFamily="-112" charset="0"/>
              <a:cs typeface="Gill Sans" pitchFamily="-112" charset="0"/>
            </a:endParaRPr>
          </a:p>
        </p:txBody>
      </p:sp>
    </p:spTree>
    <p:extLst>
      <p:ext uri="{BB962C8B-B14F-4D97-AF65-F5344CB8AC3E}">
        <p14:creationId xmlns:p14="http://schemas.microsoft.com/office/powerpoint/2010/main" val="168829486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2" name="Rectangle 1"/>
          <p:cNvSpPr>
            <a:spLocks noGrp="1" noChangeArrowheads="1"/>
          </p:cNvSpPr>
          <p:nvPr>
            <p:ph type="title"/>
          </p:nvPr>
        </p:nvSpPr>
        <p:spPr>
          <a:xfrm>
            <a:off x="392021" y="312547"/>
            <a:ext cx="8304609" cy="759023"/>
          </a:xfrm>
        </p:spPr>
        <p:txBody>
          <a:bodyPr/>
          <a:lstStyle/>
          <a:p>
            <a:pPr eaLnBrk="1" hangingPunct="1"/>
            <a:r>
              <a:rPr lang="en-US" sz="4000" dirty="0" smtClean="0"/>
              <a:t>Potential </a:t>
            </a:r>
            <a:r>
              <a:rPr lang="en-US" sz="4000" dirty="0" err="1" smtClean="0"/>
              <a:t>V(r</a:t>
            </a:r>
            <a:r>
              <a:rPr lang="en-US" sz="4000" dirty="0" smtClean="0"/>
              <a:t>) for a single nucleus</a:t>
            </a:r>
            <a:endParaRPr lang="en-US" sz="4000" dirty="0"/>
          </a:p>
        </p:txBody>
      </p:sp>
      <p:sp>
        <p:nvSpPr>
          <p:cNvPr id="19" name="Rectangle 3"/>
          <p:cNvSpPr>
            <a:spLocks/>
          </p:cNvSpPr>
          <p:nvPr/>
        </p:nvSpPr>
        <p:spPr bwMode="auto">
          <a:xfrm>
            <a:off x="553640" y="1135012"/>
            <a:ext cx="6471414" cy="965082"/>
          </a:xfrm>
          <a:prstGeom prst="rect">
            <a:avLst/>
          </a:prstGeom>
          <a:noFill/>
          <a:ln w="12700">
            <a:noFill/>
            <a:miter lim="800000"/>
            <a:headEnd/>
            <a:tailEnd/>
          </a:ln>
        </p:spPr>
        <p:txBody>
          <a:bodyPr lIns="0" tIns="0" rIns="0" bIns="0" anchor="ctr">
            <a:prstTxWarp prst="textNoShape">
              <a:avLst/>
            </a:prstTxWarp>
          </a:bodyPr>
          <a:lstStyle/>
          <a:p>
            <a:pPr defTabSz="642717" fontAlgn="base">
              <a:spcBef>
                <a:spcPct val="0"/>
              </a:spcBef>
              <a:spcAft>
                <a:spcPct val="0"/>
              </a:spcAft>
              <a:buFont typeface="Arial"/>
              <a:buChar char="•"/>
            </a:pPr>
            <a:r>
              <a:rPr lang="en-US" sz="2100" dirty="0">
                <a:solidFill>
                  <a:srgbClr val="000000"/>
                </a:solidFill>
                <a:ea typeface="Gill Sans" pitchFamily="-112" charset="0"/>
                <a:cs typeface="Gill Sans" pitchFamily="-112" charset="0"/>
                <a:sym typeface="Gill Sans" pitchFamily="-112" charset="0"/>
              </a:rPr>
              <a:t> Cold neutron wavelengths on Å length scale</a:t>
            </a:r>
          </a:p>
          <a:p>
            <a:pPr defTabSz="642717" fontAlgn="base">
              <a:spcBef>
                <a:spcPct val="0"/>
              </a:spcBef>
              <a:spcAft>
                <a:spcPct val="0"/>
              </a:spcAft>
              <a:buFont typeface="Arial"/>
              <a:buChar char="•"/>
            </a:pPr>
            <a:r>
              <a:rPr lang="en-US" sz="2100" dirty="0">
                <a:solidFill>
                  <a:srgbClr val="000000"/>
                </a:solidFill>
                <a:ea typeface="Gill Sans" pitchFamily="-112" charset="0"/>
                <a:cs typeface="Gill Sans" pitchFamily="-112" charset="0"/>
                <a:sym typeface="Gill Sans" pitchFamily="-112" charset="0"/>
              </a:rPr>
              <a:t> Scattering on nuclei (strong interaction) of fm size</a:t>
            </a:r>
          </a:p>
        </p:txBody>
      </p:sp>
      <p:cxnSp>
        <p:nvCxnSpPr>
          <p:cNvPr id="21" name="Straight Arrow Connector 20"/>
          <p:cNvCxnSpPr/>
          <p:nvPr/>
        </p:nvCxnSpPr>
        <p:spPr bwMode="auto">
          <a:xfrm>
            <a:off x="715595" y="2499774"/>
            <a:ext cx="745832" cy="1588"/>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22" name="Rectangle 3"/>
          <p:cNvSpPr>
            <a:spLocks/>
          </p:cNvSpPr>
          <p:nvPr/>
        </p:nvSpPr>
        <p:spPr bwMode="auto">
          <a:xfrm>
            <a:off x="1712704" y="2307791"/>
            <a:ext cx="2611105" cy="383977"/>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a:solidFill>
                  <a:srgbClr val="000000"/>
                </a:solidFill>
                <a:ea typeface="Gill Sans" pitchFamily="-112" charset="0"/>
                <a:cs typeface="Gill Sans" pitchFamily="-112" charset="0"/>
                <a:sym typeface="Gill Sans" pitchFamily="-112" charset="0"/>
              </a:rPr>
              <a:t>Point scattering</a:t>
            </a:r>
          </a:p>
        </p:txBody>
      </p:sp>
      <p:pic>
        <p:nvPicPr>
          <p:cNvPr id="7" name="Picture 6" descr="latex-image-1.pdf"/>
          <p:cNvPicPr>
            <a:picLocks noChangeAspect="1"/>
          </p:cNvPicPr>
          <p:nvPr/>
        </p:nvPicPr>
        <p:blipFill>
          <a:blip r:embed="rId4"/>
          <a:stretch>
            <a:fillRect/>
          </a:stretch>
        </p:blipFill>
        <p:spPr>
          <a:xfrm>
            <a:off x="4379914" y="2363788"/>
            <a:ext cx="1562100" cy="304800"/>
          </a:xfrm>
          <a:prstGeom prst="rect">
            <a:avLst/>
          </a:prstGeom>
        </p:spPr>
      </p:pic>
      <p:sp>
        <p:nvSpPr>
          <p:cNvPr id="8" name="Rectangle 3"/>
          <p:cNvSpPr>
            <a:spLocks/>
          </p:cNvSpPr>
          <p:nvPr/>
        </p:nvSpPr>
        <p:spPr bwMode="auto">
          <a:xfrm>
            <a:off x="258963" y="3180697"/>
            <a:ext cx="2611105" cy="383977"/>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a:solidFill>
                  <a:srgbClr val="000000"/>
                </a:solidFill>
                <a:ea typeface="Gill Sans" pitchFamily="-112" charset="0"/>
                <a:cs typeface="Gill Sans" pitchFamily="-112" charset="0"/>
                <a:sym typeface="Gill Sans" pitchFamily="-112" charset="0"/>
              </a:rPr>
              <a:t>Scattering function:</a:t>
            </a:r>
          </a:p>
        </p:txBody>
      </p:sp>
      <p:pic>
        <p:nvPicPr>
          <p:cNvPr id="9" name="Picture 8" descr="latex-image-1.pdf"/>
          <p:cNvPicPr>
            <a:picLocks noChangeAspect="1"/>
          </p:cNvPicPr>
          <p:nvPr/>
        </p:nvPicPr>
        <p:blipFill>
          <a:blip r:embed="rId5"/>
          <a:stretch>
            <a:fillRect/>
          </a:stretch>
        </p:blipFill>
        <p:spPr>
          <a:xfrm>
            <a:off x="2894013" y="2974976"/>
            <a:ext cx="5118100" cy="762000"/>
          </a:xfrm>
          <a:prstGeom prst="rect">
            <a:avLst/>
          </a:prstGeom>
        </p:spPr>
      </p:pic>
      <p:cxnSp>
        <p:nvCxnSpPr>
          <p:cNvPr id="10" name="Straight Arrow Connector 9"/>
          <p:cNvCxnSpPr/>
          <p:nvPr/>
        </p:nvCxnSpPr>
        <p:spPr bwMode="auto">
          <a:xfrm>
            <a:off x="258969" y="4121526"/>
            <a:ext cx="343573" cy="1588"/>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p:spPr>
      </p:cxnSp>
      <p:sp>
        <p:nvSpPr>
          <p:cNvPr id="11" name="Rectangle 3"/>
          <p:cNvSpPr>
            <a:spLocks/>
          </p:cNvSpPr>
          <p:nvPr/>
        </p:nvSpPr>
        <p:spPr bwMode="auto">
          <a:xfrm>
            <a:off x="715596" y="3931131"/>
            <a:ext cx="8246787" cy="383977"/>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a:solidFill>
                  <a:srgbClr val="000000"/>
                </a:solidFill>
                <a:ea typeface="Gill Sans" pitchFamily="-112" charset="0"/>
                <a:cs typeface="Gill Sans" pitchFamily="-112" charset="0"/>
                <a:sym typeface="Gill Sans" pitchFamily="-112" charset="0"/>
              </a:rPr>
              <a:t>Scattering Function of a single nucleus is described by a single number!</a:t>
            </a:r>
          </a:p>
        </p:txBody>
      </p:sp>
      <p:sp>
        <p:nvSpPr>
          <p:cNvPr id="13" name="Rectangle 3"/>
          <p:cNvSpPr>
            <a:spLocks/>
          </p:cNvSpPr>
          <p:nvPr/>
        </p:nvSpPr>
        <p:spPr bwMode="auto">
          <a:xfrm>
            <a:off x="155874" y="4578802"/>
            <a:ext cx="4388452" cy="383977"/>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a:solidFill>
                  <a:srgbClr val="000000"/>
                </a:solidFill>
                <a:ea typeface="Gill Sans" pitchFamily="-112" charset="0"/>
                <a:cs typeface="Gill Sans" pitchFamily="-112" charset="0"/>
                <a:sym typeface="Gill Sans" pitchFamily="-112" charset="0"/>
              </a:rPr>
              <a:t>Definition of scattering length </a:t>
            </a:r>
            <a:r>
              <a:rPr lang="en-US" sz="2100" i="1" dirty="0" err="1">
                <a:solidFill>
                  <a:srgbClr val="000000"/>
                </a:solidFill>
                <a:ea typeface="Gill Sans" pitchFamily="-112" charset="0"/>
                <a:cs typeface="Gill Sans" pitchFamily="-112" charset="0"/>
                <a:sym typeface="Gill Sans" pitchFamily="-112" charset="0"/>
              </a:rPr>
              <a:t>b</a:t>
            </a:r>
            <a:r>
              <a:rPr lang="en-US" sz="2100" dirty="0">
                <a:solidFill>
                  <a:srgbClr val="000000"/>
                </a:solidFill>
                <a:ea typeface="Gill Sans" pitchFamily="-112" charset="0"/>
                <a:cs typeface="Gill Sans" pitchFamily="-112" charset="0"/>
                <a:sym typeface="Gill Sans" pitchFamily="-112" charset="0"/>
              </a:rPr>
              <a:t>:</a:t>
            </a:r>
          </a:p>
        </p:txBody>
      </p:sp>
      <p:pic>
        <p:nvPicPr>
          <p:cNvPr id="14" name="Picture 13" descr="latex-image-1.pdf"/>
          <p:cNvPicPr>
            <a:picLocks noChangeAspect="1"/>
          </p:cNvPicPr>
          <p:nvPr/>
        </p:nvPicPr>
        <p:blipFill>
          <a:blip r:embed="rId6"/>
          <a:stretch>
            <a:fillRect/>
          </a:stretch>
        </p:blipFill>
        <p:spPr>
          <a:xfrm>
            <a:off x="4757738" y="4491038"/>
            <a:ext cx="1016000" cy="596900"/>
          </a:xfrm>
          <a:prstGeom prst="rect">
            <a:avLst/>
          </a:prstGeom>
        </p:spPr>
      </p:pic>
      <p:sp>
        <p:nvSpPr>
          <p:cNvPr id="15" name="Rectangle 3"/>
          <p:cNvSpPr>
            <a:spLocks/>
          </p:cNvSpPr>
          <p:nvPr/>
        </p:nvSpPr>
        <p:spPr bwMode="auto">
          <a:xfrm>
            <a:off x="602538" y="5615731"/>
            <a:ext cx="2611105" cy="383977"/>
          </a:xfrm>
          <a:prstGeom prst="rect">
            <a:avLst/>
          </a:prstGeom>
          <a:noFill/>
          <a:ln w="12700">
            <a:noFill/>
            <a:miter lim="800000"/>
            <a:headEnd/>
            <a:tailEnd/>
          </a:ln>
        </p:spPr>
        <p:txBody>
          <a:bodyPr lIns="0" tIns="0" rIns="0" bIns="0" anchor="ctr">
            <a:prstTxWarp prst="textNoShape">
              <a:avLst/>
            </a:prstTxWarp>
          </a:bodyPr>
          <a:lstStyle/>
          <a:p>
            <a:pPr algn="ctr" defTabSz="642717" fontAlgn="base">
              <a:spcBef>
                <a:spcPct val="0"/>
              </a:spcBef>
              <a:spcAft>
                <a:spcPct val="0"/>
              </a:spcAft>
            </a:pPr>
            <a:r>
              <a:rPr lang="en-US" sz="2100" dirty="0">
                <a:solidFill>
                  <a:srgbClr val="000000"/>
                </a:solidFill>
                <a:ea typeface="Gill Sans" pitchFamily="-112" charset="0"/>
                <a:cs typeface="Gill Sans" pitchFamily="-112" charset="0"/>
                <a:sym typeface="Gill Sans" pitchFamily="-112" charset="0"/>
              </a:rPr>
              <a:t>Fermi pseudo potential:</a:t>
            </a:r>
          </a:p>
        </p:txBody>
      </p:sp>
      <p:pic>
        <p:nvPicPr>
          <p:cNvPr id="16" name="Picture 15" descr="latex-image-1.pdf"/>
          <p:cNvPicPr>
            <a:picLocks noChangeAspect="1"/>
          </p:cNvPicPr>
          <p:nvPr/>
        </p:nvPicPr>
        <p:blipFill>
          <a:blip r:embed="rId7"/>
          <a:stretch>
            <a:fillRect/>
          </a:stretch>
        </p:blipFill>
        <p:spPr>
          <a:xfrm>
            <a:off x="3409950" y="5484813"/>
            <a:ext cx="2197100" cy="635000"/>
          </a:xfrm>
          <a:prstGeom prst="rect">
            <a:avLst/>
          </a:prstGeom>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70" name="Rectangle 1"/>
          <p:cNvSpPr>
            <a:spLocks noGrp="1" noChangeArrowheads="1"/>
          </p:cNvSpPr>
          <p:nvPr>
            <p:ph type="title"/>
          </p:nvPr>
        </p:nvSpPr>
        <p:spPr>
          <a:xfrm>
            <a:off x="437557" y="312542"/>
            <a:ext cx="8099227" cy="759023"/>
          </a:xfrm>
        </p:spPr>
        <p:txBody>
          <a:bodyPr/>
          <a:lstStyle/>
          <a:p>
            <a:pPr eaLnBrk="1" hangingPunct="1"/>
            <a:r>
              <a:rPr lang="en-US" sz="5000" dirty="0" smtClean="0"/>
              <a:t>Polarized Neutron Reflectivity</a:t>
            </a:r>
            <a:endParaRPr lang="en-US" sz="5000" dirty="0"/>
          </a:p>
        </p:txBody>
      </p:sp>
      <p:sp>
        <p:nvSpPr>
          <p:cNvPr id="14" name="Rectangle 3"/>
          <p:cNvSpPr txBox="1">
            <a:spLocks noChangeArrowheads="1"/>
          </p:cNvSpPr>
          <p:nvPr/>
        </p:nvSpPr>
        <p:spPr bwMode="auto">
          <a:xfrm>
            <a:off x="436563" y="1941513"/>
            <a:ext cx="823595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defTabSz="914400" fontAlgn="base">
              <a:lnSpc>
                <a:spcPct val="90000"/>
              </a:lnSpc>
              <a:spcBef>
                <a:spcPct val="20000"/>
              </a:spcBef>
              <a:spcAft>
                <a:spcPct val="0"/>
              </a:spcAft>
              <a:buClr>
                <a:srgbClr val="99CC00"/>
              </a:buClr>
              <a:buSzPct val="60000"/>
              <a:buFont typeface="Wingdings" pitchFamily="29" charset="2"/>
              <a:buChar char="n"/>
              <a:defRPr/>
            </a:pPr>
            <a:r>
              <a:rPr lang="en-GB" sz="2400" kern="0" dirty="0" smtClean="0">
                <a:solidFill>
                  <a:srgbClr val="000000"/>
                </a:solidFill>
              </a:rPr>
              <a:t>Allows the study of the magnetic configuration of a multilayer system:</a:t>
            </a:r>
            <a:br>
              <a:rPr lang="en-GB" sz="2400" kern="0" dirty="0" smtClean="0">
                <a:solidFill>
                  <a:srgbClr val="000000"/>
                </a:solidFill>
              </a:rPr>
            </a:br>
            <a:r>
              <a:rPr lang="en-GB" sz="2400" kern="0" dirty="0" smtClean="0">
                <a:solidFill>
                  <a:srgbClr val="FF3300"/>
                </a:solidFill>
              </a:rPr>
              <a:t>access to the magnetisation amplitude and direction in each layer.</a:t>
            </a:r>
            <a:endParaRPr lang="en-GB" sz="2000" kern="0" dirty="0" smtClean="0">
              <a:solidFill>
                <a:srgbClr val="000000"/>
              </a:solidFill>
            </a:endParaRPr>
          </a:p>
          <a:p>
            <a:pPr marL="742950" lvl="1" indent="-285750" defTabSz="914400" fontAlgn="base">
              <a:lnSpc>
                <a:spcPct val="90000"/>
              </a:lnSpc>
              <a:spcBef>
                <a:spcPct val="20000"/>
              </a:spcBef>
              <a:spcAft>
                <a:spcPct val="0"/>
              </a:spcAft>
              <a:buClr>
                <a:srgbClr val="009999"/>
              </a:buClr>
              <a:buSzPct val="55000"/>
              <a:buFont typeface="Wingdings" pitchFamily="29" charset="2"/>
              <a:buChar char="n"/>
              <a:defRPr/>
            </a:pPr>
            <a:r>
              <a:rPr lang="en-GB" sz="2000" kern="0" dirty="0" smtClean="0">
                <a:solidFill>
                  <a:srgbClr val="000000"/>
                </a:solidFill>
                <a:ea typeface="ＭＳ Ｐゴシック" pitchFamily="29" charset="-128"/>
              </a:rPr>
              <a:t>Determination of </a:t>
            </a:r>
            <a:r>
              <a:rPr lang="en-GB" sz="2000" kern="0" dirty="0" smtClean="0">
                <a:solidFill>
                  <a:srgbClr val="BBE0E3"/>
                </a:solidFill>
                <a:ea typeface="ＭＳ Ｐゴシック" pitchFamily="29" charset="-128"/>
              </a:rPr>
              <a:t>in-depth</a:t>
            </a:r>
            <a:r>
              <a:rPr lang="en-GB" sz="2000" kern="0" dirty="0" smtClean="0">
                <a:solidFill>
                  <a:srgbClr val="000000"/>
                </a:solidFill>
                <a:ea typeface="ＭＳ Ｐゴシック" pitchFamily="29" charset="-128"/>
              </a:rPr>
              <a:t> magnetic profiles</a:t>
            </a:r>
            <a:r>
              <a:rPr lang="en-GB" sz="2000" kern="0" dirty="0" smtClean="0">
                <a:solidFill>
                  <a:srgbClr val="BBE0E3"/>
                </a:solidFill>
                <a:ea typeface="ＭＳ Ｐゴシック" pitchFamily="29" charset="-128"/>
              </a:rPr>
              <a:t> </a:t>
            </a:r>
          </a:p>
          <a:p>
            <a:pPr marL="742950" lvl="1" indent="-285750" defTabSz="914400" fontAlgn="base">
              <a:lnSpc>
                <a:spcPct val="90000"/>
              </a:lnSpc>
              <a:spcBef>
                <a:spcPct val="20000"/>
              </a:spcBef>
              <a:spcAft>
                <a:spcPct val="0"/>
              </a:spcAft>
              <a:buClr>
                <a:srgbClr val="009999"/>
              </a:buClr>
              <a:buSzPct val="55000"/>
              <a:buFont typeface="Wingdings" pitchFamily="29" charset="2"/>
              <a:buChar char="n"/>
              <a:defRPr/>
            </a:pPr>
            <a:r>
              <a:rPr lang="en-GB" sz="2000" kern="0" dirty="0" smtClean="0">
                <a:solidFill>
                  <a:srgbClr val="BBE0E3"/>
                </a:solidFill>
                <a:ea typeface="ＭＳ Ｐゴシック" pitchFamily="29" charset="-128"/>
              </a:rPr>
              <a:t>Absolute</a:t>
            </a:r>
            <a:r>
              <a:rPr lang="en-GB" sz="2000" kern="0" dirty="0" smtClean="0">
                <a:solidFill>
                  <a:srgbClr val="000000"/>
                </a:solidFill>
                <a:ea typeface="ＭＳ Ｐゴシック" pitchFamily="29" charset="-128"/>
              </a:rPr>
              <a:t> measurement of the magnetic moment in µ</a:t>
            </a:r>
            <a:r>
              <a:rPr lang="en-GB" sz="2000" kern="0" baseline="-25000" dirty="0" smtClean="0">
                <a:solidFill>
                  <a:srgbClr val="000000"/>
                </a:solidFill>
                <a:ea typeface="ＭＳ Ｐゴシック" pitchFamily="29" charset="-128"/>
              </a:rPr>
              <a:t>B</a:t>
            </a:r>
            <a:r>
              <a:rPr lang="en-GB" sz="2000" kern="0" dirty="0" smtClean="0">
                <a:solidFill>
                  <a:srgbClr val="000000"/>
                </a:solidFill>
                <a:ea typeface="ＭＳ Ｐゴシック" pitchFamily="29" charset="-128"/>
              </a:rPr>
              <a:t> (sum of the spin and orbital moment) </a:t>
            </a:r>
          </a:p>
          <a:p>
            <a:pPr marL="742950" lvl="1" indent="-285750" defTabSz="914400" fontAlgn="base">
              <a:lnSpc>
                <a:spcPct val="90000"/>
              </a:lnSpc>
              <a:spcBef>
                <a:spcPct val="20000"/>
              </a:spcBef>
              <a:spcAft>
                <a:spcPct val="0"/>
              </a:spcAft>
              <a:buClr>
                <a:srgbClr val="009999"/>
              </a:buClr>
              <a:buSzPct val="55000"/>
              <a:buFont typeface="Wingdings" pitchFamily="29" charset="2"/>
              <a:buChar char="n"/>
              <a:defRPr/>
            </a:pPr>
            <a:r>
              <a:rPr lang="en-GB" sz="2000" kern="0" dirty="0" smtClean="0">
                <a:solidFill>
                  <a:srgbClr val="000000"/>
                </a:solidFill>
                <a:ea typeface="ＭＳ Ｐゴシック" pitchFamily="29" charset="-128"/>
              </a:rPr>
              <a:t>But sensitivity only to the </a:t>
            </a:r>
            <a:r>
              <a:rPr lang="en-GB" sz="2000" kern="0" dirty="0" smtClean="0">
                <a:solidFill>
                  <a:srgbClr val="008000"/>
                </a:solidFill>
                <a:ea typeface="ＭＳ Ｐゴシック" pitchFamily="29" charset="-128"/>
              </a:rPr>
              <a:t>in-plane magnetic moment (and perpendicular to </a:t>
            </a:r>
            <a:r>
              <a:rPr lang="en-GB" sz="2000" kern="0" dirty="0" err="1" smtClean="0">
                <a:solidFill>
                  <a:srgbClr val="008000"/>
                </a:solidFill>
                <a:ea typeface="ＭＳ Ｐゴシック" pitchFamily="29" charset="-128"/>
              </a:rPr>
              <a:t>q</a:t>
            </a:r>
            <a:r>
              <a:rPr lang="en-GB" sz="2000" kern="0" dirty="0" smtClean="0">
                <a:solidFill>
                  <a:srgbClr val="008000"/>
                </a:solidFill>
                <a:ea typeface="ＭＳ Ｐゴシック" pitchFamily="29" charset="-128"/>
              </a:rPr>
              <a:t>).</a:t>
            </a:r>
            <a:endParaRPr lang="en-GB" sz="2000" kern="0" dirty="0" smtClean="0">
              <a:solidFill>
                <a:srgbClr val="000000"/>
              </a:solidFill>
              <a:ea typeface="ＭＳ Ｐゴシック" pitchFamily="29" charset="-128"/>
            </a:endParaRPr>
          </a:p>
          <a:p>
            <a:pPr marL="742950" lvl="1" indent="-285750" defTabSz="914400" fontAlgn="base">
              <a:lnSpc>
                <a:spcPct val="90000"/>
              </a:lnSpc>
              <a:spcBef>
                <a:spcPct val="20000"/>
              </a:spcBef>
              <a:spcAft>
                <a:spcPct val="0"/>
              </a:spcAft>
              <a:buClr>
                <a:srgbClr val="009999"/>
              </a:buClr>
              <a:buSzPct val="55000"/>
              <a:buFont typeface="Wingdings" pitchFamily="29" charset="2"/>
              <a:buChar char="n"/>
              <a:defRPr/>
            </a:pPr>
            <a:r>
              <a:rPr lang="en-GB" sz="2000" kern="0" dirty="0" smtClean="0">
                <a:solidFill>
                  <a:srgbClr val="000000"/>
                </a:solidFill>
                <a:ea typeface="ＭＳ Ｐゴシック" pitchFamily="29" charset="-128"/>
              </a:rPr>
              <a:t>Resolution of the order of </a:t>
            </a:r>
            <a:r>
              <a:rPr lang="en-GB" sz="2000" kern="0" dirty="0" smtClean="0">
                <a:solidFill>
                  <a:srgbClr val="BBE0E3"/>
                </a:solidFill>
                <a:ea typeface="ＭＳ Ｐゴシック" pitchFamily="29" charset="-128"/>
              </a:rPr>
              <a:t>0.1µ</a:t>
            </a:r>
            <a:r>
              <a:rPr lang="en-GB" sz="2000" kern="0" baseline="-25000" dirty="0" smtClean="0">
                <a:solidFill>
                  <a:srgbClr val="BBE0E3"/>
                </a:solidFill>
                <a:ea typeface="ＭＳ Ｐゴシック" pitchFamily="29" charset="-128"/>
              </a:rPr>
              <a:t>B</a:t>
            </a:r>
            <a:r>
              <a:rPr lang="en-GB" sz="2000" kern="0" dirty="0" smtClean="0">
                <a:solidFill>
                  <a:srgbClr val="BBE0E3"/>
                </a:solidFill>
                <a:ea typeface="ＭＳ Ｐゴシック" pitchFamily="29" charset="-128"/>
              </a:rPr>
              <a:t> </a:t>
            </a:r>
            <a:r>
              <a:rPr lang="en-GB" sz="2000" kern="0" dirty="0" smtClean="0">
                <a:solidFill>
                  <a:srgbClr val="000000"/>
                </a:solidFill>
                <a:ea typeface="ＭＳ Ｐゴシック" pitchFamily="29" charset="-128"/>
              </a:rPr>
              <a:t>(better on simple systems)</a:t>
            </a:r>
          </a:p>
          <a:p>
            <a:pPr marL="742950" lvl="1" indent="-285750" defTabSz="914400" fontAlgn="base">
              <a:lnSpc>
                <a:spcPct val="90000"/>
              </a:lnSpc>
              <a:spcBef>
                <a:spcPct val="20000"/>
              </a:spcBef>
              <a:spcAft>
                <a:spcPct val="0"/>
              </a:spcAft>
              <a:buClr>
                <a:srgbClr val="009999"/>
              </a:buClr>
              <a:buSzPct val="55000"/>
              <a:buFont typeface="Wingdings" pitchFamily="29" charset="2"/>
              <a:buChar char="n"/>
              <a:defRPr/>
            </a:pPr>
            <a:r>
              <a:rPr lang="en-GB" sz="2000" kern="0" dirty="0" smtClean="0">
                <a:solidFill>
                  <a:srgbClr val="000000"/>
                </a:solidFill>
                <a:ea typeface="ＭＳ Ｐゴシック" pitchFamily="29" charset="-128"/>
              </a:rPr>
              <a:t>No sensitivity to the substrate </a:t>
            </a:r>
            <a:r>
              <a:rPr lang="en-GB" sz="2000" kern="0" dirty="0" err="1" smtClean="0">
                <a:solidFill>
                  <a:srgbClr val="000000"/>
                </a:solidFill>
                <a:ea typeface="ＭＳ Ｐゴシック" pitchFamily="29" charset="-128"/>
              </a:rPr>
              <a:t>para/dia</a:t>
            </a:r>
            <a:r>
              <a:rPr lang="en-GB" sz="2000" kern="0" dirty="0" smtClean="0">
                <a:solidFill>
                  <a:srgbClr val="000000"/>
                </a:solidFill>
                <a:ea typeface="ＭＳ Ｐゴシック" pitchFamily="29" charset="-128"/>
              </a:rPr>
              <a:t>-magnetism.</a:t>
            </a:r>
          </a:p>
          <a:p>
            <a:pPr marL="742950" lvl="1" indent="-285750" defTabSz="914400" fontAlgn="base">
              <a:lnSpc>
                <a:spcPct val="90000"/>
              </a:lnSpc>
              <a:spcBef>
                <a:spcPct val="20000"/>
              </a:spcBef>
              <a:spcAft>
                <a:spcPct val="0"/>
              </a:spcAft>
              <a:buClr>
                <a:srgbClr val="009999"/>
              </a:buClr>
              <a:buSzPct val="55000"/>
              <a:buFont typeface="Wingdings" pitchFamily="29" charset="2"/>
              <a:buChar char="n"/>
              <a:defRPr/>
            </a:pPr>
            <a:r>
              <a:rPr lang="en-GB" sz="2000" kern="0" dirty="0" smtClean="0">
                <a:solidFill>
                  <a:srgbClr val="000000"/>
                </a:solidFill>
                <a:ea typeface="ＭＳ Ｐゴシック" pitchFamily="29" charset="-128"/>
              </a:rPr>
              <a:t>No absorption, no phenomenological parameter, absolute normalisation. </a:t>
            </a:r>
            <a:endParaRPr lang="en-GB" sz="2000" kern="0" dirty="0">
              <a:solidFill>
                <a:srgbClr val="000000"/>
              </a:solidFill>
              <a:ea typeface="ＭＳ Ｐゴシック" pitchFamily="29" charset="-128"/>
            </a:endParaRPr>
          </a:p>
        </p:txBody>
      </p:sp>
    </p:spTree>
    <p:extLst>
      <p:ext uri="{BB962C8B-B14F-4D97-AF65-F5344CB8AC3E}">
        <p14:creationId xmlns:p14="http://schemas.microsoft.com/office/powerpoint/2010/main" val="3360170772"/>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C:\Users\mw531\Documents\Publications\langmuir\nickel2014\NiSLDforlang.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8791" y="935173"/>
            <a:ext cx="2879892" cy="5418646"/>
          </a:xfrm>
          <a:prstGeom prst="rect">
            <a:avLst/>
          </a:prstGeom>
          <a:noFill/>
          <a:ln>
            <a:noFill/>
          </a:ln>
        </p:spPr>
      </p:pic>
      <p:sp>
        <p:nvSpPr>
          <p:cNvPr id="967683" name="Rectangle 1"/>
          <p:cNvSpPr>
            <a:spLocks noGrp="1" noChangeArrowheads="1"/>
          </p:cNvSpPr>
          <p:nvPr>
            <p:ph type="title"/>
          </p:nvPr>
        </p:nvSpPr>
        <p:spPr>
          <a:xfrm>
            <a:off x="258969" y="176150"/>
            <a:ext cx="8304609" cy="759023"/>
          </a:xfrm>
        </p:spPr>
        <p:txBody>
          <a:bodyPr/>
          <a:lstStyle/>
          <a:p>
            <a:pPr eaLnBrk="1" hangingPunct="1"/>
            <a:r>
              <a:rPr lang="en-US" sz="3400" dirty="0" smtClean="0"/>
              <a:t>Ni layer corrosion</a:t>
            </a:r>
          </a:p>
        </p:txBody>
      </p:sp>
      <p:pic>
        <p:nvPicPr>
          <p:cNvPr id="9" name="Picture 8" descr="C:\Users\mw531\Documents\Publications\langmuir\nickel2014\new figures\newfigure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45" y="935173"/>
            <a:ext cx="3922032" cy="5859123"/>
          </a:xfrm>
          <a:prstGeom prst="rect">
            <a:avLst/>
          </a:prstGeom>
          <a:noFill/>
          <a:ln>
            <a:noFill/>
          </a:ln>
        </p:spPr>
      </p:pic>
      <p:pic>
        <p:nvPicPr>
          <p:cNvPr id="10" name="Picture 9" descr="C:\Users\mw531\Documents\Publications\langmuir\nickel2014\H2Ocompsbw.png"/>
          <p:cNvPicPr/>
          <p:nvPr/>
        </p:nvPicPr>
        <p:blipFill>
          <a:blip r:embed="rId4">
            <a:extLst>
              <a:ext uri="{28A0092B-C50C-407E-A947-70E740481C1C}">
                <a14:useLocalDpi xmlns:a14="http://schemas.microsoft.com/office/drawing/2010/main" val="0"/>
              </a:ext>
            </a:extLst>
          </a:blip>
          <a:srcRect/>
          <a:stretch>
            <a:fillRect/>
          </a:stretch>
        </p:blipFill>
        <p:spPr bwMode="auto">
          <a:xfrm>
            <a:off x="264196" y="935173"/>
            <a:ext cx="3314972" cy="5817235"/>
          </a:xfrm>
          <a:prstGeom prst="rect">
            <a:avLst/>
          </a:prstGeom>
          <a:noFill/>
          <a:ln>
            <a:noFill/>
          </a:ln>
        </p:spPr>
      </p:pic>
      <p:sp>
        <p:nvSpPr>
          <p:cNvPr id="16" name="TextBox 5"/>
          <p:cNvSpPr txBox="1">
            <a:spLocks noChangeArrowheads="1"/>
          </p:cNvSpPr>
          <p:nvPr/>
        </p:nvSpPr>
        <p:spPr bwMode="auto">
          <a:xfrm>
            <a:off x="3718107" y="6517297"/>
            <a:ext cx="2392450" cy="276999"/>
          </a:xfrm>
          <a:prstGeom prst="rect">
            <a:avLst/>
          </a:prstGeom>
          <a:noFill/>
          <a:ln w="9525">
            <a:noFill/>
            <a:miter lim="800000"/>
            <a:headEnd/>
            <a:tailEnd/>
          </a:ln>
        </p:spPr>
        <p:txBody>
          <a:bodyPr wrap="none">
            <a:prstTxWarp prst="textNoShape">
              <a:avLst/>
            </a:prstTxWarp>
            <a:spAutoFit/>
          </a:bodyPr>
          <a:lstStyle/>
          <a:p>
            <a:r>
              <a:rPr lang="en-US" sz="1200" b="1" i="1" dirty="0">
                <a:solidFill>
                  <a:srgbClr val="0D0D0D"/>
                </a:solidFill>
                <a:ea typeface="Century Gothic" pitchFamily="-112" charset="0"/>
                <a:cs typeface="Century Gothic" pitchFamily="-112" charset="0"/>
              </a:rPr>
              <a:t>M</a:t>
            </a:r>
            <a:r>
              <a:rPr lang="en-US" sz="1200" b="1" i="1" dirty="0" smtClean="0">
                <a:solidFill>
                  <a:srgbClr val="0D0D0D"/>
                </a:solidFill>
                <a:ea typeface="Century Gothic" pitchFamily="-112" charset="0"/>
                <a:cs typeface="Century Gothic" pitchFamily="-112" charset="0"/>
              </a:rPr>
              <a:t>. Wood </a:t>
            </a:r>
            <a:r>
              <a:rPr lang="en-US" sz="1200" b="1" i="1" dirty="0">
                <a:solidFill>
                  <a:srgbClr val="0D0D0D"/>
                </a:solidFill>
                <a:ea typeface="Century Gothic" pitchFamily="-112" charset="0"/>
                <a:cs typeface="Century Gothic" pitchFamily="-112" charset="0"/>
              </a:rPr>
              <a:t>et al., </a:t>
            </a:r>
            <a:r>
              <a:rPr lang="en-US" sz="1200" b="1" i="1" dirty="0" smtClean="0">
                <a:solidFill>
                  <a:srgbClr val="0D0D0D"/>
                </a:solidFill>
                <a:ea typeface="Century Gothic" pitchFamily="-112" charset="0"/>
                <a:cs typeface="Century Gothic" pitchFamily="-112" charset="0"/>
              </a:rPr>
              <a:t>Langmuir 2015</a:t>
            </a:r>
            <a:endParaRPr lang="en-US" sz="1200" b="1" i="1" dirty="0">
              <a:solidFill>
                <a:srgbClr val="0D0D0D"/>
              </a:solidFill>
              <a:ea typeface="Century Gothic" pitchFamily="-112" charset="0"/>
              <a:cs typeface="Century Gothic" pitchFamily="-112" charset="0"/>
            </a:endParaRPr>
          </a:p>
        </p:txBody>
      </p:sp>
      <p:sp>
        <p:nvSpPr>
          <p:cNvPr id="11" name="TextBox 5"/>
          <p:cNvSpPr txBox="1">
            <a:spLocks noChangeArrowheads="1"/>
          </p:cNvSpPr>
          <p:nvPr/>
        </p:nvSpPr>
        <p:spPr bwMode="auto">
          <a:xfrm>
            <a:off x="2658498" y="1097048"/>
            <a:ext cx="551754" cy="276999"/>
          </a:xfrm>
          <a:prstGeom prst="rect">
            <a:avLst/>
          </a:prstGeom>
          <a:noFill/>
          <a:ln w="9525">
            <a:noFill/>
            <a:miter lim="800000"/>
            <a:headEnd/>
            <a:tailEnd/>
          </a:ln>
        </p:spPr>
        <p:txBody>
          <a:bodyPr wrap="none">
            <a:prstTxWarp prst="textNoShape">
              <a:avLst/>
            </a:prstTxWarp>
            <a:spAutoFit/>
          </a:bodyPr>
          <a:lstStyle/>
          <a:p>
            <a:r>
              <a:rPr lang="en-US" sz="1200" b="1" i="1" dirty="0" smtClean="0">
                <a:solidFill>
                  <a:srgbClr val="0D0D0D"/>
                </a:solidFill>
                <a:ea typeface="Century Gothic" pitchFamily="-112" charset="0"/>
                <a:cs typeface="Century Gothic" pitchFamily="-112" charset="0"/>
              </a:rPr>
              <a:t>SDS-</a:t>
            </a:r>
            <a:endParaRPr lang="en-US" sz="1200" b="1" i="1" dirty="0">
              <a:solidFill>
                <a:srgbClr val="0D0D0D"/>
              </a:solidFill>
              <a:ea typeface="Century Gothic" pitchFamily="-112" charset="0"/>
              <a:cs typeface="Century Gothic" pitchFamily="-112" charset="0"/>
            </a:endParaRPr>
          </a:p>
        </p:txBody>
      </p:sp>
      <p:sp>
        <p:nvSpPr>
          <p:cNvPr id="18" name="TextBox 5"/>
          <p:cNvSpPr txBox="1">
            <a:spLocks noChangeArrowheads="1"/>
          </p:cNvSpPr>
          <p:nvPr/>
        </p:nvSpPr>
        <p:spPr bwMode="auto">
          <a:xfrm>
            <a:off x="2669271" y="4178813"/>
            <a:ext cx="689420" cy="276999"/>
          </a:xfrm>
          <a:prstGeom prst="rect">
            <a:avLst/>
          </a:prstGeom>
          <a:noFill/>
          <a:ln w="9525">
            <a:noFill/>
            <a:miter lim="800000"/>
            <a:headEnd/>
            <a:tailEnd/>
          </a:ln>
        </p:spPr>
        <p:txBody>
          <a:bodyPr wrap="none">
            <a:prstTxWarp prst="textNoShape">
              <a:avLst/>
            </a:prstTxWarp>
            <a:spAutoFit/>
          </a:bodyPr>
          <a:lstStyle/>
          <a:p>
            <a:r>
              <a:rPr lang="en-US" sz="1200" b="1" i="1" dirty="0" smtClean="0">
                <a:solidFill>
                  <a:srgbClr val="0D0D0D"/>
                </a:solidFill>
                <a:ea typeface="Century Gothic" pitchFamily="-112" charset="0"/>
                <a:cs typeface="Century Gothic" pitchFamily="-112" charset="0"/>
              </a:rPr>
              <a:t>DTAB+</a:t>
            </a:r>
            <a:endParaRPr lang="en-US" sz="1200" b="1" i="1" dirty="0">
              <a:solidFill>
                <a:srgbClr val="0D0D0D"/>
              </a:solidFill>
              <a:ea typeface="Century Gothic" pitchFamily="-112" charset="0"/>
              <a:cs typeface="Century Gothic" pitchFamily="-112" charset="0"/>
            </a:endParaRPr>
          </a:p>
        </p:txBody>
      </p:sp>
      <p:sp>
        <p:nvSpPr>
          <p:cNvPr id="19" name="TextBox 5"/>
          <p:cNvSpPr txBox="1">
            <a:spLocks noChangeArrowheads="1"/>
          </p:cNvSpPr>
          <p:nvPr/>
        </p:nvSpPr>
        <p:spPr bwMode="auto">
          <a:xfrm>
            <a:off x="1059082" y="5813512"/>
            <a:ext cx="518091" cy="276999"/>
          </a:xfrm>
          <a:prstGeom prst="rect">
            <a:avLst/>
          </a:prstGeom>
          <a:noFill/>
          <a:ln w="9525">
            <a:noFill/>
            <a:miter lim="800000"/>
            <a:headEnd/>
            <a:tailEnd/>
          </a:ln>
        </p:spPr>
        <p:txBody>
          <a:bodyPr wrap="none">
            <a:prstTxWarp prst="textNoShape">
              <a:avLst/>
            </a:prstTxWarp>
            <a:spAutoFit/>
          </a:bodyPr>
          <a:lstStyle/>
          <a:p>
            <a:r>
              <a:rPr lang="en-US" sz="1200" b="1" i="1" dirty="0" smtClean="0">
                <a:solidFill>
                  <a:srgbClr val="0D0D0D"/>
                </a:solidFill>
                <a:ea typeface="Century Gothic" pitchFamily="-112" charset="0"/>
                <a:cs typeface="Century Gothic" pitchFamily="-112" charset="0"/>
              </a:rPr>
              <a:t>pH 2</a:t>
            </a:r>
            <a:endParaRPr lang="en-US" sz="1200" b="1" i="1" dirty="0">
              <a:solidFill>
                <a:srgbClr val="0D0D0D"/>
              </a:solidFill>
              <a:ea typeface="Century Gothic" pitchFamily="-112" charset="0"/>
              <a:cs typeface="Century Gothic" pitchFamily="-112" charset="0"/>
            </a:endParaRPr>
          </a:p>
        </p:txBody>
      </p:sp>
      <p:sp>
        <p:nvSpPr>
          <p:cNvPr id="20" name="TextBox 5"/>
          <p:cNvSpPr txBox="1">
            <a:spLocks noChangeArrowheads="1"/>
          </p:cNvSpPr>
          <p:nvPr/>
        </p:nvSpPr>
        <p:spPr bwMode="auto">
          <a:xfrm>
            <a:off x="1318128" y="4455812"/>
            <a:ext cx="518091" cy="276999"/>
          </a:xfrm>
          <a:prstGeom prst="rect">
            <a:avLst/>
          </a:prstGeom>
          <a:noFill/>
          <a:ln w="9525">
            <a:noFill/>
            <a:miter lim="800000"/>
            <a:headEnd/>
            <a:tailEnd/>
          </a:ln>
        </p:spPr>
        <p:txBody>
          <a:bodyPr wrap="none">
            <a:prstTxWarp prst="textNoShape">
              <a:avLst/>
            </a:prstTxWarp>
            <a:spAutoFit/>
          </a:bodyPr>
          <a:lstStyle/>
          <a:p>
            <a:r>
              <a:rPr lang="en-US" sz="1200" b="1" i="1" dirty="0" smtClean="0">
                <a:solidFill>
                  <a:srgbClr val="0D0D0D"/>
                </a:solidFill>
                <a:ea typeface="Century Gothic" pitchFamily="-112" charset="0"/>
                <a:cs typeface="Century Gothic" pitchFamily="-112" charset="0"/>
              </a:rPr>
              <a:t>pH 6</a:t>
            </a:r>
            <a:endParaRPr lang="en-US" sz="1200" b="1" i="1" dirty="0">
              <a:solidFill>
                <a:srgbClr val="0D0D0D"/>
              </a:solidFill>
              <a:ea typeface="Century Gothic" pitchFamily="-112" charset="0"/>
              <a:cs typeface="Century Gothic" pitchFamily="-11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19" grpId="0"/>
      <p:bldP spid="2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Rectangle 1"/>
          <p:cNvSpPr>
            <a:spLocks noGrp="1" noChangeArrowheads="1"/>
          </p:cNvSpPr>
          <p:nvPr>
            <p:ph type="title"/>
          </p:nvPr>
        </p:nvSpPr>
        <p:spPr>
          <a:xfrm>
            <a:off x="767955" y="312541"/>
            <a:ext cx="7358063" cy="759023"/>
          </a:xfrm>
        </p:spPr>
        <p:txBody>
          <a:bodyPr/>
          <a:lstStyle/>
          <a:p>
            <a:pPr eaLnBrk="1" hangingPunct="1"/>
            <a:r>
              <a:rPr lang="en-US" sz="3600" dirty="0" err="1" smtClean="0"/>
              <a:t>Reflectometry</a:t>
            </a:r>
            <a:r>
              <a:rPr lang="en-US" sz="3600" dirty="0" smtClean="0"/>
              <a:t> from a multilayer </a:t>
            </a:r>
            <a:endParaRPr lang="en-US" sz="3600" dirty="0"/>
          </a:p>
        </p:txBody>
      </p:sp>
      <p:sp>
        <p:nvSpPr>
          <p:cNvPr id="7" name="Rectangle 2"/>
          <p:cNvSpPr>
            <a:spLocks/>
          </p:cNvSpPr>
          <p:nvPr/>
        </p:nvSpPr>
        <p:spPr bwMode="auto">
          <a:xfrm>
            <a:off x="169664" y="4718608"/>
            <a:ext cx="5772916" cy="647878"/>
          </a:xfrm>
          <a:prstGeom prst="rect">
            <a:avLst/>
          </a:prstGeom>
          <a:noFill/>
          <a:ln w="12700">
            <a:noFill/>
            <a:miter lim="800000"/>
            <a:headEnd/>
            <a:tailEnd/>
          </a:ln>
        </p:spPr>
        <p:txBody>
          <a:bodyPr lIns="0" tIns="0" rIns="0" bIns="0" anchor="ctr">
            <a:prstTxWarp prst="textNoShape">
              <a:avLst/>
            </a:prstTxWarp>
          </a:bodyPr>
          <a:lstStyle/>
          <a:p>
            <a:pPr algn="just" defTabSz="642882" fontAlgn="base">
              <a:spcBef>
                <a:spcPct val="0"/>
              </a:spcBef>
              <a:spcAft>
                <a:spcPct val="0"/>
              </a:spcAft>
            </a:pPr>
            <a:r>
              <a:rPr lang="en-US" sz="2100" dirty="0">
                <a:solidFill>
                  <a:srgbClr val="000000"/>
                </a:solidFill>
                <a:ea typeface="Gill Sans" pitchFamily="-112" charset="0"/>
                <a:cs typeface="Gill Sans" pitchFamily="-112" charset="0"/>
                <a:sym typeface="Gill Sans" pitchFamily="-112" charset="0"/>
              </a:rPr>
              <a:t>Closely related to Bragg condition in crystals,</a:t>
            </a:r>
          </a:p>
          <a:p>
            <a:pPr algn="just" defTabSz="642882" fontAlgn="base">
              <a:spcBef>
                <a:spcPct val="0"/>
              </a:spcBef>
              <a:spcAft>
                <a:spcPct val="0"/>
              </a:spcAft>
            </a:pPr>
            <a:r>
              <a:rPr lang="en-US" sz="2100" dirty="0">
                <a:solidFill>
                  <a:srgbClr val="000000"/>
                </a:solidFill>
                <a:ea typeface="Gill Sans" pitchFamily="-112" charset="0"/>
                <a:cs typeface="Gill Sans" pitchFamily="-112" charset="0"/>
                <a:sym typeface="Gill Sans" pitchFamily="-112" charset="0"/>
              </a:rPr>
              <a:t>but slightly shifted by the critical edge. </a:t>
            </a:r>
          </a:p>
        </p:txBody>
      </p:sp>
      <p:pic>
        <p:nvPicPr>
          <p:cNvPr id="9" name="Picture 8" descr="ReflMultilayer.pdf"/>
          <p:cNvPicPr>
            <a:picLocks noChangeAspect="1"/>
          </p:cNvPicPr>
          <p:nvPr/>
        </p:nvPicPr>
        <p:blipFill>
          <a:blip r:embed="rId2"/>
          <a:stretch>
            <a:fillRect/>
          </a:stretch>
        </p:blipFill>
        <p:spPr>
          <a:xfrm>
            <a:off x="169663" y="1071563"/>
            <a:ext cx="4349949" cy="3181907"/>
          </a:xfrm>
          <a:prstGeom prst="rect">
            <a:avLst/>
          </a:prstGeom>
        </p:spPr>
      </p:pic>
      <p:pic>
        <p:nvPicPr>
          <p:cNvPr id="10" name="Picture 9" descr="SLDMultilayer.pdf"/>
          <p:cNvPicPr>
            <a:picLocks noChangeAspect="1"/>
          </p:cNvPicPr>
          <p:nvPr/>
        </p:nvPicPr>
        <p:blipFill>
          <a:blip r:embed="rId3"/>
          <a:stretch>
            <a:fillRect/>
          </a:stretch>
        </p:blipFill>
        <p:spPr>
          <a:xfrm>
            <a:off x="4519613" y="1197402"/>
            <a:ext cx="4127500" cy="3009900"/>
          </a:xfrm>
          <a:prstGeom prst="rect">
            <a:avLst/>
          </a:prstGeom>
        </p:spPr>
      </p:pic>
      <p:pic>
        <p:nvPicPr>
          <p:cNvPr id="12" name="Picture 11" descr="latex-image-1.pdf"/>
          <p:cNvPicPr>
            <a:picLocks noChangeAspect="1"/>
          </p:cNvPicPr>
          <p:nvPr/>
        </p:nvPicPr>
        <p:blipFill>
          <a:blip r:embed="rId4"/>
          <a:stretch>
            <a:fillRect/>
          </a:stretch>
        </p:blipFill>
        <p:spPr>
          <a:xfrm>
            <a:off x="5621338" y="4792663"/>
            <a:ext cx="1155700" cy="596900"/>
          </a:xfrm>
          <a:prstGeom prst="rect">
            <a:avLst/>
          </a:prstGeom>
        </p:spPr>
      </p:pic>
      <p:cxnSp>
        <p:nvCxnSpPr>
          <p:cNvPr id="14" name="Straight Arrow Connector 13"/>
          <p:cNvCxnSpPr/>
          <p:nvPr/>
        </p:nvCxnSpPr>
        <p:spPr bwMode="auto">
          <a:xfrm rot="5400000" flipH="1" flipV="1">
            <a:off x="6301430" y="5694886"/>
            <a:ext cx="470830" cy="1"/>
          </a:xfrm>
          <a:prstGeom prst="straightConnector1">
            <a:avLst/>
          </a:prstGeom>
          <a:blipFill dpi="0" rotWithShape="0">
            <a:blip r:embed="rId5"/>
            <a:srcRect/>
            <a:tile tx="0" ty="0" sx="100000" sy="100000" flip="none" algn="tl"/>
          </a:blipFill>
          <a:ln w="25400" cap="flat" cmpd="sng" algn="ctr">
            <a:solidFill>
              <a:srgbClr val="000000"/>
            </a:solidFill>
            <a:prstDash val="solid"/>
            <a:round/>
            <a:headEnd type="none" w="med" len="med"/>
            <a:tailEnd type="arrow"/>
          </a:ln>
          <a:effectLst/>
        </p:spPr>
      </p:cxnSp>
      <p:sp>
        <p:nvSpPr>
          <p:cNvPr id="17" name="TextBox 16"/>
          <p:cNvSpPr txBox="1"/>
          <p:nvPr/>
        </p:nvSpPr>
        <p:spPr>
          <a:xfrm>
            <a:off x="5429061" y="6056492"/>
            <a:ext cx="2262177" cy="415498"/>
          </a:xfrm>
          <a:prstGeom prst="rect">
            <a:avLst/>
          </a:prstGeom>
          <a:noFill/>
        </p:spPr>
        <p:txBody>
          <a:bodyPr wrap="none" rtlCol="0">
            <a:spAutoFit/>
          </a:bodyPr>
          <a:lstStyle/>
          <a:p>
            <a:pPr defTabSz="457059"/>
            <a:r>
              <a:rPr lang="en-GB" sz="2100" dirty="0">
                <a:solidFill>
                  <a:srgbClr val="000000"/>
                </a:solidFill>
              </a:rPr>
              <a:t>layer pair thickness</a:t>
            </a:r>
          </a:p>
        </p:txBody>
      </p:sp>
      <p:cxnSp>
        <p:nvCxnSpPr>
          <p:cNvPr id="21" name="Straight Arrow Connector 20"/>
          <p:cNvCxnSpPr/>
          <p:nvPr/>
        </p:nvCxnSpPr>
        <p:spPr bwMode="auto">
          <a:xfrm rot="10800000" flipV="1">
            <a:off x="6886403" y="4734407"/>
            <a:ext cx="291302" cy="147311"/>
          </a:xfrm>
          <a:prstGeom prst="straightConnector1">
            <a:avLst/>
          </a:prstGeom>
          <a:blipFill dpi="0" rotWithShape="0">
            <a:blip r:embed="rId5"/>
            <a:srcRect/>
            <a:tile tx="0" ty="0" sx="100000" sy="100000" flip="none" algn="tl"/>
          </a:blipFill>
          <a:ln w="25400" cap="flat" cmpd="sng" algn="ctr">
            <a:solidFill>
              <a:srgbClr val="000000"/>
            </a:solidFill>
            <a:prstDash val="solid"/>
            <a:round/>
            <a:headEnd type="none" w="med" len="med"/>
            <a:tailEnd type="arrow"/>
          </a:ln>
          <a:effectLst/>
        </p:spPr>
      </p:cxnSp>
      <p:sp>
        <p:nvSpPr>
          <p:cNvPr id="22" name="TextBox 21"/>
          <p:cNvSpPr txBox="1"/>
          <p:nvPr/>
        </p:nvSpPr>
        <p:spPr>
          <a:xfrm>
            <a:off x="7379162" y="4423331"/>
            <a:ext cx="1558440" cy="738664"/>
          </a:xfrm>
          <a:prstGeom prst="rect">
            <a:avLst/>
          </a:prstGeom>
          <a:noFill/>
        </p:spPr>
        <p:txBody>
          <a:bodyPr wrap="none" rtlCol="0">
            <a:spAutoFit/>
          </a:bodyPr>
          <a:lstStyle/>
          <a:p>
            <a:pPr defTabSz="457059"/>
            <a:r>
              <a:rPr lang="en-GB" sz="2100" dirty="0" smtClean="0">
                <a:solidFill>
                  <a:srgbClr val="000000"/>
                </a:solidFill>
              </a:rPr>
              <a:t>Bragg </a:t>
            </a:r>
            <a:r>
              <a:rPr lang="en-GB" sz="2100" dirty="0">
                <a:solidFill>
                  <a:srgbClr val="000000"/>
                </a:solidFill>
              </a:rPr>
              <a:t>peak</a:t>
            </a:r>
          </a:p>
          <a:p>
            <a:pPr defTabSz="457059"/>
            <a:r>
              <a:rPr lang="en-GB" sz="2100" dirty="0">
                <a:solidFill>
                  <a:srgbClr val="000000"/>
                </a:solidFill>
              </a:rPr>
              <a:t>order</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6" name="Rectangle 1"/>
          <p:cNvSpPr>
            <a:spLocks noGrp="1" noChangeArrowheads="1"/>
          </p:cNvSpPr>
          <p:nvPr>
            <p:ph type="title"/>
          </p:nvPr>
        </p:nvSpPr>
        <p:spPr>
          <a:xfrm>
            <a:off x="142875" y="-15545"/>
            <a:ext cx="8858250" cy="839391"/>
          </a:xfrm>
        </p:spPr>
        <p:txBody>
          <a:bodyPr/>
          <a:lstStyle/>
          <a:p>
            <a:pPr eaLnBrk="1" hangingPunct="1"/>
            <a:r>
              <a:rPr lang="en-US" sz="3400" dirty="0" smtClean="0">
                <a:solidFill>
                  <a:srgbClr val="0044FE"/>
                </a:solidFill>
              </a:rPr>
              <a:t>Polyelectrolyte multilayer (</a:t>
            </a:r>
            <a:r>
              <a:rPr lang="en-US" sz="3400" dirty="0" err="1" smtClean="0">
                <a:solidFill>
                  <a:srgbClr val="0044FE"/>
                </a:solidFill>
              </a:rPr>
              <a:t>LbL</a:t>
            </a:r>
            <a:r>
              <a:rPr lang="en-US" sz="3400" dirty="0" smtClean="0">
                <a:solidFill>
                  <a:srgbClr val="0044FE"/>
                </a:solidFill>
              </a:rPr>
              <a:t>)</a:t>
            </a:r>
          </a:p>
        </p:txBody>
      </p:sp>
      <p:sp>
        <p:nvSpPr>
          <p:cNvPr id="917507" name="Rectangle 4"/>
          <p:cNvSpPr>
            <a:spLocks/>
          </p:cNvSpPr>
          <p:nvPr/>
        </p:nvSpPr>
        <p:spPr bwMode="auto">
          <a:xfrm>
            <a:off x="3420070" y="3196828"/>
            <a:ext cx="544711" cy="294680"/>
          </a:xfrm>
          <a:prstGeom prst="rect">
            <a:avLst/>
          </a:prstGeom>
          <a:solidFill>
            <a:schemeClr val="accent1"/>
          </a:solidFill>
          <a:ln w="25400">
            <a:noFill/>
            <a:miter lim="800000"/>
            <a:headEnd/>
            <a:tailEnd/>
          </a:ln>
        </p:spPr>
        <p:txBody>
          <a:bodyPr lIns="0" tIns="0" rIns="0" bIns="0">
            <a:prstTxWarp prst="textNoShape">
              <a:avLst/>
            </a:prstTxWarp>
          </a:bodyPr>
          <a:lstStyle/>
          <a:p>
            <a:pPr algn="ctr" defTabSz="642387" fontAlgn="base">
              <a:spcBef>
                <a:spcPct val="0"/>
              </a:spcBef>
              <a:spcAft>
                <a:spcPct val="0"/>
              </a:spcAft>
            </a:pPr>
            <a:endParaRPr lang="en-US" sz="3000" dirty="0">
              <a:solidFill>
                <a:srgbClr val="000000"/>
              </a:solidFill>
              <a:sym typeface="Gill Sans" pitchFamily="-109" charset="0"/>
            </a:endParaRPr>
          </a:p>
        </p:txBody>
      </p:sp>
      <p:sp>
        <p:nvSpPr>
          <p:cNvPr id="917509" name="Rectangle 7"/>
          <p:cNvSpPr>
            <a:spLocks/>
          </p:cNvSpPr>
          <p:nvPr/>
        </p:nvSpPr>
        <p:spPr bwMode="auto">
          <a:xfrm>
            <a:off x="607220" y="1178720"/>
            <a:ext cx="2784947" cy="281285"/>
          </a:xfrm>
          <a:prstGeom prst="rect">
            <a:avLst/>
          </a:prstGeom>
          <a:noFill/>
          <a:ln w="12700">
            <a:noFill/>
            <a:miter lim="800000"/>
            <a:headEnd/>
            <a:tailEnd/>
          </a:ln>
        </p:spPr>
        <p:txBody>
          <a:bodyPr wrap="none" lIns="0" tIns="0" rIns="0" bIns="0" anchor="ctr">
            <a:prstTxWarp prst="textNoShape">
              <a:avLst/>
            </a:prstTxWarp>
            <a:spAutoFit/>
          </a:bodyPr>
          <a:lstStyle/>
          <a:p>
            <a:pPr algn="ctr" defTabSz="642387" fontAlgn="base">
              <a:spcBef>
                <a:spcPct val="0"/>
              </a:spcBef>
              <a:spcAft>
                <a:spcPct val="0"/>
              </a:spcAft>
            </a:pPr>
            <a:r>
              <a:rPr lang="en-US" dirty="0">
                <a:solidFill>
                  <a:srgbClr val="000000"/>
                </a:solidFill>
                <a:ea typeface="Gill Sans" pitchFamily="-109" charset="0"/>
                <a:cs typeface="Gill Sans" pitchFamily="-109" charset="0"/>
                <a:sym typeface="Gill Sans" pitchFamily="-109" charset="0"/>
              </a:rPr>
              <a:t>Layer-by-Layer method (</a:t>
            </a:r>
            <a:r>
              <a:rPr lang="en-US" dirty="0" err="1">
                <a:solidFill>
                  <a:srgbClr val="000000"/>
                </a:solidFill>
                <a:ea typeface="Gill Sans" pitchFamily="-109" charset="0"/>
                <a:cs typeface="Gill Sans" pitchFamily="-109" charset="0"/>
                <a:sym typeface="Gill Sans" pitchFamily="-109" charset="0"/>
              </a:rPr>
              <a:t>LbL</a:t>
            </a:r>
            <a:r>
              <a:rPr lang="en-US" dirty="0">
                <a:solidFill>
                  <a:srgbClr val="000000"/>
                </a:solidFill>
                <a:ea typeface="Gill Sans" pitchFamily="-109" charset="0"/>
                <a:cs typeface="Gill Sans" pitchFamily="-109" charset="0"/>
                <a:sym typeface="Gill Sans" pitchFamily="-109" charset="0"/>
              </a:rPr>
              <a:t>):</a:t>
            </a:r>
          </a:p>
        </p:txBody>
      </p:sp>
      <p:sp>
        <p:nvSpPr>
          <p:cNvPr id="917510" name="Rectangle 8"/>
          <p:cNvSpPr>
            <a:spLocks/>
          </p:cNvSpPr>
          <p:nvPr/>
        </p:nvSpPr>
        <p:spPr bwMode="auto">
          <a:xfrm>
            <a:off x="5161360" y="1178720"/>
            <a:ext cx="2244701" cy="281285"/>
          </a:xfrm>
          <a:prstGeom prst="rect">
            <a:avLst/>
          </a:prstGeom>
          <a:noFill/>
          <a:ln w="12700">
            <a:noFill/>
            <a:miter lim="800000"/>
            <a:headEnd/>
            <a:tailEnd/>
          </a:ln>
        </p:spPr>
        <p:txBody>
          <a:bodyPr wrap="none" lIns="0" tIns="0" rIns="0" bIns="0" anchor="ctr">
            <a:prstTxWarp prst="textNoShape">
              <a:avLst/>
            </a:prstTxWarp>
            <a:spAutoFit/>
          </a:bodyPr>
          <a:lstStyle/>
          <a:p>
            <a:pPr algn="ctr" defTabSz="642387" fontAlgn="base">
              <a:spcBef>
                <a:spcPct val="0"/>
              </a:spcBef>
              <a:spcAft>
                <a:spcPct val="0"/>
              </a:spcAft>
            </a:pPr>
            <a:r>
              <a:rPr lang="en-US" dirty="0">
                <a:solidFill>
                  <a:srgbClr val="000000"/>
                </a:solidFill>
                <a:ea typeface="Gill Sans" pitchFamily="-109" charset="0"/>
                <a:cs typeface="Gill Sans" pitchFamily="-109" charset="0"/>
                <a:sym typeface="Gill Sans" pitchFamily="-109" charset="0"/>
              </a:rPr>
              <a:t>Polymer Conformation:</a:t>
            </a:r>
          </a:p>
        </p:txBody>
      </p:sp>
      <p:pic>
        <p:nvPicPr>
          <p:cNvPr id="917512" name="Picture 12" descr="Multilayer.jpg"/>
          <p:cNvPicPr>
            <a:picLocks noChangeAspect="1" noChangeArrowheads="1"/>
          </p:cNvPicPr>
          <p:nvPr/>
        </p:nvPicPr>
        <p:blipFill>
          <a:blip r:embed="rId2"/>
          <a:srcRect/>
          <a:stretch>
            <a:fillRect/>
          </a:stretch>
        </p:blipFill>
        <p:spPr bwMode="auto">
          <a:xfrm>
            <a:off x="232189" y="1714517"/>
            <a:ext cx="3696891" cy="1761381"/>
          </a:xfrm>
          <a:prstGeom prst="rect">
            <a:avLst/>
          </a:prstGeom>
          <a:noFill/>
          <a:ln w="9525">
            <a:noFill/>
            <a:miter lim="800000"/>
            <a:headEnd/>
            <a:tailEnd/>
          </a:ln>
        </p:spPr>
      </p:pic>
      <p:pic>
        <p:nvPicPr>
          <p:cNvPr id="917513" name="Picture 13" descr="polymer adsorption.jpg"/>
          <p:cNvPicPr>
            <a:picLocks noChangeAspect="1" noChangeArrowheads="1"/>
          </p:cNvPicPr>
          <p:nvPr/>
        </p:nvPicPr>
        <p:blipFill>
          <a:blip r:embed="rId3"/>
          <a:srcRect/>
          <a:stretch>
            <a:fillRect/>
          </a:stretch>
        </p:blipFill>
        <p:spPr bwMode="auto">
          <a:xfrm>
            <a:off x="4357687" y="1553766"/>
            <a:ext cx="3750469" cy="1821656"/>
          </a:xfrm>
          <a:prstGeom prst="rect">
            <a:avLst/>
          </a:prstGeom>
          <a:noFill/>
          <a:ln w="9525">
            <a:noFill/>
            <a:miter lim="800000"/>
            <a:headEnd/>
            <a:tailEnd/>
          </a:ln>
        </p:spPr>
      </p:pic>
      <p:sp>
        <p:nvSpPr>
          <p:cNvPr id="917515" name="Rectangle 14"/>
          <p:cNvSpPr>
            <a:spLocks/>
          </p:cNvSpPr>
          <p:nvPr/>
        </p:nvSpPr>
        <p:spPr bwMode="auto">
          <a:xfrm>
            <a:off x="348258" y="3500437"/>
            <a:ext cx="3643313" cy="500063"/>
          </a:xfrm>
          <a:prstGeom prst="rect">
            <a:avLst/>
          </a:prstGeom>
          <a:noFill/>
          <a:ln w="12700">
            <a:noFill/>
            <a:miter lim="800000"/>
            <a:headEnd/>
            <a:tailEnd/>
          </a:ln>
        </p:spPr>
        <p:txBody>
          <a:bodyPr lIns="0" tIns="0" rIns="0" bIns="0" anchor="ctr">
            <a:prstTxWarp prst="textNoShape">
              <a:avLst/>
            </a:prstTxWarp>
          </a:bodyPr>
          <a:lstStyle/>
          <a:p>
            <a:pPr defTabSz="642387" fontAlgn="base">
              <a:spcBef>
                <a:spcPct val="0"/>
              </a:spcBef>
              <a:spcAft>
                <a:spcPct val="0"/>
              </a:spcAft>
            </a:pPr>
            <a:r>
              <a:rPr lang="en-US" sz="1000" dirty="0" err="1">
                <a:solidFill>
                  <a:srgbClr val="000000"/>
                </a:solidFill>
                <a:sym typeface="Gill Sans" pitchFamily="-109" charset="0"/>
              </a:rPr>
              <a:t>Decher</a:t>
            </a:r>
            <a:r>
              <a:rPr lang="en-US" sz="1000" dirty="0">
                <a:solidFill>
                  <a:srgbClr val="000000"/>
                </a:solidFill>
                <a:sym typeface="Gill Sans" pitchFamily="-109" charset="0"/>
              </a:rPr>
              <a:t>, G., Science (1997) 277, 1232-1237</a:t>
            </a:r>
            <a:r>
              <a:rPr lang="en-US" sz="1000" dirty="0">
                <a:solidFill>
                  <a:srgbClr val="000000"/>
                </a:solidFill>
                <a:ea typeface="Gill Sans" pitchFamily="-109" charset="0"/>
                <a:cs typeface="Gill Sans" pitchFamily="-109" charset="0"/>
                <a:sym typeface="Gill Sans" pitchFamily="-109" charset="0"/>
              </a:rPr>
              <a:t>.</a:t>
            </a:r>
          </a:p>
          <a:p>
            <a:pPr defTabSz="642387" fontAlgn="base">
              <a:spcBef>
                <a:spcPct val="0"/>
              </a:spcBef>
              <a:spcAft>
                <a:spcPct val="0"/>
              </a:spcAft>
            </a:pPr>
            <a:r>
              <a:rPr lang="en-US" sz="1000" dirty="0">
                <a:solidFill>
                  <a:srgbClr val="000000"/>
                </a:solidFill>
                <a:sym typeface="Gill Sans" pitchFamily="-109" charset="0"/>
              </a:rPr>
              <a:t>Zhang, H. N., and </a:t>
            </a:r>
            <a:r>
              <a:rPr lang="en-US" sz="1000" dirty="0" err="1">
                <a:solidFill>
                  <a:srgbClr val="000000"/>
                </a:solidFill>
                <a:sym typeface="Gill Sans" pitchFamily="-109" charset="0"/>
              </a:rPr>
              <a:t>Rühe</a:t>
            </a:r>
            <a:r>
              <a:rPr lang="en-US" sz="1000" dirty="0">
                <a:solidFill>
                  <a:srgbClr val="000000"/>
                </a:solidFill>
                <a:sym typeface="Gill Sans" pitchFamily="-109" charset="0"/>
              </a:rPr>
              <a:t>, J., Macromolecules  (2005) 38, 10743-10749</a:t>
            </a:r>
            <a:r>
              <a:rPr lang="en-US" sz="1000" dirty="0">
                <a:solidFill>
                  <a:srgbClr val="000000"/>
                </a:solidFill>
                <a:ea typeface="Gill Sans" pitchFamily="-109" charset="0"/>
                <a:cs typeface="Gill Sans" pitchFamily="-109" charset="0"/>
                <a:sym typeface="Gill Sans" pitchFamily="-109" charset="0"/>
              </a:rPr>
              <a:t>.</a:t>
            </a:r>
          </a:p>
        </p:txBody>
      </p:sp>
      <p:pic>
        <p:nvPicPr>
          <p:cNvPr id="11" name="Image 5" descr="C:\Users\higy\Desktop\Fit provisoire\Fit ZZ-C_h7=3xd7.jpg"/>
          <p:cNvPicPr>
            <a:picLocks noChangeAspect="1" noChangeArrowheads="1"/>
          </p:cNvPicPr>
          <p:nvPr/>
        </p:nvPicPr>
        <p:blipFill>
          <a:blip r:embed="rId4"/>
          <a:srcRect t="1852" b="1111"/>
          <a:stretch>
            <a:fillRect/>
          </a:stretch>
        </p:blipFill>
        <p:spPr bwMode="auto">
          <a:xfrm>
            <a:off x="-18983" y="4508891"/>
            <a:ext cx="3647490" cy="2139393"/>
          </a:xfrm>
          <a:prstGeom prst="rect">
            <a:avLst/>
          </a:prstGeom>
          <a:noFill/>
          <a:ln w="9525">
            <a:noFill/>
            <a:miter lim="800000"/>
            <a:headEnd/>
            <a:tailEnd/>
          </a:ln>
        </p:spPr>
      </p:pic>
      <p:sp>
        <p:nvSpPr>
          <p:cNvPr id="12" name="Rectangle 7"/>
          <p:cNvSpPr>
            <a:spLocks/>
          </p:cNvSpPr>
          <p:nvPr/>
        </p:nvSpPr>
        <p:spPr bwMode="auto">
          <a:xfrm>
            <a:off x="277161" y="4002643"/>
            <a:ext cx="3358003" cy="276999"/>
          </a:xfrm>
          <a:prstGeom prst="rect">
            <a:avLst/>
          </a:prstGeom>
          <a:noFill/>
          <a:ln w="12700">
            <a:noFill/>
            <a:miter lim="800000"/>
            <a:headEnd/>
            <a:tailEnd/>
          </a:ln>
        </p:spPr>
        <p:txBody>
          <a:bodyPr wrap="none" lIns="0" tIns="0" rIns="0" bIns="0" anchor="ctr">
            <a:prstTxWarp prst="textNoShape">
              <a:avLst/>
            </a:prstTxWarp>
            <a:spAutoFit/>
          </a:bodyPr>
          <a:lstStyle/>
          <a:p>
            <a:pPr algn="ctr" defTabSz="642585" fontAlgn="base">
              <a:spcBef>
                <a:spcPct val="0"/>
              </a:spcBef>
              <a:spcAft>
                <a:spcPct val="0"/>
              </a:spcAft>
            </a:pPr>
            <a:r>
              <a:rPr lang="en-US" dirty="0" err="1">
                <a:solidFill>
                  <a:srgbClr val="000000"/>
                </a:solidFill>
                <a:ea typeface="Gill Sans" pitchFamily="-109" charset="0"/>
                <a:cs typeface="Gill Sans" pitchFamily="-109" charset="0"/>
                <a:sym typeface="Gill Sans" pitchFamily="-109" charset="0"/>
              </a:rPr>
              <a:t>Specular</a:t>
            </a:r>
            <a:r>
              <a:rPr lang="en-US" dirty="0">
                <a:solidFill>
                  <a:srgbClr val="000000"/>
                </a:solidFill>
                <a:ea typeface="Gill Sans" pitchFamily="-109" charset="0"/>
                <a:cs typeface="Gill Sans" pitchFamily="-109" charset="0"/>
                <a:sym typeface="Gill Sans" pitchFamily="-109" charset="0"/>
              </a:rPr>
              <a:t> Neutron Reflectivity (D17):</a:t>
            </a:r>
          </a:p>
        </p:txBody>
      </p:sp>
      <p:sp>
        <p:nvSpPr>
          <p:cNvPr id="13" name="Rectangle 9"/>
          <p:cNvSpPr>
            <a:spLocks/>
          </p:cNvSpPr>
          <p:nvPr/>
        </p:nvSpPr>
        <p:spPr bwMode="auto">
          <a:xfrm>
            <a:off x="1592658" y="4776945"/>
            <a:ext cx="1388565" cy="590255"/>
          </a:xfrm>
          <a:prstGeom prst="rect">
            <a:avLst/>
          </a:prstGeom>
          <a:noFill/>
          <a:ln w="12700">
            <a:noFill/>
            <a:miter lim="800000"/>
            <a:headEnd/>
            <a:tailEnd/>
          </a:ln>
        </p:spPr>
        <p:txBody>
          <a:bodyPr lIns="0" tIns="0" rIns="0" bIns="0" anchor="ctr">
            <a:prstTxWarp prst="textNoShape">
              <a:avLst/>
            </a:prstTxWarp>
          </a:bodyPr>
          <a:lstStyle/>
          <a:p>
            <a:pPr defTabSz="642387" fontAlgn="base">
              <a:spcBef>
                <a:spcPts val="1687"/>
              </a:spcBef>
              <a:spcAft>
                <a:spcPct val="0"/>
              </a:spcAft>
            </a:pPr>
            <a:r>
              <a:rPr lang="en-US" sz="1700" dirty="0">
                <a:solidFill>
                  <a:srgbClr val="0000FF"/>
                </a:solidFill>
                <a:ea typeface="Gill Sans" pitchFamily="-109" charset="0"/>
                <a:cs typeface="Gill Sans" pitchFamily="-109" charset="0"/>
                <a:sym typeface="Gill Sans" pitchFamily="-109" charset="0"/>
              </a:rPr>
              <a:t>Individual layer pair thickness: 2.4 nm</a:t>
            </a:r>
          </a:p>
        </p:txBody>
      </p:sp>
      <p:sp>
        <p:nvSpPr>
          <p:cNvPr id="16" name="Rectangle 7"/>
          <p:cNvSpPr>
            <a:spLocks/>
          </p:cNvSpPr>
          <p:nvPr/>
        </p:nvSpPr>
        <p:spPr bwMode="auto">
          <a:xfrm>
            <a:off x="1855924" y="766903"/>
            <a:ext cx="5232202" cy="276999"/>
          </a:xfrm>
          <a:prstGeom prst="rect">
            <a:avLst/>
          </a:prstGeom>
          <a:noFill/>
          <a:ln w="12700">
            <a:noFill/>
            <a:miter lim="800000"/>
            <a:headEnd/>
            <a:tailEnd/>
          </a:ln>
        </p:spPr>
        <p:txBody>
          <a:bodyPr wrap="none" lIns="0" tIns="0" rIns="0" bIns="0" anchor="ctr">
            <a:prstTxWarp prst="textNoShape">
              <a:avLst/>
            </a:prstTxWarp>
            <a:spAutoFit/>
          </a:bodyPr>
          <a:lstStyle/>
          <a:p>
            <a:pPr algn="ctr" defTabSz="642387" fontAlgn="base">
              <a:spcBef>
                <a:spcPct val="0"/>
              </a:spcBef>
              <a:spcAft>
                <a:spcPct val="0"/>
              </a:spcAft>
            </a:pPr>
            <a:r>
              <a:rPr lang="en-US" dirty="0">
                <a:solidFill>
                  <a:srgbClr val="000000"/>
                </a:solidFill>
                <a:ea typeface="Gill Sans" pitchFamily="-109" charset="0"/>
                <a:cs typeface="Gill Sans" pitchFamily="-109" charset="0"/>
                <a:sym typeface="Gill Sans" pitchFamily="-109" charset="0"/>
              </a:rPr>
              <a:t>C. </a:t>
            </a:r>
            <a:r>
              <a:rPr lang="en-US" dirty="0" err="1">
                <a:solidFill>
                  <a:srgbClr val="000000"/>
                </a:solidFill>
                <a:ea typeface="Gill Sans" pitchFamily="-109" charset="0"/>
                <a:cs typeface="Gill Sans" pitchFamily="-109" charset="0"/>
                <a:sym typeface="Gill Sans" pitchFamily="-109" charset="0"/>
              </a:rPr>
              <a:t>Higy</a:t>
            </a:r>
            <a:r>
              <a:rPr lang="en-US" dirty="0">
                <a:solidFill>
                  <a:srgbClr val="000000"/>
                </a:solidFill>
                <a:ea typeface="Gill Sans" pitchFamily="-109" charset="0"/>
                <a:cs typeface="Gill Sans" pitchFamily="-109" charset="0"/>
                <a:sym typeface="Gill Sans" pitchFamily="-109" charset="0"/>
              </a:rPr>
              <a:t>, G. </a:t>
            </a:r>
            <a:r>
              <a:rPr lang="en-US" dirty="0" err="1">
                <a:solidFill>
                  <a:srgbClr val="000000"/>
                </a:solidFill>
                <a:ea typeface="Gill Sans" pitchFamily="-109" charset="0"/>
                <a:cs typeface="Gill Sans" pitchFamily="-109" charset="0"/>
                <a:sym typeface="Gill Sans" pitchFamily="-109" charset="0"/>
              </a:rPr>
              <a:t>Fragneto</a:t>
            </a:r>
            <a:r>
              <a:rPr lang="en-US" dirty="0">
                <a:solidFill>
                  <a:srgbClr val="000000"/>
                </a:solidFill>
                <a:ea typeface="Gill Sans" pitchFamily="-109" charset="0"/>
                <a:cs typeface="Gill Sans" pitchFamily="-109" charset="0"/>
                <a:sym typeface="Gill Sans" pitchFamily="-109" charset="0"/>
              </a:rPr>
              <a:t>, ILL and G. </a:t>
            </a:r>
            <a:r>
              <a:rPr lang="en-US" dirty="0" err="1">
                <a:solidFill>
                  <a:srgbClr val="000000"/>
                </a:solidFill>
                <a:ea typeface="Gill Sans" pitchFamily="-109" charset="0"/>
                <a:cs typeface="Gill Sans" pitchFamily="-109" charset="0"/>
                <a:sym typeface="Gill Sans" pitchFamily="-109" charset="0"/>
              </a:rPr>
              <a:t>Decher</a:t>
            </a:r>
            <a:r>
              <a:rPr lang="en-US" dirty="0">
                <a:solidFill>
                  <a:srgbClr val="000000"/>
                </a:solidFill>
                <a:ea typeface="Gill Sans" pitchFamily="-109" charset="0"/>
                <a:cs typeface="Gill Sans" pitchFamily="-109" charset="0"/>
                <a:sym typeface="Gill Sans" pitchFamily="-109" charset="0"/>
              </a:rPr>
              <a:t>, Univ. Strasbourg</a:t>
            </a:r>
          </a:p>
        </p:txBody>
      </p:sp>
      <p:pic>
        <p:nvPicPr>
          <p:cNvPr id="18" name="Image 9" descr="C:\Users\higy\Desktop\SLDgraphZZC.jpg"/>
          <p:cNvPicPr>
            <a:picLocks noChangeAspect="1" noChangeArrowheads="1"/>
          </p:cNvPicPr>
          <p:nvPr/>
        </p:nvPicPr>
        <p:blipFill>
          <a:blip r:embed="rId5"/>
          <a:srcRect/>
          <a:stretch>
            <a:fillRect/>
          </a:stretch>
        </p:blipFill>
        <p:spPr bwMode="auto">
          <a:xfrm>
            <a:off x="3929080" y="4198946"/>
            <a:ext cx="4714875" cy="2383111"/>
          </a:xfrm>
          <a:prstGeom prst="rect">
            <a:avLst/>
          </a:prstGeom>
          <a:noFill/>
          <a:ln w="3175">
            <a:solidFill>
              <a:schemeClr val="tx1"/>
            </a:solidFill>
            <a:miter lim="800000"/>
            <a:headEnd/>
            <a:tailEnd/>
          </a:ln>
        </p:spPr>
      </p:pic>
      <p:sp>
        <p:nvSpPr>
          <p:cNvPr id="19" name="Rectangle 7"/>
          <p:cNvSpPr>
            <a:spLocks/>
          </p:cNvSpPr>
          <p:nvPr/>
        </p:nvSpPr>
        <p:spPr bwMode="auto">
          <a:xfrm>
            <a:off x="4901587" y="3725644"/>
            <a:ext cx="3055148" cy="276999"/>
          </a:xfrm>
          <a:prstGeom prst="rect">
            <a:avLst/>
          </a:prstGeom>
          <a:noFill/>
          <a:ln w="12700">
            <a:noFill/>
            <a:miter lim="800000"/>
            <a:headEnd/>
            <a:tailEnd/>
          </a:ln>
        </p:spPr>
        <p:txBody>
          <a:bodyPr wrap="none" lIns="0" tIns="0" rIns="0" bIns="0" anchor="ctr">
            <a:prstTxWarp prst="textNoShape">
              <a:avLst/>
            </a:prstTxWarp>
            <a:spAutoFit/>
          </a:bodyPr>
          <a:lstStyle/>
          <a:p>
            <a:pPr algn="ctr" defTabSz="642585" fontAlgn="base">
              <a:spcBef>
                <a:spcPct val="0"/>
              </a:spcBef>
              <a:spcAft>
                <a:spcPct val="0"/>
              </a:spcAft>
            </a:pPr>
            <a:r>
              <a:rPr lang="en-US" dirty="0">
                <a:solidFill>
                  <a:srgbClr val="000000"/>
                </a:solidFill>
                <a:ea typeface="Gill Sans" pitchFamily="-109" charset="0"/>
                <a:cs typeface="Gill Sans" pitchFamily="-109" charset="0"/>
                <a:sym typeface="Gill Sans" pitchFamily="-109" charset="0"/>
              </a:rPr>
              <a:t>Scattering length density profile:</a:t>
            </a:r>
          </a:p>
        </p:txBody>
      </p:sp>
      <p:sp>
        <p:nvSpPr>
          <p:cNvPr id="15" name="TextBox 14"/>
          <p:cNvSpPr txBox="1"/>
          <p:nvPr/>
        </p:nvSpPr>
        <p:spPr>
          <a:xfrm>
            <a:off x="4771094" y="4370391"/>
            <a:ext cx="780532" cy="276999"/>
          </a:xfrm>
          <a:prstGeom prst="rect">
            <a:avLst/>
          </a:prstGeom>
          <a:noFill/>
        </p:spPr>
        <p:txBody>
          <a:bodyPr wrap="none" rtlCol="0">
            <a:spAutoFit/>
          </a:bodyPr>
          <a:lstStyle/>
          <a:p>
            <a:pPr defTabSz="457059"/>
            <a:r>
              <a:rPr lang="en-GB" sz="1200" dirty="0">
                <a:solidFill>
                  <a:srgbClr val="000000"/>
                </a:solidFill>
              </a:rPr>
              <a:t>PAH/</a:t>
            </a:r>
            <a:r>
              <a:rPr lang="en-GB" sz="1200" dirty="0" err="1">
                <a:solidFill>
                  <a:srgbClr val="000000"/>
                </a:solidFill>
              </a:rPr>
              <a:t>PSS</a:t>
            </a:r>
            <a:r>
              <a:rPr lang="en-GB" sz="1200" baseline="-25000" dirty="0" err="1">
                <a:solidFill>
                  <a:srgbClr val="000000"/>
                </a:solidFill>
              </a:rPr>
              <a:t>d</a:t>
            </a:r>
            <a:endParaRPr lang="en-GB" sz="1200" dirty="0">
              <a:solidFill>
                <a:srgbClr val="000000"/>
              </a:solidFill>
            </a:endParaRPr>
          </a:p>
        </p:txBody>
      </p:sp>
      <p:sp>
        <p:nvSpPr>
          <p:cNvPr id="20" name="TextBox 19"/>
          <p:cNvSpPr txBox="1"/>
          <p:nvPr/>
        </p:nvSpPr>
        <p:spPr>
          <a:xfrm>
            <a:off x="4923494" y="5537443"/>
            <a:ext cx="933419" cy="276999"/>
          </a:xfrm>
          <a:prstGeom prst="rect">
            <a:avLst/>
          </a:prstGeom>
          <a:noFill/>
        </p:spPr>
        <p:txBody>
          <a:bodyPr wrap="none" rtlCol="0">
            <a:spAutoFit/>
          </a:bodyPr>
          <a:lstStyle/>
          <a:p>
            <a:pPr defTabSz="457059"/>
            <a:r>
              <a:rPr lang="en-GB" sz="1200" dirty="0">
                <a:solidFill>
                  <a:srgbClr val="000000"/>
                </a:solidFill>
              </a:rPr>
              <a:t>3xPAH/PSS</a:t>
            </a:r>
            <a:r>
              <a:rPr lang="en-GB" sz="1200" baseline="-25000" dirty="0">
                <a:solidFill>
                  <a:srgbClr val="000000"/>
                </a:solidFill>
              </a:rPr>
              <a:t>h</a:t>
            </a:r>
            <a:endParaRPr lang="en-GB" sz="1200" dirty="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0" y="1397000"/>
            <a:ext cx="9220200" cy="3722688"/>
          </a:xfrm>
          <a:prstGeom prst="rect">
            <a:avLst/>
          </a:prstGeom>
          <a:noFill/>
          <a:ln w="9525">
            <a:noFill/>
            <a:miter lim="800000"/>
            <a:headEnd/>
            <a:tailEnd/>
          </a:ln>
        </p:spPr>
        <p:txBody>
          <a:bodyPr>
            <a:prstTxWarp prst="textNoShape">
              <a:avLst/>
            </a:prstTxWarp>
            <a:spAutoFit/>
          </a:bodyPr>
          <a:lstStyle/>
          <a:p>
            <a:pPr lvl="1">
              <a:lnSpc>
                <a:spcPct val="130000"/>
              </a:lnSpc>
              <a:buFontTx/>
              <a:buChar char="•"/>
            </a:pPr>
            <a:r>
              <a:rPr lang="en-US" sz="1400" dirty="0">
                <a:solidFill>
                  <a:srgbClr val="000000"/>
                </a:solidFill>
                <a:latin typeface="Century Gothic" pitchFamily="-112" charset="0"/>
                <a:ea typeface="Times" pitchFamily="-112" charset="0"/>
                <a:cs typeface="Times" pitchFamily="-112" charset="0"/>
              </a:rPr>
              <a:t>V. F. Sears  'Neutron Optics', Oxford Press, Oxford (1989)</a:t>
            </a:r>
          </a:p>
          <a:p>
            <a:pPr lvl="1">
              <a:lnSpc>
                <a:spcPct val="130000"/>
              </a:lnSpc>
              <a:buFontTx/>
              <a:buChar char="•"/>
            </a:pPr>
            <a:r>
              <a:rPr lang="en-US" sz="1400" dirty="0" err="1">
                <a:solidFill>
                  <a:srgbClr val="000000"/>
                </a:solidFill>
                <a:latin typeface="Century Gothic" pitchFamily="-112" charset="0"/>
                <a:ea typeface="Times" pitchFamily="-112" charset="0"/>
                <a:cs typeface="Times" pitchFamily="-112" charset="0"/>
              </a:rPr>
              <a:t>Lekner</a:t>
            </a:r>
            <a:r>
              <a:rPr lang="en-US" sz="1400" dirty="0">
                <a:solidFill>
                  <a:srgbClr val="000000"/>
                </a:solidFill>
                <a:latin typeface="Century Gothic" pitchFamily="-112" charset="0"/>
                <a:ea typeface="Times" pitchFamily="-112" charset="0"/>
                <a:cs typeface="Times" pitchFamily="-112" charset="0"/>
              </a:rPr>
              <a:t> J 1987 in: </a:t>
            </a:r>
            <a:r>
              <a:rPr lang="en-US" sz="1400" i="1" dirty="0">
                <a:solidFill>
                  <a:srgbClr val="000000"/>
                </a:solidFill>
                <a:latin typeface="Century Gothic" pitchFamily="-112" charset="0"/>
                <a:ea typeface="Times" pitchFamily="-112" charset="0"/>
                <a:cs typeface="Times" pitchFamily="-112" charset="0"/>
              </a:rPr>
              <a:t>“Theory of Reflection" </a:t>
            </a:r>
            <a:r>
              <a:rPr lang="en-US" sz="1400" dirty="0" err="1">
                <a:solidFill>
                  <a:srgbClr val="000000"/>
                </a:solidFill>
                <a:latin typeface="Century Gothic" pitchFamily="-112" charset="0"/>
                <a:ea typeface="Times" pitchFamily="-112" charset="0"/>
                <a:cs typeface="Times" pitchFamily="-112" charset="0"/>
              </a:rPr>
              <a:t>Martinus</a:t>
            </a:r>
            <a:r>
              <a:rPr lang="en-US" sz="1400" dirty="0">
                <a:solidFill>
                  <a:srgbClr val="000000"/>
                </a:solidFill>
                <a:latin typeface="Century Gothic" pitchFamily="-112" charset="0"/>
                <a:ea typeface="Times" pitchFamily="-112" charset="0"/>
                <a:cs typeface="Times" pitchFamily="-112" charset="0"/>
              </a:rPr>
              <a:t> </a:t>
            </a:r>
            <a:r>
              <a:rPr lang="en-US" sz="1400" dirty="0" err="1">
                <a:solidFill>
                  <a:srgbClr val="000000"/>
                </a:solidFill>
                <a:latin typeface="Century Gothic" pitchFamily="-112" charset="0"/>
                <a:ea typeface="Times" pitchFamily="-112" charset="0"/>
                <a:cs typeface="Times" pitchFamily="-112" charset="0"/>
              </a:rPr>
              <a:t>Nijhoff</a:t>
            </a:r>
            <a:r>
              <a:rPr lang="en-US" sz="1400" dirty="0">
                <a:solidFill>
                  <a:srgbClr val="000000"/>
                </a:solidFill>
                <a:latin typeface="Century Gothic" pitchFamily="-112" charset="0"/>
                <a:ea typeface="Times" pitchFamily="-112" charset="0"/>
                <a:cs typeface="Times" pitchFamily="-112" charset="0"/>
              </a:rPr>
              <a:t> Dordrecht</a:t>
            </a:r>
          </a:p>
          <a:p>
            <a:pPr lvl="1">
              <a:lnSpc>
                <a:spcPct val="130000"/>
              </a:lnSpc>
              <a:buFontTx/>
              <a:buChar char="•"/>
            </a:pPr>
            <a:r>
              <a:rPr lang="en-GB" sz="1400" dirty="0">
                <a:solidFill>
                  <a:srgbClr val="000000"/>
                </a:solidFill>
                <a:latin typeface="Century Gothic" pitchFamily="-112" charset="0"/>
                <a:ea typeface="Times" pitchFamily="-112" charset="0"/>
                <a:cs typeface="Times" pitchFamily="-112" charset="0"/>
              </a:rPr>
              <a:t>Born M and </a:t>
            </a:r>
            <a:r>
              <a:rPr lang="en-GB" sz="1400" dirty="0" smtClean="0">
                <a:solidFill>
                  <a:srgbClr val="000000"/>
                </a:solidFill>
                <a:latin typeface="Century Gothic" pitchFamily="-112" charset="0"/>
                <a:ea typeface="Times" pitchFamily="-112" charset="0"/>
                <a:cs typeface="Times" pitchFamily="-112" charset="0"/>
              </a:rPr>
              <a:t>Wolf </a:t>
            </a:r>
            <a:r>
              <a:rPr lang="en-GB" sz="1400" dirty="0">
                <a:solidFill>
                  <a:srgbClr val="000000"/>
                </a:solidFill>
                <a:latin typeface="Century Gothic" pitchFamily="-112" charset="0"/>
                <a:ea typeface="Times" pitchFamily="-112" charset="0"/>
                <a:cs typeface="Times" pitchFamily="-112" charset="0"/>
              </a:rPr>
              <a:t>E 1989 in: </a:t>
            </a:r>
            <a:r>
              <a:rPr lang="en-GB" sz="1400" i="1" dirty="0">
                <a:solidFill>
                  <a:srgbClr val="000000"/>
                </a:solidFill>
                <a:latin typeface="Century Gothic" pitchFamily="-112" charset="0"/>
                <a:ea typeface="Times" pitchFamily="-112" charset="0"/>
                <a:cs typeface="Times" pitchFamily="-112" charset="0"/>
              </a:rPr>
              <a:t>“Principles of Optics”</a:t>
            </a:r>
            <a:r>
              <a:rPr lang="en-GB" sz="1400" dirty="0">
                <a:solidFill>
                  <a:srgbClr val="000000"/>
                </a:solidFill>
                <a:latin typeface="Century Gothic" pitchFamily="-112" charset="0"/>
                <a:ea typeface="Times" pitchFamily="-112" charset="0"/>
                <a:cs typeface="Times" pitchFamily="-112" charset="0"/>
              </a:rPr>
              <a:t> </a:t>
            </a:r>
            <a:r>
              <a:rPr lang="en-GB" sz="1400" dirty="0" err="1">
                <a:solidFill>
                  <a:srgbClr val="000000"/>
                </a:solidFill>
                <a:latin typeface="Century Gothic" pitchFamily="-112" charset="0"/>
                <a:ea typeface="Times" pitchFamily="-112" charset="0"/>
                <a:cs typeface="Times" pitchFamily="-112" charset="0"/>
              </a:rPr>
              <a:t>Pergamon</a:t>
            </a:r>
            <a:r>
              <a:rPr lang="en-GB" sz="1400" dirty="0">
                <a:solidFill>
                  <a:srgbClr val="000000"/>
                </a:solidFill>
                <a:latin typeface="Century Gothic" pitchFamily="-112" charset="0"/>
                <a:ea typeface="Times" pitchFamily="-112" charset="0"/>
                <a:cs typeface="Times" pitchFamily="-112" charset="0"/>
              </a:rPr>
              <a:t> Press Eds. Oxford</a:t>
            </a:r>
          </a:p>
          <a:p>
            <a:pPr lvl="1">
              <a:lnSpc>
                <a:spcPct val="130000"/>
              </a:lnSpc>
              <a:buFontTx/>
              <a:buChar char="•"/>
            </a:pPr>
            <a:r>
              <a:rPr lang="en-US" sz="1400" dirty="0" err="1">
                <a:solidFill>
                  <a:srgbClr val="000000"/>
                </a:solidFill>
                <a:latin typeface="Century Gothic" pitchFamily="-112" charset="0"/>
                <a:ea typeface="Times" pitchFamily="-112" charset="0"/>
                <a:cs typeface="Times" pitchFamily="-112" charset="0"/>
              </a:rPr>
              <a:t>Penfold</a:t>
            </a:r>
            <a:r>
              <a:rPr lang="en-US" sz="1400" dirty="0">
                <a:solidFill>
                  <a:srgbClr val="000000"/>
                </a:solidFill>
                <a:latin typeface="Century Gothic" pitchFamily="-112" charset="0"/>
                <a:ea typeface="Times" pitchFamily="-112" charset="0"/>
                <a:cs typeface="Times" pitchFamily="-112" charset="0"/>
              </a:rPr>
              <a:t> J and Thomas R K 1990 </a:t>
            </a:r>
            <a:r>
              <a:rPr lang="en-US" sz="1400" i="1" dirty="0">
                <a:solidFill>
                  <a:srgbClr val="000000"/>
                </a:solidFill>
                <a:latin typeface="Century Gothic" pitchFamily="-112" charset="0"/>
                <a:ea typeface="Times" pitchFamily="-112" charset="0"/>
                <a:cs typeface="Times" pitchFamily="-112" charset="0"/>
              </a:rPr>
              <a:t>J. Phys. </a:t>
            </a:r>
            <a:r>
              <a:rPr lang="en-US" sz="1400" i="1" dirty="0" err="1">
                <a:solidFill>
                  <a:srgbClr val="000000"/>
                </a:solidFill>
                <a:latin typeface="Century Gothic" pitchFamily="-112" charset="0"/>
                <a:ea typeface="Times" pitchFamily="-112" charset="0"/>
                <a:cs typeface="Times" pitchFamily="-112" charset="0"/>
              </a:rPr>
              <a:t>Condens</a:t>
            </a:r>
            <a:r>
              <a:rPr lang="en-US" sz="1400" i="1" dirty="0">
                <a:solidFill>
                  <a:srgbClr val="000000"/>
                </a:solidFill>
                <a:latin typeface="Century Gothic" pitchFamily="-112" charset="0"/>
                <a:ea typeface="Times" pitchFamily="-112" charset="0"/>
                <a:cs typeface="Times" pitchFamily="-112" charset="0"/>
              </a:rPr>
              <a:t>. Matter</a:t>
            </a:r>
            <a:r>
              <a:rPr lang="en-US" sz="1400" dirty="0">
                <a:solidFill>
                  <a:srgbClr val="000000"/>
                </a:solidFill>
                <a:latin typeface="Century Gothic" pitchFamily="-112" charset="0"/>
                <a:ea typeface="Times" pitchFamily="-112" charset="0"/>
                <a:cs typeface="Times" pitchFamily="-112" charset="0"/>
              </a:rPr>
              <a:t> </a:t>
            </a:r>
            <a:r>
              <a:rPr lang="en-US" sz="1400" b="1" dirty="0">
                <a:solidFill>
                  <a:srgbClr val="000000"/>
                </a:solidFill>
                <a:latin typeface="Century Gothic" pitchFamily="-112" charset="0"/>
                <a:ea typeface="Times" pitchFamily="-112" charset="0"/>
                <a:cs typeface="Times" pitchFamily="-112" charset="0"/>
              </a:rPr>
              <a:t>2</a:t>
            </a:r>
            <a:r>
              <a:rPr lang="en-US" sz="1400" dirty="0">
                <a:solidFill>
                  <a:srgbClr val="000000"/>
                </a:solidFill>
                <a:latin typeface="Century Gothic" pitchFamily="-112" charset="0"/>
                <a:ea typeface="Times" pitchFamily="-112" charset="0"/>
                <a:cs typeface="Times" pitchFamily="-112" charset="0"/>
              </a:rPr>
              <a:t> 1369</a:t>
            </a:r>
          </a:p>
          <a:p>
            <a:pPr lvl="1">
              <a:lnSpc>
                <a:spcPct val="130000"/>
              </a:lnSpc>
              <a:buFontTx/>
              <a:buChar char="•"/>
            </a:pPr>
            <a:r>
              <a:rPr lang="en-US" sz="1400" dirty="0">
                <a:solidFill>
                  <a:srgbClr val="000000"/>
                </a:solidFill>
                <a:latin typeface="Century Gothic" pitchFamily="-112" charset="0"/>
                <a:ea typeface="Times" pitchFamily="-112" charset="0"/>
                <a:cs typeface="Times" pitchFamily="-112" charset="0"/>
              </a:rPr>
              <a:t>Russell T. P. 1990 </a:t>
            </a:r>
            <a:r>
              <a:rPr lang="en-US" sz="1400" i="1" dirty="0">
                <a:solidFill>
                  <a:srgbClr val="000000"/>
                </a:solidFill>
                <a:latin typeface="Century Gothic" pitchFamily="-112" charset="0"/>
                <a:ea typeface="Times" pitchFamily="-112" charset="0"/>
                <a:cs typeface="Times" pitchFamily="-112" charset="0"/>
              </a:rPr>
              <a:t>Mat. Sci. Rep.</a:t>
            </a:r>
            <a:r>
              <a:rPr lang="en-US" sz="1400" dirty="0">
                <a:solidFill>
                  <a:srgbClr val="000000"/>
                </a:solidFill>
                <a:latin typeface="Century Gothic" pitchFamily="-112" charset="0"/>
                <a:ea typeface="Times" pitchFamily="-112" charset="0"/>
                <a:cs typeface="Times" pitchFamily="-112" charset="0"/>
              </a:rPr>
              <a:t> </a:t>
            </a:r>
            <a:r>
              <a:rPr lang="en-US" sz="1400" b="1" dirty="0">
                <a:solidFill>
                  <a:srgbClr val="000000"/>
                </a:solidFill>
                <a:latin typeface="Century Gothic" pitchFamily="-112" charset="0"/>
                <a:ea typeface="Times" pitchFamily="-112" charset="0"/>
                <a:cs typeface="Times" pitchFamily="-112" charset="0"/>
              </a:rPr>
              <a:t>5</a:t>
            </a:r>
            <a:r>
              <a:rPr lang="en-US" sz="1400" dirty="0">
                <a:solidFill>
                  <a:srgbClr val="000000"/>
                </a:solidFill>
                <a:latin typeface="Century Gothic" pitchFamily="-112" charset="0"/>
                <a:ea typeface="Times" pitchFamily="-112" charset="0"/>
                <a:cs typeface="Times" pitchFamily="-112" charset="0"/>
              </a:rPr>
              <a:t> 171</a:t>
            </a:r>
          </a:p>
          <a:p>
            <a:pPr lvl="1">
              <a:lnSpc>
                <a:spcPct val="130000"/>
              </a:lnSpc>
              <a:buFontTx/>
              <a:buChar char="•"/>
            </a:pPr>
            <a:r>
              <a:rPr lang="en-US" sz="1400" dirty="0" err="1">
                <a:solidFill>
                  <a:srgbClr val="000000"/>
                </a:solidFill>
                <a:latin typeface="Century Gothic" pitchFamily="-112" charset="0"/>
                <a:ea typeface="Times" pitchFamily="-112" charset="0"/>
                <a:cs typeface="Times" pitchFamily="-112" charset="0"/>
              </a:rPr>
              <a:t>Felcher</a:t>
            </a:r>
            <a:r>
              <a:rPr lang="en-US" sz="1400" dirty="0">
                <a:solidFill>
                  <a:srgbClr val="000000"/>
                </a:solidFill>
                <a:latin typeface="Century Gothic" pitchFamily="-112" charset="0"/>
                <a:ea typeface="Times" pitchFamily="-112" charset="0"/>
                <a:cs typeface="Times" pitchFamily="-112" charset="0"/>
              </a:rPr>
              <a:t> G P 1981 </a:t>
            </a:r>
            <a:r>
              <a:rPr lang="en-US" sz="1400" i="1" dirty="0">
                <a:solidFill>
                  <a:srgbClr val="000000"/>
                </a:solidFill>
                <a:latin typeface="Century Gothic" pitchFamily="-112" charset="0"/>
                <a:ea typeface="Times" pitchFamily="-112" charset="0"/>
                <a:cs typeface="Times" pitchFamily="-112" charset="0"/>
              </a:rPr>
              <a:t>Phys. Rev. B</a:t>
            </a:r>
            <a:r>
              <a:rPr lang="en-US" sz="1400" dirty="0">
                <a:solidFill>
                  <a:srgbClr val="000000"/>
                </a:solidFill>
                <a:latin typeface="Century Gothic" pitchFamily="-112" charset="0"/>
                <a:ea typeface="Times" pitchFamily="-112" charset="0"/>
                <a:cs typeface="Times" pitchFamily="-112" charset="0"/>
              </a:rPr>
              <a:t> </a:t>
            </a:r>
            <a:r>
              <a:rPr lang="en-US" sz="1400" b="1" dirty="0">
                <a:solidFill>
                  <a:srgbClr val="000000"/>
                </a:solidFill>
                <a:latin typeface="Century Gothic" pitchFamily="-112" charset="0"/>
                <a:ea typeface="Times" pitchFamily="-112" charset="0"/>
                <a:cs typeface="Times" pitchFamily="-112" charset="0"/>
              </a:rPr>
              <a:t>24</a:t>
            </a:r>
            <a:r>
              <a:rPr lang="en-US" sz="1400" dirty="0">
                <a:solidFill>
                  <a:srgbClr val="000000"/>
                </a:solidFill>
                <a:latin typeface="Century Gothic" pitchFamily="-112" charset="0"/>
                <a:ea typeface="Times" pitchFamily="-112" charset="0"/>
                <a:cs typeface="Times" pitchFamily="-112" charset="0"/>
              </a:rPr>
              <a:t> 1995</a:t>
            </a:r>
          </a:p>
          <a:p>
            <a:pPr lvl="1">
              <a:lnSpc>
                <a:spcPct val="130000"/>
              </a:lnSpc>
              <a:buFontTx/>
              <a:buChar char="•"/>
            </a:pPr>
            <a:r>
              <a:rPr lang="en-US" sz="1400" dirty="0" err="1">
                <a:solidFill>
                  <a:srgbClr val="000000"/>
                </a:solidFill>
                <a:latin typeface="Century Gothic" pitchFamily="-112" charset="0"/>
                <a:ea typeface="Times" pitchFamily="-112" charset="0"/>
                <a:cs typeface="Times" pitchFamily="-112" charset="0"/>
              </a:rPr>
              <a:t>Sinha</a:t>
            </a:r>
            <a:r>
              <a:rPr lang="en-US" sz="1400" dirty="0">
                <a:solidFill>
                  <a:srgbClr val="000000"/>
                </a:solidFill>
                <a:latin typeface="Century Gothic" pitchFamily="-112" charset="0"/>
                <a:ea typeface="Times" pitchFamily="-112" charset="0"/>
                <a:cs typeface="Times" pitchFamily="-112" charset="0"/>
              </a:rPr>
              <a:t> S K, </a:t>
            </a:r>
            <a:r>
              <a:rPr lang="en-US" sz="1400" dirty="0" err="1">
                <a:solidFill>
                  <a:srgbClr val="000000"/>
                </a:solidFill>
                <a:latin typeface="Century Gothic" pitchFamily="-112" charset="0"/>
                <a:ea typeface="Times" pitchFamily="-112" charset="0"/>
                <a:cs typeface="Times" pitchFamily="-112" charset="0"/>
              </a:rPr>
              <a:t>Sirota</a:t>
            </a:r>
            <a:r>
              <a:rPr lang="en-US" sz="1400" dirty="0">
                <a:solidFill>
                  <a:srgbClr val="000000"/>
                </a:solidFill>
                <a:latin typeface="Century Gothic" pitchFamily="-112" charset="0"/>
                <a:ea typeface="Times" pitchFamily="-112" charset="0"/>
                <a:cs typeface="Times" pitchFamily="-112" charset="0"/>
              </a:rPr>
              <a:t> E B, </a:t>
            </a:r>
            <a:r>
              <a:rPr lang="en-US" sz="1400" dirty="0" err="1">
                <a:solidFill>
                  <a:srgbClr val="000000"/>
                </a:solidFill>
                <a:latin typeface="Century Gothic" pitchFamily="-112" charset="0"/>
                <a:ea typeface="Times" pitchFamily="-112" charset="0"/>
                <a:cs typeface="Times" pitchFamily="-112" charset="0"/>
              </a:rPr>
              <a:t>Garoff</a:t>
            </a:r>
            <a:r>
              <a:rPr lang="en-US" sz="1400" dirty="0">
                <a:solidFill>
                  <a:srgbClr val="000000"/>
                </a:solidFill>
                <a:latin typeface="Century Gothic" pitchFamily="-112" charset="0"/>
                <a:ea typeface="Times" pitchFamily="-112" charset="0"/>
                <a:cs typeface="Times" pitchFamily="-112" charset="0"/>
              </a:rPr>
              <a:t> S and Stanley H B 1998 </a:t>
            </a:r>
            <a:r>
              <a:rPr lang="en-US" sz="1400" i="1" dirty="0">
                <a:solidFill>
                  <a:srgbClr val="000000"/>
                </a:solidFill>
                <a:latin typeface="Century Gothic" pitchFamily="-112" charset="0"/>
                <a:ea typeface="Times" pitchFamily="-112" charset="0"/>
                <a:cs typeface="Times" pitchFamily="-112" charset="0"/>
              </a:rPr>
              <a:t>Phys. Rev. B</a:t>
            </a:r>
            <a:r>
              <a:rPr lang="en-US" sz="1400" dirty="0">
                <a:solidFill>
                  <a:srgbClr val="000000"/>
                </a:solidFill>
                <a:latin typeface="Century Gothic" pitchFamily="-112" charset="0"/>
                <a:ea typeface="Times" pitchFamily="-112" charset="0"/>
                <a:cs typeface="Times" pitchFamily="-112" charset="0"/>
              </a:rPr>
              <a:t> </a:t>
            </a:r>
            <a:r>
              <a:rPr lang="en-US" sz="1400" b="1" dirty="0">
                <a:solidFill>
                  <a:srgbClr val="000000"/>
                </a:solidFill>
                <a:latin typeface="Century Gothic" pitchFamily="-112" charset="0"/>
                <a:ea typeface="Times" pitchFamily="-112" charset="0"/>
                <a:cs typeface="Times" pitchFamily="-112" charset="0"/>
              </a:rPr>
              <a:t>38</a:t>
            </a:r>
            <a:r>
              <a:rPr lang="en-US" sz="1400" dirty="0">
                <a:solidFill>
                  <a:srgbClr val="000000"/>
                </a:solidFill>
                <a:latin typeface="Century Gothic" pitchFamily="-112" charset="0"/>
                <a:ea typeface="Times" pitchFamily="-112" charset="0"/>
                <a:cs typeface="Times" pitchFamily="-112" charset="0"/>
              </a:rPr>
              <a:t> 2297</a:t>
            </a:r>
          </a:p>
          <a:p>
            <a:pPr lvl="1">
              <a:lnSpc>
                <a:spcPct val="130000"/>
              </a:lnSpc>
              <a:buFontTx/>
              <a:buChar char="•"/>
            </a:pPr>
            <a:r>
              <a:rPr lang="en-US" sz="1400" dirty="0">
                <a:solidFill>
                  <a:srgbClr val="000000"/>
                </a:solidFill>
                <a:latin typeface="Century Gothic" pitchFamily="-112" charset="0"/>
                <a:ea typeface="Times" pitchFamily="-112" charset="0"/>
                <a:cs typeface="Times" pitchFamily="-112" charset="0"/>
              </a:rPr>
              <a:t>Zhou X-L and Chen S-H 1995 </a:t>
            </a:r>
            <a:r>
              <a:rPr lang="en-US" sz="1400" i="1" dirty="0">
                <a:solidFill>
                  <a:srgbClr val="000000"/>
                </a:solidFill>
                <a:latin typeface="Century Gothic" pitchFamily="-112" charset="0"/>
                <a:ea typeface="Times" pitchFamily="-112" charset="0"/>
                <a:cs typeface="Times" pitchFamily="-112" charset="0"/>
              </a:rPr>
              <a:t>Phys. Rep. </a:t>
            </a:r>
            <a:r>
              <a:rPr lang="en-US" sz="1400" b="1" dirty="0">
                <a:solidFill>
                  <a:srgbClr val="000000"/>
                </a:solidFill>
                <a:latin typeface="Century Gothic" pitchFamily="-112" charset="0"/>
                <a:ea typeface="Times" pitchFamily="-112" charset="0"/>
                <a:cs typeface="Times" pitchFamily="-112" charset="0"/>
              </a:rPr>
              <a:t>257</a:t>
            </a:r>
            <a:r>
              <a:rPr lang="en-US" sz="1400" dirty="0">
                <a:solidFill>
                  <a:srgbClr val="000000"/>
                </a:solidFill>
                <a:latin typeface="Century Gothic" pitchFamily="-112" charset="0"/>
                <a:ea typeface="Times" pitchFamily="-112" charset="0"/>
                <a:cs typeface="Times" pitchFamily="-112" charset="0"/>
              </a:rPr>
              <a:t> 223 </a:t>
            </a:r>
          </a:p>
          <a:p>
            <a:pPr lvl="1">
              <a:lnSpc>
                <a:spcPct val="130000"/>
              </a:lnSpc>
              <a:buFontTx/>
              <a:buChar char="•"/>
            </a:pPr>
            <a:r>
              <a:rPr lang="en-US" sz="1400" dirty="0">
                <a:solidFill>
                  <a:srgbClr val="000000"/>
                </a:solidFill>
                <a:latin typeface="Century Gothic" pitchFamily="-112" charset="0"/>
                <a:ea typeface="Times" pitchFamily="-112" charset="0"/>
                <a:cs typeface="Times" pitchFamily="-112" charset="0"/>
              </a:rPr>
              <a:t>W. Williams 'Polarized Neutrons' , Oxford Press, Oxford (1989)</a:t>
            </a:r>
          </a:p>
          <a:p>
            <a:pPr lvl="1">
              <a:lnSpc>
                <a:spcPct val="130000"/>
              </a:lnSpc>
              <a:buFontTx/>
              <a:buChar char="•"/>
            </a:pPr>
            <a:r>
              <a:rPr lang="en-US" sz="1400" dirty="0" err="1">
                <a:solidFill>
                  <a:srgbClr val="000000"/>
                </a:solidFill>
                <a:latin typeface="Century Gothic" pitchFamily="-112" charset="0"/>
                <a:ea typeface="Times" pitchFamily="-112" charset="0"/>
                <a:cs typeface="Times" pitchFamily="-112" charset="0"/>
              </a:rPr>
              <a:t>Névot</a:t>
            </a:r>
            <a:r>
              <a:rPr lang="en-US" sz="1400" dirty="0">
                <a:solidFill>
                  <a:srgbClr val="000000"/>
                </a:solidFill>
                <a:latin typeface="Century Gothic" pitchFamily="-112" charset="0"/>
                <a:ea typeface="Times" pitchFamily="-112" charset="0"/>
                <a:cs typeface="Times" pitchFamily="-112" charset="0"/>
              </a:rPr>
              <a:t> L and Croce P 1990 </a:t>
            </a:r>
            <a:r>
              <a:rPr lang="en-US" sz="1400" i="1" dirty="0">
                <a:solidFill>
                  <a:srgbClr val="000000"/>
                </a:solidFill>
                <a:latin typeface="Century Gothic" pitchFamily="-112" charset="0"/>
                <a:ea typeface="Times" pitchFamily="-112" charset="0"/>
                <a:cs typeface="Times" pitchFamily="-112" charset="0"/>
              </a:rPr>
              <a:t>Rev. de Phys. Appl.</a:t>
            </a:r>
            <a:r>
              <a:rPr lang="en-US" sz="1400" dirty="0">
                <a:solidFill>
                  <a:srgbClr val="000000"/>
                </a:solidFill>
                <a:latin typeface="Century Gothic" pitchFamily="-112" charset="0"/>
                <a:ea typeface="Times" pitchFamily="-112" charset="0"/>
                <a:cs typeface="Times" pitchFamily="-112" charset="0"/>
              </a:rPr>
              <a:t> </a:t>
            </a:r>
            <a:r>
              <a:rPr lang="en-US" sz="1400" b="1" dirty="0">
                <a:solidFill>
                  <a:srgbClr val="000000"/>
                </a:solidFill>
                <a:latin typeface="Century Gothic" pitchFamily="-112" charset="0"/>
                <a:ea typeface="Times" pitchFamily="-112" charset="0"/>
                <a:cs typeface="Times" pitchFamily="-112" charset="0"/>
              </a:rPr>
              <a:t>15</a:t>
            </a:r>
            <a:r>
              <a:rPr lang="en-US" sz="1400" dirty="0">
                <a:solidFill>
                  <a:srgbClr val="000000"/>
                </a:solidFill>
                <a:latin typeface="Century Gothic" pitchFamily="-112" charset="0"/>
                <a:ea typeface="Times" pitchFamily="-112" charset="0"/>
                <a:cs typeface="Times" pitchFamily="-112" charset="0"/>
              </a:rPr>
              <a:t> 761</a:t>
            </a:r>
          </a:p>
          <a:p>
            <a:pPr lvl="1">
              <a:lnSpc>
                <a:spcPct val="130000"/>
              </a:lnSpc>
              <a:buFontTx/>
              <a:buChar char="•"/>
            </a:pPr>
            <a:r>
              <a:rPr lang="en-US" sz="1400" dirty="0" err="1">
                <a:solidFill>
                  <a:srgbClr val="000000"/>
                </a:solidFill>
                <a:latin typeface="Century Gothic" pitchFamily="-112" charset="0"/>
                <a:ea typeface="Times" pitchFamily="-112" charset="0"/>
                <a:cs typeface="Times" pitchFamily="-112" charset="0"/>
              </a:rPr>
              <a:t>Daillant</a:t>
            </a:r>
            <a:r>
              <a:rPr lang="en-US" sz="1400" dirty="0">
                <a:solidFill>
                  <a:srgbClr val="000000"/>
                </a:solidFill>
                <a:latin typeface="Century Gothic" pitchFamily="-112" charset="0"/>
                <a:ea typeface="Times" pitchFamily="-112" charset="0"/>
                <a:cs typeface="Times" pitchFamily="-112" charset="0"/>
              </a:rPr>
              <a:t> J and </a:t>
            </a:r>
            <a:r>
              <a:rPr lang="en-US" sz="1400" dirty="0" err="1">
                <a:solidFill>
                  <a:srgbClr val="000000"/>
                </a:solidFill>
                <a:latin typeface="Century Gothic" pitchFamily="-112" charset="0"/>
                <a:ea typeface="Times" pitchFamily="-112" charset="0"/>
                <a:cs typeface="Times" pitchFamily="-112" charset="0"/>
              </a:rPr>
              <a:t>Gibaud</a:t>
            </a:r>
            <a:r>
              <a:rPr lang="en-US" sz="1400" dirty="0">
                <a:solidFill>
                  <a:srgbClr val="000000"/>
                </a:solidFill>
                <a:latin typeface="Century Gothic" pitchFamily="-112" charset="0"/>
                <a:ea typeface="Times" pitchFamily="-112" charset="0"/>
                <a:cs typeface="Times" pitchFamily="-112" charset="0"/>
              </a:rPr>
              <a:t> A 1999 in:</a:t>
            </a:r>
          </a:p>
          <a:p>
            <a:pPr lvl="1">
              <a:lnSpc>
                <a:spcPct val="130000"/>
              </a:lnSpc>
            </a:pPr>
            <a:r>
              <a:rPr lang="en-US" sz="1400" i="1" dirty="0">
                <a:solidFill>
                  <a:srgbClr val="000000"/>
                </a:solidFill>
                <a:latin typeface="Century Gothic" pitchFamily="-112" charset="0"/>
                <a:ea typeface="Times" pitchFamily="-112" charset="0"/>
                <a:cs typeface="Times" pitchFamily="-112" charset="0"/>
              </a:rPr>
              <a:t>“X-ray and Neutron Reflectivity: Principles and Applications” </a:t>
            </a:r>
            <a:r>
              <a:rPr lang="en-US" sz="1400" dirty="0">
                <a:solidFill>
                  <a:srgbClr val="000000"/>
                </a:solidFill>
                <a:latin typeface="Century Gothic" pitchFamily="-112" charset="0"/>
                <a:ea typeface="Times" pitchFamily="-112" charset="0"/>
                <a:cs typeface="Times" pitchFamily="-112" charset="0"/>
              </a:rPr>
              <a:t>Springer Eds.</a:t>
            </a:r>
          </a:p>
          <a:p>
            <a:pPr lvl="1">
              <a:lnSpc>
                <a:spcPct val="130000"/>
              </a:lnSpc>
              <a:buFontTx/>
              <a:buChar char="•"/>
            </a:pPr>
            <a:r>
              <a:rPr lang="en-US" sz="1400" dirty="0">
                <a:solidFill>
                  <a:srgbClr val="000000"/>
                </a:solidFill>
                <a:latin typeface="Century Gothic" pitchFamily="-112" charset="0"/>
                <a:ea typeface="Times" pitchFamily="-112" charset="0"/>
                <a:cs typeface="Times" pitchFamily="-112" charset="0"/>
              </a:rPr>
              <a:t>Heavens O S 1955 in: </a:t>
            </a:r>
            <a:r>
              <a:rPr lang="en-US" sz="1400" i="1" dirty="0">
                <a:solidFill>
                  <a:srgbClr val="000000"/>
                </a:solidFill>
                <a:latin typeface="Century Gothic" pitchFamily="-112" charset="0"/>
                <a:ea typeface="Times" pitchFamily="-112" charset="0"/>
                <a:cs typeface="Times" pitchFamily="-112" charset="0"/>
              </a:rPr>
              <a:t>“Optical Properties of Thin Films”</a:t>
            </a:r>
            <a:r>
              <a:rPr lang="en-US" sz="1400" dirty="0">
                <a:solidFill>
                  <a:srgbClr val="000000"/>
                </a:solidFill>
                <a:latin typeface="Century Gothic" pitchFamily="-112" charset="0"/>
                <a:ea typeface="Times" pitchFamily="-112" charset="0"/>
                <a:cs typeface="Times" pitchFamily="-112" charset="0"/>
              </a:rPr>
              <a:t>, </a:t>
            </a:r>
            <a:r>
              <a:rPr lang="en-US" sz="1400" dirty="0" err="1">
                <a:solidFill>
                  <a:srgbClr val="000000"/>
                </a:solidFill>
                <a:latin typeface="Century Gothic" pitchFamily="-112" charset="0"/>
                <a:ea typeface="Times" pitchFamily="-112" charset="0"/>
                <a:cs typeface="Times" pitchFamily="-112" charset="0"/>
              </a:rPr>
              <a:t>Butterworths</a:t>
            </a:r>
            <a:r>
              <a:rPr lang="en-US" sz="1400" dirty="0">
                <a:solidFill>
                  <a:srgbClr val="000000"/>
                </a:solidFill>
                <a:latin typeface="Century Gothic" pitchFamily="-112" charset="0"/>
                <a:ea typeface="Times" pitchFamily="-112" charset="0"/>
                <a:cs typeface="Times" pitchFamily="-112" charset="0"/>
              </a:rPr>
              <a:t> Eds. London</a:t>
            </a:r>
          </a:p>
        </p:txBody>
      </p:sp>
      <p:sp>
        <p:nvSpPr>
          <p:cNvPr id="63491" name="Text Box 3"/>
          <p:cNvSpPr txBox="1">
            <a:spLocks noChangeArrowheads="1"/>
          </p:cNvSpPr>
          <p:nvPr/>
        </p:nvSpPr>
        <p:spPr bwMode="auto">
          <a:xfrm>
            <a:off x="3276600" y="649288"/>
            <a:ext cx="2840038" cy="366712"/>
          </a:xfrm>
          <a:prstGeom prst="rect">
            <a:avLst/>
          </a:prstGeom>
          <a:noFill/>
          <a:ln w="9525">
            <a:noFill/>
            <a:miter lim="800000"/>
            <a:headEnd/>
            <a:tailEnd/>
          </a:ln>
        </p:spPr>
        <p:txBody>
          <a:bodyPr wrap="none">
            <a:prstTxWarp prst="textNoShape">
              <a:avLst/>
            </a:prstTxWarp>
            <a:spAutoFit/>
          </a:bodyPr>
          <a:lstStyle/>
          <a:p>
            <a:r>
              <a:rPr lang="en-GB" b="1">
                <a:solidFill>
                  <a:srgbClr val="000000"/>
                </a:solidFill>
                <a:latin typeface="Century Gothic" pitchFamily="-112" charset="0"/>
                <a:ea typeface="Century Gothic" pitchFamily="-112" charset="0"/>
                <a:cs typeface="Century Gothic" pitchFamily="-112" charset="0"/>
              </a:rPr>
              <a:t>Some useful references:</a:t>
            </a:r>
          </a:p>
        </p:txBody>
      </p:sp>
      <p:sp>
        <p:nvSpPr>
          <p:cNvPr id="63492" name="Rectangle 4"/>
          <p:cNvSpPr>
            <a:spLocks noChangeArrowheads="1"/>
          </p:cNvSpPr>
          <p:nvPr/>
        </p:nvSpPr>
        <p:spPr bwMode="auto">
          <a:xfrm>
            <a:off x="762000" y="5054600"/>
            <a:ext cx="7315200" cy="1803400"/>
          </a:xfrm>
          <a:prstGeom prst="rect">
            <a:avLst/>
          </a:prstGeom>
          <a:noFill/>
          <a:ln w="9525">
            <a:noFill/>
            <a:miter lim="800000"/>
            <a:headEnd/>
            <a:tailEnd/>
          </a:ln>
        </p:spPr>
        <p:txBody>
          <a:bodyPr>
            <a:prstTxWarp prst="textNoShape">
              <a:avLst/>
            </a:prstTxWarp>
            <a:spAutoFit/>
          </a:bodyPr>
          <a:lstStyle/>
          <a:p>
            <a:r>
              <a:rPr lang="en-US" sz="1400" b="1" dirty="0">
                <a:solidFill>
                  <a:srgbClr val="000000"/>
                </a:solidFill>
                <a:latin typeface="Century Gothic" pitchFamily="-112" charset="0"/>
                <a:ea typeface="Century Gothic" pitchFamily="-112" charset="0"/>
                <a:cs typeface="Century Gothic" pitchFamily="-112" charset="0"/>
              </a:rPr>
              <a:t>Web-sites:</a:t>
            </a:r>
            <a:endParaRPr lang="en-US" sz="1400" dirty="0">
              <a:solidFill>
                <a:srgbClr val="000000"/>
              </a:solidFill>
              <a:latin typeface="Century Gothic" pitchFamily="-112" charset="0"/>
              <a:ea typeface="Century Gothic" pitchFamily="-112" charset="0"/>
              <a:cs typeface="Century Gothic" pitchFamily="-112" charset="0"/>
            </a:endParaRPr>
          </a:p>
          <a:p>
            <a:endParaRPr lang="en-US" sz="1400" dirty="0">
              <a:solidFill>
                <a:srgbClr val="000000"/>
              </a:solidFill>
              <a:latin typeface="Century Gothic" pitchFamily="-112" charset="0"/>
              <a:ea typeface="Century Gothic" pitchFamily="-112" charset="0"/>
              <a:cs typeface="Century Gothic" pitchFamily="-112" charset="0"/>
            </a:endParaRPr>
          </a:p>
          <a:p>
            <a:r>
              <a:rPr lang="en-US" sz="1400" b="1" dirty="0">
                <a:solidFill>
                  <a:srgbClr val="000000"/>
                </a:solidFill>
                <a:latin typeface="Century Gothic" pitchFamily="-112" charset="0"/>
                <a:ea typeface="Century Gothic" pitchFamily="-112" charset="0"/>
                <a:cs typeface="Century Gothic" pitchFamily="-112" charset="0"/>
                <a:hlinkClick r:id="rId2"/>
              </a:rPr>
              <a:t>http://www.mrl.ucsb.edu/~pynn/</a:t>
            </a:r>
            <a:r>
              <a:rPr lang="en-US" sz="1400" dirty="0">
                <a:solidFill>
                  <a:srgbClr val="000000"/>
                </a:solidFill>
                <a:latin typeface="Century Gothic" pitchFamily="-112" charset="0"/>
                <a:ea typeface="Century Gothic" pitchFamily="-112" charset="0"/>
                <a:cs typeface="Century Gothic" pitchFamily="-112" charset="0"/>
              </a:rPr>
              <a:t>   (Roger </a:t>
            </a:r>
            <a:r>
              <a:rPr lang="en-US" sz="1400" dirty="0" err="1">
                <a:solidFill>
                  <a:srgbClr val="000000"/>
                </a:solidFill>
                <a:latin typeface="Century Gothic" pitchFamily="-112" charset="0"/>
                <a:ea typeface="Century Gothic" pitchFamily="-112" charset="0"/>
                <a:cs typeface="Century Gothic" pitchFamily="-112" charset="0"/>
              </a:rPr>
              <a:t>Pynn</a:t>
            </a:r>
            <a:r>
              <a:rPr lang="en-US" sz="1400" dirty="0">
                <a:solidFill>
                  <a:srgbClr val="000000"/>
                </a:solidFill>
                <a:latin typeface="Century Gothic" pitchFamily="-112" charset="0"/>
                <a:ea typeface="Century Gothic" pitchFamily="-112" charset="0"/>
                <a:cs typeface="Century Gothic" pitchFamily="-112" charset="0"/>
              </a:rPr>
              <a:t>)</a:t>
            </a:r>
          </a:p>
          <a:p>
            <a:r>
              <a:rPr lang="en-US" sz="1400" b="1" dirty="0">
                <a:solidFill>
                  <a:srgbClr val="000000"/>
                </a:solidFill>
                <a:latin typeface="Century Gothic" pitchFamily="-112" charset="0"/>
                <a:ea typeface="Century Gothic" pitchFamily="-112" charset="0"/>
                <a:cs typeface="Century Gothic" pitchFamily="-112" charset="0"/>
                <a:hlinkClick r:id="rId3"/>
              </a:rPr>
              <a:t>http://www.pcl.ox.ac.uk/~rkt/</a:t>
            </a:r>
            <a:r>
              <a:rPr lang="en-US" sz="1400" dirty="0">
                <a:solidFill>
                  <a:srgbClr val="000000"/>
                </a:solidFill>
                <a:latin typeface="Century Gothic" pitchFamily="-112" charset="0"/>
                <a:ea typeface="Century Gothic" pitchFamily="-112" charset="0"/>
                <a:cs typeface="Century Gothic" pitchFamily="-112" charset="0"/>
              </a:rPr>
              <a:t>        (Bob Thomas)</a:t>
            </a:r>
          </a:p>
          <a:p>
            <a:endParaRPr lang="en-US" sz="1400" dirty="0" smtClean="0">
              <a:solidFill>
                <a:srgbClr val="000000"/>
              </a:solidFill>
              <a:latin typeface="Century Gothic" pitchFamily="-112" charset="0"/>
              <a:ea typeface="Century Gothic" pitchFamily="-112" charset="0"/>
              <a:cs typeface="Century Gothic" pitchFamily="-112" charset="0"/>
            </a:endParaRPr>
          </a:p>
          <a:p>
            <a:r>
              <a:rPr lang="en-US" sz="1400" dirty="0" err="1" smtClean="0">
                <a:solidFill>
                  <a:srgbClr val="000000"/>
                </a:solidFill>
                <a:latin typeface="Century Gothic" pitchFamily="-112" charset="0"/>
                <a:ea typeface="Century Gothic" pitchFamily="-112" charset="0"/>
                <a:cs typeface="Century Gothic" pitchFamily="-112" charset="0"/>
              </a:rPr>
              <a:t>Cubitt</a:t>
            </a:r>
            <a:r>
              <a:rPr lang="en-US" sz="1400" dirty="0" smtClean="0">
                <a:solidFill>
                  <a:srgbClr val="000000"/>
                </a:solidFill>
                <a:latin typeface="Century Gothic" pitchFamily="-112" charset="0"/>
                <a:ea typeface="Century Gothic" pitchFamily="-112" charset="0"/>
                <a:cs typeface="Century Gothic" pitchFamily="-112" charset="0"/>
              </a:rPr>
              <a:t> </a:t>
            </a:r>
            <a:r>
              <a:rPr lang="en-US" sz="1400" dirty="0">
                <a:solidFill>
                  <a:srgbClr val="000000"/>
                </a:solidFill>
                <a:latin typeface="Century Gothic" pitchFamily="-112" charset="0"/>
                <a:ea typeface="Century Gothic" pitchFamily="-112" charset="0"/>
                <a:cs typeface="Century Gothic" pitchFamily="-112" charset="0"/>
              </a:rPr>
              <a:t>R. and </a:t>
            </a:r>
            <a:r>
              <a:rPr lang="en-US" sz="1400" dirty="0" err="1">
                <a:solidFill>
                  <a:srgbClr val="000000"/>
                </a:solidFill>
                <a:latin typeface="Century Gothic" pitchFamily="-112" charset="0"/>
                <a:ea typeface="Century Gothic" pitchFamily="-112" charset="0"/>
                <a:cs typeface="Century Gothic" pitchFamily="-112" charset="0"/>
              </a:rPr>
              <a:t>Fragneto</a:t>
            </a:r>
            <a:r>
              <a:rPr lang="en-US" sz="1400" dirty="0">
                <a:solidFill>
                  <a:srgbClr val="000000"/>
                </a:solidFill>
                <a:latin typeface="Century Gothic" pitchFamily="-112" charset="0"/>
                <a:ea typeface="Century Gothic" pitchFamily="-112" charset="0"/>
                <a:cs typeface="Century Gothic" pitchFamily="-112" charset="0"/>
              </a:rPr>
              <a:t> G. 2002 </a:t>
            </a:r>
            <a:r>
              <a:rPr lang="en-US" sz="1400" i="1" dirty="0">
                <a:solidFill>
                  <a:srgbClr val="000000"/>
                </a:solidFill>
                <a:latin typeface="Century Gothic" pitchFamily="-112" charset="0"/>
                <a:ea typeface="Century Gothic" pitchFamily="-112" charset="0"/>
                <a:cs typeface="Century Gothic" pitchFamily="-112" charset="0"/>
              </a:rPr>
              <a:t>“Neutron Reflection: Principles and Examples of Applications”</a:t>
            </a:r>
            <a:r>
              <a:rPr lang="en-US" sz="1400" dirty="0">
                <a:solidFill>
                  <a:srgbClr val="000000"/>
                </a:solidFill>
                <a:latin typeface="Century Gothic" pitchFamily="-112" charset="0"/>
                <a:ea typeface="Century Gothic" pitchFamily="-112" charset="0"/>
                <a:cs typeface="Century Gothic" pitchFamily="-112" charset="0"/>
              </a:rPr>
              <a:t>, in </a:t>
            </a:r>
            <a:r>
              <a:rPr lang="en-US" sz="1400" i="1" dirty="0">
                <a:solidFill>
                  <a:srgbClr val="000000"/>
                </a:solidFill>
                <a:latin typeface="Century Gothic" pitchFamily="-112" charset="0"/>
                <a:ea typeface="Century Gothic" pitchFamily="-112" charset="0"/>
                <a:cs typeface="Century Gothic" pitchFamily="-112" charset="0"/>
              </a:rPr>
              <a:t>Scattering</a:t>
            </a:r>
            <a:r>
              <a:rPr lang="en-US" sz="1400" dirty="0">
                <a:solidFill>
                  <a:srgbClr val="000000"/>
                </a:solidFill>
                <a:latin typeface="Century Gothic" pitchFamily="-112" charset="0"/>
                <a:ea typeface="Century Gothic" pitchFamily="-112" charset="0"/>
                <a:cs typeface="Century Gothic" pitchFamily="-112" charset="0"/>
              </a:rPr>
              <a:t>, </a:t>
            </a:r>
            <a:r>
              <a:rPr lang="en-US" sz="1400" dirty="0" err="1">
                <a:solidFill>
                  <a:srgbClr val="000000"/>
                </a:solidFill>
                <a:latin typeface="Century Gothic" pitchFamily="-112" charset="0"/>
                <a:ea typeface="Century Gothic" pitchFamily="-112" charset="0"/>
                <a:cs typeface="Century Gothic" pitchFamily="-112" charset="0"/>
              </a:rPr>
              <a:t>p</a:t>
            </a:r>
            <a:r>
              <a:rPr lang="en-US" sz="1400" dirty="0">
                <a:solidFill>
                  <a:srgbClr val="000000"/>
                </a:solidFill>
                <a:latin typeface="Century Gothic" pitchFamily="-112" charset="0"/>
                <a:ea typeface="Century Gothic" pitchFamily="-112" charset="0"/>
                <a:cs typeface="Century Gothic" pitchFamily="-112" charset="0"/>
              </a:rPr>
              <a:t>. 1198-1208, Academic Press eds.</a:t>
            </a:r>
          </a:p>
          <a:p>
            <a:endParaRPr lang="en-US" sz="1400" dirty="0">
              <a:solidFill>
                <a:srgbClr val="000000"/>
              </a:solidFill>
              <a:latin typeface="Century Gothic" pitchFamily="-112" charset="0"/>
              <a:ea typeface="Century Gothic" pitchFamily="-112" charset="0"/>
              <a:cs typeface="Century Gothic" pitchFamily="-112"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2" name="Rectangle 1"/>
          <p:cNvSpPr>
            <a:spLocks noGrp="1" noChangeArrowheads="1"/>
          </p:cNvSpPr>
          <p:nvPr>
            <p:ph type="title"/>
          </p:nvPr>
        </p:nvSpPr>
        <p:spPr>
          <a:xfrm>
            <a:off x="-17859" y="2455664"/>
            <a:ext cx="9170789" cy="1937742"/>
          </a:xfrm>
        </p:spPr>
        <p:txBody>
          <a:bodyPr/>
          <a:lstStyle/>
          <a:p>
            <a:pPr eaLnBrk="1" hangingPunct="1"/>
            <a:r>
              <a:rPr lang="en-US" sz="5000" dirty="0"/>
              <a:t>4</a:t>
            </a:r>
            <a:r>
              <a:rPr lang="en-US" sz="5000" dirty="0" smtClean="0"/>
              <a:t>. NR </a:t>
            </a:r>
            <a:r>
              <a:rPr lang="en-US" sz="5000" dirty="0" smtClean="0"/>
              <a:t>Instrumentation </a:t>
            </a:r>
            <a:r>
              <a:rPr lang="en-US" sz="5000" dirty="0" smtClean="0"/>
              <a:t>and </a:t>
            </a:r>
            <a:r>
              <a:rPr lang="en-US" sz="5000" dirty="0" smtClean="0"/>
              <a:t/>
            </a:r>
            <a:br>
              <a:rPr lang="en-US" sz="5000" dirty="0" smtClean="0"/>
            </a:br>
            <a:r>
              <a:rPr lang="en-US" sz="5000" dirty="0" smtClean="0"/>
              <a:t>Data </a:t>
            </a:r>
            <a:r>
              <a:rPr lang="en-US" sz="5000" dirty="0" smtClean="0"/>
              <a:t>Reduction</a:t>
            </a:r>
            <a:endParaRPr lang="en-US" sz="5000" dirty="0"/>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3" name="Rectangle 1"/>
          <p:cNvSpPr>
            <a:spLocks noGrp="1" noChangeArrowheads="1"/>
          </p:cNvSpPr>
          <p:nvPr>
            <p:ph type="title"/>
          </p:nvPr>
        </p:nvSpPr>
        <p:spPr>
          <a:xfrm>
            <a:off x="258969" y="13036"/>
            <a:ext cx="8304609" cy="759023"/>
          </a:xfrm>
        </p:spPr>
        <p:txBody>
          <a:bodyPr/>
          <a:lstStyle/>
          <a:p>
            <a:pPr eaLnBrk="1" hangingPunct="1"/>
            <a:r>
              <a:rPr lang="en-US" sz="3400" dirty="0" smtClean="0"/>
              <a:t>Two possible methods for neutrons</a:t>
            </a:r>
          </a:p>
        </p:txBody>
      </p:sp>
      <p:sp>
        <p:nvSpPr>
          <p:cNvPr id="18" name="Text Box 3"/>
          <p:cNvSpPr txBox="1">
            <a:spLocks noChangeArrowheads="1"/>
          </p:cNvSpPr>
          <p:nvPr/>
        </p:nvSpPr>
        <p:spPr bwMode="auto">
          <a:xfrm>
            <a:off x="0" y="5973336"/>
            <a:ext cx="9144000" cy="707886"/>
          </a:xfrm>
          <a:prstGeom prst="rect">
            <a:avLst/>
          </a:prstGeom>
          <a:noFill/>
          <a:ln w="9525">
            <a:noFill/>
            <a:miter lim="800000"/>
            <a:headEnd/>
            <a:tailEnd/>
          </a:ln>
        </p:spPr>
        <p:txBody>
          <a:bodyPr>
            <a:prstTxWarp prst="textNoShape">
              <a:avLst/>
            </a:prstTxWarp>
            <a:spAutoFit/>
          </a:bodyPr>
          <a:lstStyle/>
          <a:p>
            <a:r>
              <a:rPr lang="en-GB" sz="2000" dirty="0">
                <a:solidFill>
                  <a:srgbClr val="000000"/>
                </a:solidFill>
                <a:ea typeface="Century Gothic" pitchFamily="-112" charset="0"/>
                <a:cs typeface="Century Gothic" pitchFamily="-112" charset="0"/>
              </a:rPr>
              <a:t>For a constant </a:t>
            </a:r>
            <a:r>
              <a:rPr lang="en-GB" sz="2000" dirty="0" err="1">
                <a:solidFill>
                  <a:srgbClr val="000000"/>
                </a:solidFill>
                <a:ea typeface="Century Gothic" pitchFamily="-112" charset="0"/>
                <a:cs typeface="Century Gothic" pitchFamily="-112" charset="0"/>
              </a:rPr>
              <a:t>dq</a:t>
            </a:r>
            <a:r>
              <a:rPr lang="en-GB" sz="2000" dirty="0">
                <a:solidFill>
                  <a:srgbClr val="000000"/>
                </a:solidFill>
                <a:ea typeface="Century Gothic" pitchFamily="-112" charset="0"/>
                <a:cs typeface="Century Gothic" pitchFamily="-112" charset="0"/>
              </a:rPr>
              <a:t>-resolution TOF is less efficient </a:t>
            </a:r>
            <a:r>
              <a:rPr lang="en-GB" sz="2000" i="1" dirty="0">
                <a:solidFill>
                  <a:srgbClr val="000000"/>
                </a:solidFill>
                <a:ea typeface="Century Gothic" pitchFamily="-112" charset="0"/>
                <a:cs typeface="Century Gothic" pitchFamily="-112" charset="0"/>
              </a:rPr>
              <a:t>but </a:t>
            </a:r>
            <a:r>
              <a:rPr lang="en-GB" sz="2000" dirty="0">
                <a:solidFill>
                  <a:srgbClr val="000000"/>
                </a:solidFill>
                <a:ea typeface="Century Gothic" pitchFamily="-112" charset="0"/>
                <a:cs typeface="Century Gothic" pitchFamily="-112" charset="0"/>
              </a:rPr>
              <a:t>if resolution can be relaxed to constant </a:t>
            </a:r>
            <a:r>
              <a:rPr lang="en-GB" sz="2000" dirty="0" err="1">
                <a:solidFill>
                  <a:srgbClr val="000000"/>
                </a:solidFill>
                <a:ea typeface="Century Gothic" pitchFamily="-112" charset="0"/>
                <a:cs typeface="Century Gothic" pitchFamily="-112" charset="0"/>
              </a:rPr>
              <a:t>dq/q</a:t>
            </a:r>
            <a:r>
              <a:rPr lang="en-GB" sz="2000" dirty="0">
                <a:solidFill>
                  <a:srgbClr val="000000"/>
                </a:solidFill>
                <a:ea typeface="Century Gothic" pitchFamily="-112" charset="0"/>
                <a:cs typeface="Century Gothic" pitchFamily="-112" charset="0"/>
              </a:rPr>
              <a:t> it is faster.</a:t>
            </a:r>
          </a:p>
        </p:txBody>
      </p:sp>
      <p:pic>
        <p:nvPicPr>
          <p:cNvPr id="20" name="Picture 5"/>
          <p:cNvPicPr>
            <a:picLocks noChangeAspect="1" noChangeArrowheads="1"/>
          </p:cNvPicPr>
          <p:nvPr/>
        </p:nvPicPr>
        <p:blipFill>
          <a:blip r:embed="rId2"/>
          <a:srcRect l="2040" r="1633"/>
          <a:stretch>
            <a:fillRect/>
          </a:stretch>
        </p:blipFill>
        <p:spPr bwMode="auto">
          <a:xfrm>
            <a:off x="0" y="2548616"/>
            <a:ext cx="8991600" cy="3314700"/>
          </a:xfrm>
          <a:prstGeom prst="rect">
            <a:avLst/>
          </a:prstGeom>
          <a:noFill/>
          <a:ln w="9525">
            <a:noFill/>
            <a:miter lim="800000"/>
            <a:headEnd/>
            <a:tailEnd/>
          </a:ln>
        </p:spPr>
      </p:pic>
      <p:sp>
        <p:nvSpPr>
          <p:cNvPr id="33" name="Line 8"/>
          <p:cNvSpPr>
            <a:spLocks noChangeShapeType="1"/>
          </p:cNvSpPr>
          <p:nvPr/>
        </p:nvSpPr>
        <p:spPr bwMode="auto">
          <a:xfrm>
            <a:off x="853543" y="1500323"/>
            <a:ext cx="1782763" cy="596900"/>
          </a:xfrm>
          <a:prstGeom prst="line">
            <a:avLst/>
          </a:prstGeom>
          <a:noFill/>
          <a:ln w="11113">
            <a:solidFill>
              <a:srgbClr val="33CC33"/>
            </a:solidFill>
            <a:round/>
            <a:headEnd/>
            <a:tailEnd/>
          </a:ln>
        </p:spPr>
        <p:txBody>
          <a:bodyPr>
            <a:prstTxWarp prst="textNoShape">
              <a:avLst/>
            </a:prstTxWarp>
          </a:bodyPr>
          <a:lstStyle/>
          <a:p>
            <a:endParaRPr lang="en-US">
              <a:solidFill>
                <a:srgbClr val="000000"/>
              </a:solidFill>
            </a:endParaRPr>
          </a:p>
        </p:txBody>
      </p:sp>
      <p:sp>
        <p:nvSpPr>
          <p:cNvPr id="34" name="Line 10"/>
          <p:cNvSpPr>
            <a:spLocks noChangeShapeType="1"/>
          </p:cNvSpPr>
          <p:nvPr/>
        </p:nvSpPr>
        <p:spPr bwMode="auto">
          <a:xfrm flipV="1">
            <a:off x="2636306" y="1501910"/>
            <a:ext cx="1728787" cy="595313"/>
          </a:xfrm>
          <a:prstGeom prst="line">
            <a:avLst/>
          </a:prstGeom>
          <a:noFill/>
          <a:ln w="11113">
            <a:solidFill>
              <a:srgbClr val="33CC33"/>
            </a:solidFill>
            <a:round/>
            <a:headEnd/>
            <a:tailEnd type="triangle" w="med" len="med"/>
          </a:ln>
        </p:spPr>
        <p:txBody>
          <a:bodyPr>
            <a:prstTxWarp prst="textNoShape">
              <a:avLst/>
            </a:prstTxWarp>
          </a:bodyPr>
          <a:lstStyle/>
          <a:p>
            <a:endParaRPr lang="en-US">
              <a:solidFill>
                <a:srgbClr val="000000"/>
              </a:solidFill>
            </a:endParaRPr>
          </a:p>
        </p:txBody>
      </p:sp>
      <p:sp>
        <p:nvSpPr>
          <p:cNvPr id="35" name="Line 12"/>
          <p:cNvSpPr>
            <a:spLocks noChangeShapeType="1"/>
          </p:cNvSpPr>
          <p:nvPr/>
        </p:nvSpPr>
        <p:spPr bwMode="auto">
          <a:xfrm flipV="1">
            <a:off x="2636306" y="1816235"/>
            <a:ext cx="1811337" cy="280988"/>
          </a:xfrm>
          <a:prstGeom prst="line">
            <a:avLst/>
          </a:prstGeom>
          <a:noFill/>
          <a:ln w="20638">
            <a:solidFill>
              <a:schemeClr val="hlink"/>
            </a:solidFill>
            <a:round/>
            <a:headEnd/>
            <a:tailEnd type="triangle" w="med" len="med"/>
          </a:ln>
        </p:spPr>
        <p:txBody>
          <a:bodyPr>
            <a:prstTxWarp prst="textNoShape">
              <a:avLst/>
            </a:prstTxWarp>
          </a:bodyPr>
          <a:lstStyle/>
          <a:p>
            <a:endParaRPr lang="en-US">
              <a:solidFill>
                <a:srgbClr val="000000"/>
              </a:solidFill>
            </a:endParaRPr>
          </a:p>
        </p:txBody>
      </p:sp>
      <p:sp>
        <p:nvSpPr>
          <p:cNvPr id="36" name="Line 14"/>
          <p:cNvSpPr>
            <a:spLocks noChangeShapeType="1"/>
          </p:cNvSpPr>
          <p:nvPr/>
        </p:nvSpPr>
        <p:spPr bwMode="auto">
          <a:xfrm>
            <a:off x="701143" y="1798773"/>
            <a:ext cx="1941513" cy="301625"/>
          </a:xfrm>
          <a:prstGeom prst="line">
            <a:avLst/>
          </a:prstGeom>
          <a:noFill/>
          <a:ln w="20638">
            <a:solidFill>
              <a:schemeClr val="hlink"/>
            </a:solidFill>
            <a:round/>
            <a:headEnd/>
            <a:tailEnd type="triangle" w="med" len="med"/>
          </a:ln>
        </p:spPr>
        <p:txBody>
          <a:bodyPr>
            <a:prstTxWarp prst="textNoShape">
              <a:avLst/>
            </a:prstTxWarp>
          </a:bodyPr>
          <a:lstStyle/>
          <a:p>
            <a:endParaRPr lang="en-US">
              <a:solidFill>
                <a:srgbClr val="000000"/>
              </a:solidFill>
            </a:endParaRPr>
          </a:p>
        </p:txBody>
      </p:sp>
      <p:sp>
        <p:nvSpPr>
          <p:cNvPr id="37" name="Rectangle 19"/>
          <p:cNvSpPr>
            <a:spLocks noChangeArrowheads="1"/>
          </p:cNvSpPr>
          <p:nvPr/>
        </p:nvSpPr>
        <p:spPr bwMode="auto">
          <a:xfrm>
            <a:off x="555093" y="2097223"/>
            <a:ext cx="4167188" cy="150812"/>
          </a:xfrm>
          <a:prstGeom prst="rect">
            <a:avLst/>
          </a:prstGeom>
          <a:solidFill>
            <a:schemeClr val="accent2"/>
          </a:solidFill>
          <a:ln w="9525">
            <a:solidFill>
              <a:schemeClr val="accent2"/>
            </a:solidFill>
            <a:miter lim="800000"/>
            <a:headEnd/>
            <a:tailEnd/>
          </a:ln>
        </p:spPr>
        <p:txBody>
          <a:bodyPr>
            <a:prstTxWarp prst="textNoShape">
              <a:avLst/>
            </a:prstTxWarp>
          </a:bodyPr>
          <a:lstStyle/>
          <a:p>
            <a:endParaRPr lang="en-US">
              <a:solidFill>
                <a:srgbClr val="000000"/>
              </a:solidFill>
            </a:endParaRPr>
          </a:p>
        </p:txBody>
      </p:sp>
      <p:sp>
        <p:nvSpPr>
          <p:cNvPr id="38" name="Rectangle 81"/>
          <p:cNvSpPr>
            <a:spLocks noChangeArrowheads="1"/>
          </p:cNvSpPr>
          <p:nvPr/>
        </p:nvSpPr>
        <p:spPr bwMode="auto">
          <a:xfrm>
            <a:off x="707493" y="1071698"/>
            <a:ext cx="257175" cy="377825"/>
          </a:xfrm>
          <a:prstGeom prst="rect">
            <a:avLst/>
          </a:prstGeom>
          <a:noFill/>
          <a:ln w="9525">
            <a:noFill/>
            <a:miter lim="800000"/>
            <a:headEnd/>
            <a:tailEnd/>
          </a:ln>
        </p:spPr>
        <p:txBody>
          <a:bodyPr wrap="none" lIns="0" tIns="0" rIns="0" bIns="0">
            <a:prstTxWarp prst="textNoShape">
              <a:avLst/>
            </a:prstTxWarp>
            <a:spAutoFit/>
          </a:bodyPr>
          <a:lstStyle/>
          <a:p>
            <a:r>
              <a:rPr lang="fr-FR" sz="2000">
                <a:solidFill>
                  <a:srgbClr val="000000"/>
                </a:solidFill>
                <a:latin typeface="Book Antiqua" pitchFamily="29" charset="0"/>
              </a:rPr>
              <a:t>k</a:t>
            </a:r>
            <a:endParaRPr lang="fr-FR">
              <a:solidFill>
                <a:srgbClr val="000000"/>
              </a:solidFill>
            </a:endParaRPr>
          </a:p>
        </p:txBody>
      </p:sp>
      <p:sp>
        <p:nvSpPr>
          <p:cNvPr id="39" name="Rectangle 82"/>
          <p:cNvSpPr>
            <a:spLocks noChangeArrowheads="1"/>
          </p:cNvSpPr>
          <p:nvPr/>
        </p:nvSpPr>
        <p:spPr bwMode="auto">
          <a:xfrm>
            <a:off x="853543" y="1236798"/>
            <a:ext cx="168275" cy="257175"/>
          </a:xfrm>
          <a:prstGeom prst="rect">
            <a:avLst/>
          </a:prstGeom>
          <a:noFill/>
          <a:ln w="9525">
            <a:noFill/>
            <a:miter lim="800000"/>
            <a:headEnd/>
            <a:tailEnd/>
          </a:ln>
        </p:spPr>
        <p:txBody>
          <a:bodyPr wrap="none" lIns="0" tIns="0" rIns="0" bIns="0">
            <a:prstTxWarp prst="textNoShape">
              <a:avLst/>
            </a:prstTxWarp>
            <a:spAutoFit/>
          </a:bodyPr>
          <a:lstStyle/>
          <a:p>
            <a:r>
              <a:rPr lang="fr-FR" sz="1300">
                <a:solidFill>
                  <a:srgbClr val="000000"/>
                </a:solidFill>
                <a:latin typeface="Book Antiqua" pitchFamily="29" charset="0"/>
              </a:rPr>
              <a:t>0</a:t>
            </a:r>
            <a:endParaRPr lang="fr-FR">
              <a:solidFill>
                <a:srgbClr val="000000"/>
              </a:solidFill>
            </a:endParaRPr>
          </a:p>
        </p:txBody>
      </p:sp>
      <p:sp>
        <p:nvSpPr>
          <p:cNvPr id="40" name="Rectangle 84"/>
          <p:cNvSpPr>
            <a:spLocks noChangeArrowheads="1"/>
          </p:cNvSpPr>
          <p:nvPr/>
        </p:nvSpPr>
        <p:spPr bwMode="auto">
          <a:xfrm>
            <a:off x="2861731" y="1090748"/>
            <a:ext cx="168275" cy="257175"/>
          </a:xfrm>
          <a:prstGeom prst="rect">
            <a:avLst/>
          </a:prstGeom>
          <a:noFill/>
          <a:ln w="9525">
            <a:noFill/>
            <a:miter lim="800000"/>
            <a:headEnd/>
            <a:tailEnd/>
          </a:ln>
        </p:spPr>
        <p:txBody>
          <a:bodyPr wrap="none" lIns="0" tIns="0" rIns="0" bIns="0">
            <a:prstTxWarp prst="textNoShape">
              <a:avLst/>
            </a:prstTxWarp>
            <a:spAutoFit/>
          </a:bodyPr>
          <a:lstStyle/>
          <a:p>
            <a:r>
              <a:rPr lang="fr-FR" sz="1300">
                <a:solidFill>
                  <a:srgbClr val="000000"/>
                </a:solidFill>
                <a:latin typeface="Book Antiqua" pitchFamily="29" charset="0"/>
              </a:rPr>
              <a:t>1</a:t>
            </a:r>
            <a:endParaRPr lang="fr-FR">
              <a:solidFill>
                <a:srgbClr val="000000"/>
              </a:solidFill>
            </a:endParaRPr>
          </a:p>
        </p:txBody>
      </p:sp>
      <p:sp>
        <p:nvSpPr>
          <p:cNvPr id="41" name="Rectangle 85"/>
          <p:cNvSpPr>
            <a:spLocks noChangeArrowheads="1"/>
          </p:cNvSpPr>
          <p:nvPr/>
        </p:nvSpPr>
        <p:spPr bwMode="auto">
          <a:xfrm>
            <a:off x="553506" y="2241685"/>
            <a:ext cx="4165600" cy="301625"/>
          </a:xfrm>
          <a:prstGeom prst="rect">
            <a:avLst/>
          </a:prstGeom>
          <a:solidFill>
            <a:srgbClr val="33CCFF"/>
          </a:solidFill>
          <a:ln w="20638">
            <a:solidFill>
              <a:srgbClr val="33CCFF"/>
            </a:solidFill>
            <a:miter lim="800000"/>
            <a:headEnd/>
            <a:tailEnd/>
          </a:ln>
        </p:spPr>
        <p:txBody>
          <a:bodyPr>
            <a:prstTxWarp prst="textNoShape">
              <a:avLst/>
            </a:prstTxWarp>
          </a:bodyPr>
          <a:lstStyle/>
          <a:p>
            <a:endParaRPr lang="en-US">
              <a:solidFill>
                <a:srgbClr val="000000"/>
              </a:solidFill>
            </a:endParaRPr>
          </a:p>
        </p:txBody>
      </p:sp>
      <p:sp>
        <p:nvSpPr>
          <p:cNvPr id="42" name="Rectangle 86"/>
          <p:cNvSpPr>
            <a:spLocks noChangeArrowheads="1"/>
          </p:cNvSpPr>
          <p:nvPr/>
        </p:nvSpPr>
        <p:spPr bwMode="auto">
          <a:xfrm>
            <a:off x="2715681" y="1516198"/>
            <a:ext cx="257175" cy="377825"/>
          </a:xfrm>
          <a:prstGeom prst="rect">
            <a:avLst/>
          </a:prstGeom>
          <a:noFill/>
          <a:ln w="9525">
            <a:noFill/>
            <a:miter lim="800000"/>
            <a:headEnd/>
            <a:tailEnd/>
          </a:ln>
        </p:spPr>
        <p:txBody>
          <a:bodyPr wrap="none" lIns="0" tIns="0" rIns="0" bIns="0">
            <a:prstTxWarp prst="textNoShape">
              <a:avLst/>
            </a:prstTxWarp>
            <a:spAutoFit/>
          </a:bodyPr>
          <a:lstStyle/>
          <a:p>
            <a:r>
              <a:rPr lang="fr-FR" sz="2000">
                <a:solidFill>
                  <a:srgbClr val="000000"/>
                </a:solidFill>
                <a:latin typeface="Book Antiqua" pitchFamily="29" charset="0"/>
              </a:rPr>
              <a:t>q</a:t>
            </a:r>
            <a:endParaRPr lang="fr-FR">
              <a:solidFill>
                <a:srgbClr val="000000"/>
              </a:solidFill>
            </a:endParaRPr>
          </a:p>
        </p:txBody>
      </p:sp>
      <p:sp>
        <p:nvSpPr>
          <p:cNvPr id="43" name="Rectangle 87"/>
          <p:cNvSpPr>
            <a:spLocks noChangeArrowheads="1"/>
          </p:cNvSpPr>
          <p:nvPr/>
        </p:nvSpPr>
        <p:spPr bwMode="auto">
          <a:xfrm>
            <a:off x="2861731" y="1682885"/>
            <a:ext cx="168275" cy="257175"/>
          </a:xfrm>
          <a:prstGeom prst="rect">
            <a:avLst/>
          </a:prstGeom>
          <a:noFill/>
          <a:ln w="9525">
            <a:noFill/>
            <a:miter lim="800000"/>
            <a:headEnd/>
            <a:tailEnd/>
          </a:ln>
        </p:spPr>
        <p:txBody>
          <a:bodyPr wrap="none" lIns="0" tIns="0" rIns="0" bIns="0">
            <a:prstTxWarp prst="textNoShape">
              <a:avLst/>
            </a:prstTxWarp>
            <a:spAutoFit/>
          </a:bodyPr>
          <a:lstStyle/>
          <a:p>
            <a:r>
              <a:rPr lang="fr-FR" sz="1300">
                <a:solidFill>
                  <a:srgbClr val="000000"/>
                </a:solidFill>
                <a:latin typeface="Book Antiqua" pitchFamily="29" charset="0"/>
              </a:rPr>
              <a:t>2</a:t>
            </a:r>
            <a:endParaRPr lang="fr-FR">
              <a:solidFill>
                <a:srgbClr val="000000"/>
              </a:solidFill>
            </a:endParaRPr>
          </a:p>
        </p:txBody>
      </p:sp>
      <p:sp>
        <p:nvSpPr>
          <p:cNvPr id="44" name="Line 16"/>
          <p:cNvSpPr>
            <a:spLocks noChangeShapeType="1"/>
          </p:cNvSpPr>
          <p:nvPr/>
        </p:nvSpPr>
        <p:spPr bwMode="auto">
          <a:xfrm flipV="1">
            <a:off x="2636306" y="1498735"/>
            <a:ext cx="0" cy="598488"/>
          </a:xfrm>
          <a:prstGeom prst="line">
            <a:avLst/>
          </a:prstGeom>
          <a:noFill/>
          <a:ln w="20638">
            <a:solidFill>
              <a:schemeClr val="hlink"/>
            </a:solidFill>
            <a:round/>
            <a:headEnd/>
            <a:tailEnd type="triangle" w="med" len="med"/>
          </a:ln>
        </p:spPr>
        <p:txBody>
          <a:bodyPr>
            <a:prstTxWarp prst="textNoShape">
              <a:avLst/>
            </a:prstTxWarp>
          </a:bodyPr>
          <a:lstStyle/>
          <a:p>
            <a:endParaRPr lang="en-US">
              <a:solidFill>
                <a:srgbClr val="000000"/>
              </a:solidFill>
            </a:endParaRPr>
          </a:p>
        </p:txBody>
      </p:sp>
      <p:sp>
        <p:nvSpPr>
          <p:cNvPr id="45" name="Line 171"/>
          <p:cNvSpPr>
            <a:spLocks noChangeShapeType="1"/>
          </p:cNvSpPr>
          <p:nvPr/>
        </p:nvSpPr>
        <p:spPr bwMode="auto">
          <a:xfrm flipV="1">
            <a:off x="901168" y="952635"/>
            <a:ext cx="1739900" cy="566738"/>
          </a:xfrm>
          <a:prstGeom prst="line">
            <a:avLst/>
          </a:prstGeom>
          <a:noFill/>
          <a:ln w="9525">
            <a:solidFill>
              <a:schemeClr val="tx1"/>
            </a:solidFill>
            <a:prstDash val="dash"/>
            <a:miter lim="800000"/>
            <a:headEnd/>
            <a:tailEnd/>
          </a:ln>
          <a:effectLst/>
        </p:spPr>
        <p:txBody>
          <a:bodyPr wrap="none">
            <a:prstTxWarp prst="textNoShape">
              <a:avLst/>
            </a:prstTxWarp>
          </a:bodyPr>
          <a:lstStyle/>
          <a:p>
            <a:endParaRPr lang="en-US">
              <a:solidFill>
                <a:srgbClr val="000000"/>
              </a:solidFill>
            </a:endParaRPr>
          </a:p>
        </p:txBody>
      </p:sp>
      <p:sp>
        <p:nvSpPr>
          <p:cNvPr id="46" name="Line 172"/>
          <p:cNvSpPr>
            <a:spLocks noChangeShapeType="1"/>
          </p:cNvSpPr>
          <p:nvPr/>
        </p:nvSpPr>
        <p:spPr bwMode="auto">
          <a:xfrm flipV="1">
            <a:off x="720193" y="1516198"/>
            <a:ext cx="1919288" cy="258762"/>
          </a:xfrm>
          <a:prstGeom prst="line">
            <a:avLst/>
          </a:prstGeom>
          <a:noFill/>
          <a:ln w="9525">
            <a:solidFill>
              <a:schemeClr val="tx1"/>
            </a:solidFill>
            <a:prstDash val="dash"/>
            <a:miter lim="800000"/>
            <a:headEnd/>
            <a:tailEnd/>
          </a:ln>
          <a:effectLst/>
        </p:spPr>
        <p:txBody>
          <a:bodyPr wrap="none">
            <a:prstTxWarp prst="textNoShape">
              <a:avLst/>
            </a:prstTxWarp>
          </a:bodyPr>
          <a:lstStyle/>
          <a:p>
            <a:endParaRPr lang="en-US">
              <a:solidFill>
                <a:srgbClr val="000000"/>
              </a:solidFill>
            </a:endParaRPr>
          </a:p>
        </p:txBody>
      </p:sp>
      <p:sp>
        <p:nvSpPr>
          <p:cNvPr id="47" name="Line 173"/>
          <p:cNvSpPr>
            <a:spLocks noChangeShapeType="1"/>
          </p:cNvSpPr>
          <p:nvPr/>
        </p:nvSpPr>
        <p:spPr bwMode="auto">
          <a:xfrm>
            <a:off x="2636306" y="1501910"/>
            <a:ext cx="1803400" cy="307975"/>
          </a:xfrm>
          <a:prstGeom prst="line">
            <a:avLst/>
          </a:prstGeom>
          <a:noFill/>
          <a:ln w="9525">
            <a:solidFill>
              <a:schemeClr val="tx1"/>
            </a:solidFill>
            <a:prstDash val="dash"/>
            <a:miter lim="800000"/>
            <a:headEnd/>
            <a:tailEnd/>
          </a:ln>
          <a:effectLst/>
        </p:spPr>
        <p:txBody>
          <a:bodyPr wrap="none">
            <a:prstTxWarp prst="textNoShape">
              <a:avLst/>
            </a:prstTxWarp>
          </a:bodyPr>
          <a:lstStyle/>
          <a:p>
            <a:endParaRPr lang="en-US">
              <a:solidFill>
                <a:srgbClr val="000000"/>
              </a:solidFill>
            </a:endParaRPr>
          </a:p>
        </p:txBody>
      </p:sp>
      <p:sp>
        <p:nvSpPr>
          <p:cNvPr id="48" name="Line 174"/>
          <p:cNvSpPr>
            <a:spLocks noChangeShapeType="1"/>
          </p:cNvSpPr>
          <p:nvPr/>
        </p:nvSpPr>
        <p:spPr bwMode="auto">
          <a:xfrm>
            <a:off x="2637893" y="935173"/>
            <a:ext cx="1701800" cy="565150"/>
          </a:xfrm>
          <a:prstGeom prst="line">
            <a:avLst/>
          </a:prstGeom>
          <a:noFill/>
          <a:ln w="9525">
            <a:solidFill>
              <a:schemeClr val="tx1"/>
            </a:solidFill>
            <a:prstDash val="dash"/>
            <a:miter lim="800000"/>
            <a:headEnd/>
            <a:tailEnd/>
          </a:ln>
          <a:effectLst/>
        </p:spPr>
        <p:txBody>
          <a:bodyPr wrap="none">
            <a:prstTxWarp prst="textNoShape">
              <a:avLst/>
            </a:prstTxWarp>
          </a:bodyPr>
          <a:lstStyle/>
          <a:p>
            <a:endParaRPr lang="en-US">
              <a:solidFill>
                <a:srgbClr val="000000"/>
              </a:solidFill>
            </a:endParaRPr>
          </a:p>
        </p:txBody>
      </p:sp>
      <p:sp>
        <p:nvSpPr>
          <p:cNvPr id="49" name="Line 18"/>
          <p:cNvSpPr>
            <a:spLocks noChangeShapeType="1"/>
          </p:cNvSpPr>
          <p:nvPr/>
        </p:nvSpPr>
        <p:spPr bwMode="auto">
          <a:xfrm flipH="1" flipV="1">
            <a:off x="2642656" y="912153"/>
            <a:ext cx="1588" cy="1179513"/>
          </a:xfrm>
          <a:prstGeom prst="line">
            <a:avLst/>
          </a:prstGeom>
          <a:noFill/>
          <a:ln w="11113">
            <a:solidFill>
              <a:srgbClr val="33CC33"/>
            </a:solidFill>
            <a:round/>
            <a:headEnd/>
            <a:tailEnd type="triangle" w="med" len="med"/>
          </a:ln>
        </p:spPr>
        <p:txBody>
          <a:bodyPr>
            <a:prstTxWarp prst="textNoShape">
              <a:avLst/>
            </a:prstTxWarp>
          </a:bodyPr>
          <a:lstStyle/>
          <a:p>
            <a:endParaRPr lang="en-US">
              <a:solidFill>
                <a:srgbClr val="000000"/>
              </a:solidFill>
            </a:endParaRPr>
          </a:p>
        </p:txBody>
      </p:sp>
      <p:sp>
        <p:nvSpPr>
          <p:cNvPr id="50" name="Rectangle 83"/>
          <p:cNvSpPr>
            <a:spLocks noChangeArrowheads="1"/>
          </p:cNvSpPr>
          <p:nvPr/>
        </p:nvSpPr>
        <p:spPr bwMode="auto">
          <a:xfrm>
            <a:off x="2723619" y="918503"/>
            <a:ext cx="257175" cy="377825"/>
          </a:xfrm>
          <a:prstGeom prst="rect">
            <a:avLst/>
          </a:prstGeom>
          <a:noFill/>
          <a:ln w="9525">
            <a:noFill/>
            <a:miter lim="800000"/>
            <a:headEnd/>
            <a:tailEnd/>
          </a:ln>
        </p:spPr>
        <p:txBody>
          <a:bodyPr wrap="none" lIns="0" tIns="0" rIns="0" bIns="0">
            <a:prstTxWarp prst="textNoShape">
              <a:avLst/>
            </a:prstTxWarp>
            <a:spAutoFit/>
          </a:bodyPr>
          <a:lstStyle/>
          <a:p>
            <a:r>
              <a:rPr lang="fr-FR" sz="2000">
                <a:solidFill>
                  <a:srgbClr val="000000"/>
                </a:solidFill>
                <a:latin typeface="Book Antiqua" pitchFamily="29" charset="0"/>
              </a:rPr>
              <a:t>q</a:t>
            </a:r>
            <a:endParaRPr lang="fr-FR">
              <a:solidFill>
                <a:srgbClr val="000000"/>
              </a:solidFill>
            </a:endParaRPr>
          </a:p>
        </p:txBody>
      </p:sp>
      <p:sp>
        <p:nvSpPr>
          <p:cNvPr id="51" name="Line 88"/>
          <p:cNvSpPr>
            <a:spLocks noChangeShapeType="1"/>
          </p:cNvSpPr>
          <p:nvPr/>
        </p:nvSpPr>
        <p:spPr bwMode="auto">
          <a:xfrm>
            <a:off x="4887119" y="2095635"/>
            <a:ext cx="4186238" cy="1588"/>
          </a:xfrm>
          <a:prstGeom prst="line">
            <a:avLst/>
          </a:prstGeom>
          <a:noFill/>
          <a:ln w="20638">
            <a:solidFill>
              <a:srgbClr val="000000"/>
            </a:solidFill>
            <a:round/>
            <a:headEnd/>
            <a:tailEnd/>
          </a:ln>
        </p:spPr>
        <p:txBody>
          <a:bodyPr>
            <a:prstTxWarp prst="textNoShape">
              <a:avLst/>
            </a:prstTxWarp>
          </a:bodyPr>
          <a:lstStyle/>
          <a:p>
            <a:endParaRPr lang="en-US">
              <a:solidFill>
                <a:srgbClr val="000000"/>
              </a:solidFill>
            </a:endParaRPr>
          </a:p>
        </p:txBody>
      </p:sp>
      <p:sp>
        <p:nvSpPr>
          <p:cNvPr id="52" name="Line 90"/>
          <p:cNvSpPr>
            <a:spLocks noChangeShapeType="1"/>
          </p:cNvSpPr>
          <p:nvPr/>
        </p:nvSpPr>
        <p:spPr bwMode="auto">
          <a:xfrm>
            <a:off x="4939507" y="1322523"/>
            <a:ext cx="1808162" cy="688975"/>
          </a:xfrm>
          <a:prstGeom prst="line">
            <a:avLst/>
          </a:prstGeom>
          <a:noFill/>
          <a:ln w="20638">
            <a:solidFill>
              <a:srgbClr val="33CC33"/>
            </a:solidFill>
            <a:round/>
            <a:headEnd/>
            <a:tailEnd/>
          </a:ln>
        </p:spPr>
        <p:txBody>
          <a:bodyPr>
            <a:prstTxWarp prst="textNoShape">
              <a:avLst/>
            </a:prstTxWarp>
          </a:bodyPr>
          <a:lstStyle/>
          <a:p>
            <a:endParaRPr lang="en-US">
              <a:solidFill>
                <a:srgbClr val="000000"/>
              </a:solidFill>
            </a:endParaRPr>
          </a:p>
        </p:txBody>
      </p:sp>
      <p:sp>
        <p:nvSpPr>
          <p:cNvPr id="53" name="Line 92"/>
          <p:cNvSpPr>
            <a:spLocks noChangeShapeType="1"/>
          </p:cNvSpPr>
          <p:nvPr/>
        </p:nvSpPr>
        <p:spPr bwMode="auto">
          <a:xfrm>
            <a:off x="5782469" y="1647960"/>
            <a:ext cx="1216025" cy="450850"/>
          </a:xfrm>
          <a:prstGeom prst="line">
            <a:avLst/>
          </a:prstGeom>
          <a:noFill/>
          <a:ln w="42863">
            <a:solidFill>
              <a:schemeClr val="hlink"/>
            </a:solidFill>
            <a:round/>
            <a:headEnd/>
            <a:tailEnd type="triangle" w="med" len="med"/>
          </a:ln>
        </p:spPr>
        <p:txBody>
          <a:bodyPr>
            <a:prstTxWarp prst="textNoShape">
              <a:avLst/>
            </a:prstTxWarp>
          </a:bodyPr>
          <a:lstStyle/>
          <a:p>
            <a:endParaRPr lang="en-US">
              <a:solidFill>
                <a:srgbClr val="000000"/>
              </a:solidFill>
            </a:endParaRPr>
          </a:p>
        </p:txBody>
      </p:sp>
      <p:sp>
        <p:nvSpPr>
          <p:cNvPr id="54" name="Line 96"/>
          <p:cNvSpPr>
            <a:spLocks noChangeShapeType="1"/>
          </p:cNvSpPr>
          <p:nvPr/>
        </p:nvSpPr>
        <p:spPr bwMode="auto">
          <a:xfrm flipV="1">
            <a:off x="6981032" y="731973"/>
            <a:ext cx="1587" cy="1363662"/>
          </a:xfrm>
          <a:prstGeom prst="line">
            <a:avLst/>
          </a:prstGeom>
          <a:noFill/>
          <a:ln w="20638">
            <a:solidFill>
              <a:srgbClr val="33CC33"/>
            </a:solidFill>
            <a:round/>
            <a:headEnd/>
            <a:tailEnd type="triangle" w="med" len="med"/>
          </a:ln>
        </p:spPr>
        <p:txBody>
          <a:bodyPr>
            <a:prstTxWarp prst="textNoShape">
              <a:avLst/>
            </a:prstTxWarp>
          </a:bodyPr>
          <a:lstStyle/>
          <a:p>
            <a:endParaRPr lang="en-US">
              <a:solidFill>
                <a:srgbClr val="000000"/>
              </a:solidFill>
            </a:endParaRPr>
          </a:p>
        </p:txBody>
      </p:sp>
      <p:sp>
        <p:nvSpPr>
          <p:cNvPr id="55" name="Rectangle 97"/>
          <p:cNvSpPr>
            <a:spLocks noChangeArrowheads="1"/>
          </p:cNvSpPr>
          <p:nvPr/>
        </p:nvSpPr>
        <p:spPr bwMode="auto">
          <a:xfrm>
            <a:off x="4887119" y="2095635"/>
            <a:ext cx="4192588" cy="152400"/>
          </a:xfrm>
          <a:prstGeom prst="rect">
            <a:avLst/>
          </a:prstGeom>
          <a:solidFill>
            <a:schemeClr val="accent2"/>
          </a:solidFill>
          <a:ln w="9525">
            <a:solidFill>
              <a:schemeClr val="accent2"/>
            </a:solidFill>
            <a:miter lim="800000"/>
            <a:headEnd/>
            <a:tailEnd/>
          </a:ln>
        </p:spPr>
        <p:txBody>
          <a:bodyPr>
            <a:prstTxWarp prst="textNoShape">
              <a:avLst/>
            </a:prstTxWarp>
          </a:bodyPr>
          <a:lstStyle/>
          <a:p>
            <a:endParaRPr lang="en-US">
              <a:solidFill>
                <a:srgbClr val="000000"/>
              </a:solidFill>
            </a:endParaRPr>
          </a:p>
        </p:txBody>
      </p:sp>
      <p:sp>
        <p:nvSpPr>
          <p:cNvPr id="56" name="Line 98"/>
          <p:cNvSpPr>
            <a:spLocks noChangeShapeType="1"/>
          </p:cNvSpPr>
          <p:nvPr/>
        </p:nvSpPr>
        <p:spPr bwMode="auto">
          <a:xfrm flipV="1">
            <a:off x="5187157" y="900248"/>
            <a:ext cx="1793875" cy="595312"/>
          </a:xfrm>
          <a:prstGeom prst="line">
            <a:avLst/>
          </a:prstGeom>
          <a:noFill/>
          <a:ln w="20638">
            <a:solidFill>
              <a:srgbClr val="FFFFFF"/>
            </a:solidFill>
            <a:round/>
            <a:headEnd/>
            <a:tailEnd/>
          </a:ln>
        </p:spPr>
        <p:txBody>
          <a:bodyPr>
            <a:prstTxWarp prst="textNoShape">
              <a:avLst/>
            </a:prstTxWarp>
          </a:bodyPr>
          <a:lstStyle/>
          <a:p>
            <a:endParaRPr lang="en-US">
              <a:solidFill>
                <a:srgbClr val="000000"/>
              </a:solidFill>
            </a:endParaRPr>
          </a:p>
        </p:txBody>
      </p:sp>
      <p:sp>
        <p:nvSpPr>
          <p:cNvPr id="57" name="Line 155"/>
          <p:cNvSpPr>
            <a:spLocks noChangeShapeType="1"/>
          </p:cNvSpPr>
          <p:nvPr/>
        </p:nvSpPr>
        <p:spPr bwMode="auto">
          <a:xfrm>
            <a:off x="8162132" y="1643198"/>
            <a:ext cx="15875" cy="4762"/>
          </a:xfrm>
          <a:prstGeom prst="line">
            <a:avLst/>
          </a:prstGeom>
          <a:noFill/>
          <a:ln w="11113">
            <a:solidFill>
              <a:srgbClr val="000000"/>
            </a:solidFill>
            <a:round/>
            <a:headEnd/>
            <a:tailEnd/>
          </a:ln>
        </p:spPr>
        <p:txBody>
          <a:bodyPr>
            <a:prstTxWarp prst="textNoShape">
              <a:avLst/>
            </a:prstTxWarp>
          </a:bodyPr>
          <a:lstStyle/>
          <a:p>
            <a:endParaRPr lang="en-US">
              <a:solidFill>
                <a:srgbClr val="000000"/>
              </a:solidFill>
            </a:endParaRPr>
          </a:p>
        </p:txBody>
      </p:sp>
      <p:sp>
        <p:nvSpPr>
          <p:cNvPr id="58" name="Rectangle 156"/>
          <p:cNvSpPr>
            <a:spLocks noChangeArrowheads="1"/>
          </p:cNvSpPr>
          <p:nvPr/>
        </p:nvSpPr>
        <p:spPr bwMode="auto">
          <a:xfrm>
            <a:off x="5339557" y="1216160"/>
            <a:ext cx="252412" cy="373063"/>
          </a:xfrm>
          <a:prstGeom prst="rect">
            <a:avLst/>
          </a:prstGeom>
          <a:noFill/>
          <a:ln w="9525">
            <a:noFill/>
            <a:miter lim="800000"/>
            <a:headEnd/>
            <a:tailEnd/>
          </a:ln>
        </p:spPr>
        <p:txBody>
          <a:bodyPr wrap="none" lIns="0" tIns="0" rIns="0" bIns="0">
            <a:prstTxWarp prst="textNoShape">
              <a:avLst/>
            </a:prstTxWarp>
            <a:spAutoFit/>
          </a:bodyPr>
          <a:lstStyle/>
          <a:p>
            <a:r>
              <a:rPr lang="fr-FR" sz="2000">
                <a:solidFill>
                  <a:srgbClr val="000000"/>
                </a:solidFill>
                <a:latin typeface="Book Antiqua" pitchFamily="29" charset="0"/>
              </a:rPr>
              <a:t>k</a:t>
            </a:r>
            <a:endParaRPr lang="fr-FR">
              <a:solidFill>
                <a:srgbClr val="000000"/>
              </a:solidFill>
            </a:endParaRPr>
          </a:p>
        </p:txBody>
      </p:sp>
      <p:sp>
        <p:nvSpPr>
          <p:cNvPr id="59" name="Rectangle 157"/>
          <p:cNvSpPr>
            <a:spLocks noChangeArrowheads="1"/>
          </p:cNvSpPr>
          <p:nvPr/>
        </p:nvSpPr>
        <p:spPr bwMode="auto">
          <a:xfrm>
            <a:off x="5487194" y="1384435"/>
            <a:ext cx="168275" cy="257175"/>
          </a:xfrm>
          <a:prstGeom prst="rect">
            <a:avLst/>
          </a:prstGeom>
          <a:noFill/>
          <a:ln w="9525">
            <a:noFill/>
            <a:miter lim="800000"/>
            <a:headEnd/>
            <a:tailEnd/>
          </a:ln>
        </p:spPr>
        <p:txBody>
          <a:bodyPr wrap="none" lIns="0" tIns="0" rIns="0" bIns="0">
            <a:prstTxWarp prst="textNoShape">
              <a:avLst/>
            </a:prstTxWarp>
            <a:spAutoFit/>
          </a:bodyPr>
          <a:lstStyle/>
          <a:p>
            <a:r>
              <a:rPr lang="fr-FR" sz="1300">
                <a:solidFill>
                  <a:srgbClr val="000000"/>
                </a:solidFill>
                <a:latin typeface="Book Antiqua" pitchFamily="29" charset="0"/>
              </a:rPr>
              <a:t>1</a:t>
            </a:r>
            <a:endParaRPr lang="fr-FR">
              <a:solidFill>
                <a:srgbClr val="000000"/>
              </a:solidFill>
            </a:endParaRPr>
          </a:p>
        </p:txBody>
      </p:sp>
      <p:sp>
        <p:nvSpPr>
          <p:cNvPr id="60" name="Rectangle 159"/>
          <p:cNvSpPr>
            <a:spLocks noChangeArrowheads="1"/>
          </p:cNvSpPr>
          <p:nvPr/>
        </p:nvSpPr>
        <p:spPr bwMode="auto">
          <a:xfrm>
            <a:off x="7206457" y="785948"/>
            <a:ext cx="168275" cy="257175"/>
          </a:xfrm>
          <a:prstGeom prst="rect">
            <a:avLst/>
          </a:prstGeom>
          <a:noFill/>
          <a:ln w="9525">
            <a:noFill/>
            <a:miter lim="800000"/>
            <a:headEnd/>
            <a:tailEnd/>
          </a:ln>
        </p:spPr>
        <p:txBody>
          <a:bodyPr wrap="none" lIns="0" tIns="0" rIns="0" bIns="0">
            <a:prstTxWarp prst="textNoShape">
              <a:avLst/>
            </a:prstTxWarp>
            <a:spAutoFit/>
          </a:bodyPr>
          <a:lstStyle/>
          <a:p>
            <a:r>
              <a:rPr lang="fr-FR" sz="1300">
                <a:solidFill>
                  <a:srgbClr val="000000"/>
                </a:solidFill>
                <a:latin typeface="Book Antiqua" pitchFamily="29" charset="0"/>
              </a:rPr>
              <a:t>1</a:t>
            </a:r>
            <a:endParaRPr lang="fr-FR">
              <a:solidFill>
                <a:srgbClr val="000000"/>
              </a:solidFill>
            </a:endParaRPr>
          </a:p>
        </p:txBody>
      </p:sp>
      <p:sp>
        <p:nvSpPr>
          <p:cNvPr id="61" name="Rectangle 160"/>
          <p:cNvSpPr>
            <a:spLocks noChangeArrowheads="1"/>
          </p:cNvSpPr>
          <p:nvPr/>
        </p:nvSpPr>
        <p:spPr bwMode="auto">
          <a:xfrm>
            <a:off x="7068344" y="1224098"/>
            <a:ext cx="142875" cy="304800"/>
          </a:xfrm>
          <a:prstGeom prst="rect">
            <a:avLst/>
          </a:prstGeom>
          <a:noFill/>
          <a:ln w="9525">
            <a:noFill/>
            <a:miter lim="800000"/>
            <a:headEnd/>
            <a:tailEnd/>
          </a:ln>
        </p:spPr>
        <p:txBody>
          <a:bodyPr wrap="none" lIns="0" tIns="0" rIns="0" bIns="0">
            <a:prstTxWarp prst="textNoShape">
              <a:avLst/>
            </a:prstTxWarp>
            <a:spAutoFit/>
          </a:bodyPr>
          <a:lstStyle/>
          <a:p>
            <a:r>
              <a:rPr lang="fr-FR" sz="2000">
                <a:solidFill>
                  <a:srgbClr val="000000"/>
                </a:solidFill>
                <a:latin typeface="Book Antiqua" pitchFamily="29" charset="0"/>
              </a:rPr>
              <a:t>q</a:t>
            </a:r>
            <a:endParaRPr lang="fr-FR">
              <a:solidFill>
                <a:srgbClr val="000000"/>
              </a:solidFill>
            </a:endParaRPr>
          </a:p>
        </p:txBody>
      </p:sp>
      <p:sp>
        <p:nvSpPr>
          <p:cNvPr id="62" name="Rectangle 161"/>
          <p:cNvSpPr>
            <a:spLocks noChangeArrowheads="1"/>
          </p:cNvSpPr>
          <p:nvPr/>
        </p:nvSpPr>
        <p:spPr bwMode="auto">
          <a:xfrm>
            <a:off x="7206457" y="1384435"/>
            <a:ext cx="168275" cy="257175"/>
          </a:xfrm>
          <a:prstGeom prst="rect">
            <a:avLst/>
          </a:prstGeom>
          <a:noFill/>
          <a:ln w="9525">
            <a:noFill/>
            <a:miter lim="800000"/>
            <a:headEnd/>
            <a:tailEnd/>
          </a:ln>
        </p:spPr>
        <p:txBody>
          <a:bodyPr wrap="none" lIns="0" tIns="0" rIns="0" bIns="0">
            <a:prstTxWarp prst="textNoShape">
              <a:avLst/>
            </a:prstTxWarp>
            <a:spAutoFit/>
          </a:bodyPr>
          <a:lstStyle/>
          <a:p>
            <a:r>
              <a:rPr lang="fr-FR" sz="1300">
                <a:solidFill>
                  <a:srgbClr val="000000"/>
                </a:solidFill>
                <a:latin typeface="Book Antiqua" pitchFamily="29" charset="0"/>
              </a:rPr>
              <a:t>2</a:t>
            </a:r>
            <a:endParaRPr lang="fr-FR">
              <a:solidFill>
                <a:srgbClr val="000000"/>
              </a:solidFill>
            </a:endParaRPr>
          </a:p>
        </p:txBody>
      </p:sp>
      <p:sp>
        <p:nvSpPr>
          <p:cNvPr id="63" name="Rectangle 162"/>
          <p:cNvSpPr>
            <a:spLocks noChangeArrowheads="1"/>
          </p:cNvSpPr>
          <p:nvPr/>
        </p:nvSpPr>
        <p:spPr bwMode="auto">
          <a:xfrm>
            <a:off x="4885532" y="2241685"/>
            <a:ext cx="4189412" cy="301625"/>
          </a:xfrm>
          <a:prstGeom prst="rect">
            <a:avLst/>
          </a:prstGeom>
          <a:solidFill>
            <a:srgbClr val="33CCFF"/>
          </a:solidFill>
          <a:ln w="20638">
            <a:solidFill>
              <a:srgbClr val="33CCFF"/>
            </a:solidFill>
            <a:miter lim="800000"/>
            <a:headEnd/>
            <a:tailEnd/>
          </a:ln>
        </p:spPr>
        <p:txBody>
          <a:bodyPr>
            <a:prstTxWarp prst="textNoShape">
              <a:avLst/>
            </a:prstTxWarp>
          </a:bodyPr>
          <a:lstStyle/>
          <a:p>
            <a:endParaRPr lang="en-US">
              <a:solidFill>
                <a:srgbClr val="000000"/>
              </a:solidFill>
            </a:endParaRPr>
          </a:p>
        </p:txBody>
      </p:sp>
      <p:sp>
        <p:nvSpPr>
          <p:cNvPr id="64" name="Freeform 163"/>
          <p:cNvSpPr>
            <a:spLocks/>
          </p:cNvSpPr>
          <p:nvPr/>
        </p:nvSpPr>
        <p:spPr bwMode="auto">
          <a:xfrm>
            <a:off x="7860507" y="1647960"/>
            <a:ext cx="317500" cy="173038"/>
          </a:xfrm>
          <a:custGeom>
            <a:avLst/>
            <a:gdLst/>
            <a:ahLst/>
            <a:cxnLst>
              <a:cxn ang="0">
                <a:pos x="200" y="0"/>
              </a:cxn>
              <a:cxn ang="0">
                <a:pos x="0" y="27"/>
              </a:cxn>
              <a:cxn ang="0">
                <a:pos x="30" y="109"/>
              </a:cxn>
              <a:cxn ang="0">
                <a:pos x="200" y="0"/>
              </a:cxn>
            </a:cxnLst>
            <a:rect l="0" t="0" r="r" b="b"/>
            <a:pathLst>
              <a:path w="200" h="109">
                <a:moveTo>
                  <a:pt x="200" y="0"/>
                </a:moveTo>
                <a:lnTo>
                  <a:pt x="0" y="27"/>
                </a:lnTo>
                <a:lnTo>
                  <a:pt x="30" y="109"/>
                </a:lnTo>
                <a:lnTo>
                  <a:pt x="200" y="0"/>
                </a:lnTo>
                <a:close/>
              </a:path>
            </a:pathLst>
          </a:custGeom>
          <a:solidFill>
            <a:srgbClr val="FF0000"/>
          </a:solidFill>
          <a:ln w="9525">
            <a:noFill/>
            <a:round/>
            <a:headEnd/>
            <a:tailEnd/>
          </a:ln>
        </p:spPr>
        <p:txBody>
          <a:bodyPr>
            <a:prstTxWarp prst="textNoShape">
              <a:avLst/>
            </a:prstTxWarp>
          </a:bodyPr>
          <a:lstStyle/>
          <a:p>
            <a:endParaRPr lang="en-US">
              <a:solidFill>
                <a:srgbClr val="000000"/>
              </a:solidFill>
            </a:endParaRPr>
          </a:p>
        </p:txBody>
      </p:sp>
      <p:sp>
        <p:nvSpPr>
          <p:cNvPr id="65" name="Line 164"/>
          <p:cNvSpPr>
            <a:spLocks noChangeShapeType="1"/>
          </p:cNvSpPr>
          <p:nvPr/>
        </p:nvSpPr>
        <p:spPr bwMode="auto">
          <a:xfrm flipV="1">
            <a:off x="6981032" y="1752735"/>
            <a:ext cx="906462" cy="342900"/>
          </a:xfrm>
          <a:prstGeom prst="line">
            <a:avLst/>
          </a:prstGeom>
          <a:noFill/>
          <a:ln w="42863">
            <a:solidFill>
              <a:srgbClr val="FF0000"/>
            </a:solidFill>
            <a:round/>
            <a:headEnd/>
            <a:tailEnd/>
          </a:ln>
        </p:spPr>
        <p:txBody>
          <a:bodyPr>
            <a:prstTxWarp prst="textNoShape">
              <a:avLst/>
            </a:prstTxWarp>
          </a:bodyPr>
          <a:lstStyle/>
          <a:p>
            <a:endParaRPr lang="en-US">
              <a:solidFill>
                <a:srgbClr val="000000"/>
              </a:solidFill>
            </a:endParaRPr>
          </a:p>
        </p:txBody>
      </p:sp>
      <p:sp>
        <p:nvSpPr>
          <p:cNvPr id="66" name="Line 166"/>
          <p:cNvSpPr>
            <a:spLocks noChangeShapeType="1"/>
          </p:cNvSpPr>
          <p:nvPr/>
        </p:nvSpPr>
        <p:spPr bwMode="auto">
          <a:xfrm flipV="1">
            <a:off x="6981032" y="1406660"/>
            <a:ext cx="1868487" cy="688975"/>
          </a:xfrm>
          <a:prstGeom prst="line">
            <a:avLst/>
          </a:prstGeom>
          <a:noFill/>
          <a:ln w="20638">
            <a:solidFill>
              <a:srgbClr val="33CC33"/>
            </a:solidFill>
            <a:round/>
            <a:headEnd/>
            <a:tailEnd type="triangle" w="med" len="med"/>
          </a:ln>
        </p:spPr>
        <p:txBody>
          <a:bodyPr>
            <a:prstTxWarp prst="textNoShape">
              <a:avLst/>
            </a:prstTxWarp>
          </a:bodyPr>
          <a:lstStyle/>
          <a:p>
            <a:endParaRPr lang="en-US">
              <a:solidFill>
                <a:srgbClr val="000000"/>
              </a:solidFill>
            </a:endParaRPr>
          </a:p>
        </p:txBody>
      </p:sp>
      <p:sp>
        <p:nvSpPr>
          <p:cNvPr id="67" name="Line 168"/>
          <p:cNvSpPr>
            <a:spLocks noChangeShapeType="1"/>
          </p:cNvSpPr>
          <p:nvPr/>
        </p:nvSpPr>
        <p:spPr bwMode="auto">
          <a:xfrm flipV="1">
            <a:off x="6981032" y="1752735"/>
            <a:ext cx="906462" cy="342900"/>
          </a:xfrm>
          <a:prstGeom prst="line">
            <a:avLst/>
          </a:prstGeom>
          <a:noFill/>
          <a:ln w="42863">
            <a:solidFill>
              <a:schemeClr val="hlink"/>
            </a:solidFill>
            <a:round/>
            <a:headEnd/>
            <a:tailEnd/>
          </a:ln>
        </p:spPr>
        <p:txBody>
          <a:bodyPr>
            <a:prstTxWarp prst="textNoShape">
              <a:avLst/>
            </a:prstTxWarp>
          </a:bodyPr>
          <a:lstStyle/>
          <a:p>
            <a:endParaRPr lang="en-US">
              <a:solidFill>
                <a:srgbClr val="000000"/>
              </a:solidFill>
            </a:endParaRPr>
          </a:p>
        </p:txBody>
      </p:sp>
      <p:sp>
        <p:nvSpPr>
          <p:cNvPr id="68" name="Rectangle 169"/>
          <p:cNvSpPr>
            <a:spLocks noChangeArrowheads="1"/>
          </p:cNvSpPr>
          <p:nvPr/>
        </p:nvSpPr>
        <p:spPr bwMode="auto">
          <a:xfrm>
            <a:off x="6311107" y="1511435"/>
            <a:ext cx="252412" cy="373063"/>
          </a:xfrm>
          <a:prstGeom prst="rect">
            <a:avLst/>
          </a:prstGeom>
          <a:noFill/>
          <a:ln w="9525">
            <a:noFill/>
            <a:miter lim="800000"/>
            <a:headEnd/>
            <a:tailEnd/>
          </a:ln>
        </p:spPr>
        <p:txBody>
          <a:bodyPr wrap="none" lIns="0" tIns="0" rIns="0" bIns="0">
            <a:prstTxWarp prst="textNoShape">
              <a:avLst/>
            </a:prstTxWarp>
            <a:spAutoFit/>
          </a:bodyPr>
          <a:lstStyle/>
          <a:p>
            <a:r>
              <a:rPr lang="fr-FR" sz="2000">
                <a:solidFill>
                  <a:srgbClr val="000000"/>
                </a:solidFill>
                <a:latin typeface="Book Antiqua" pitchFamily="29" charset="0"/>
              </a:rPr>
              <a:t>k</a:t>
            </a:r>
            <a:endParaRPr lang="fr-FR">
              <a:solidFill>
                <a:srgbClr val="000000"/>
              </a:solidFill>
            </a:endParaRPr>
          </a:p>
        </p:txBody>
      </p:sp>
      <p:sp>
        <p:nvSpPr>
          <p:cNvPr id="69" name="Rectangle 170"/>
          <p:cNvSpPr>
            <a:spLocks noChangeArrowheads="1"/>
          </p:cNvSpPr>
          <p:nvPr/>
        </p:nvSpPr>
        <p:spPr bwMode="auto">
          <a:xfrm>
            <a:off x="6458744" y="1679710"/>
            <a:ext cx="168275" cy="257175"/>
          </a:xfrm>
          <a:prstGeom prst="rect">
            <a:avLst/>
          </a:prstGeom>
          <a:noFill/>
          <a:ln w="9525">
            <a:noFill/>
            <a:miter lim="800000"/>
            <a:headEnd/>
            <a:tailEnd/>
          </a:ln>
        </p:spPr>
        <p:txBody>
          <a:bodyPr wrap="none" lIns="0" tIns="0" rIns="0" bIns="0">
            <a:prstTxWarp prst="textNoShape">
              <a:avLst/>
            </a:prstTxWarp>
            <a:spAutoFit/>
          </a:bodyPr>
          <a:lstStyle/>
          <a:p>
            <a:r>
              <a:rPr lang="fr-FR" sz="1300">
                <a:solidFill>
                  <a:srgbClr val="000000"/>
                </a:solidFill>
                <a:latin typeface="Book Antiqua" pitchFamily="29" charset="0"/>
              </a:rPr>
              <a:t>2</a:t>
            </a:r>
            <a:endParaRPr lang="fr-FR">
              <a:solidFill>
                <a:srgbClr val="000000"/>
              </a:solidFill>
            </a:endParaRPr>
          </a:p>
        </p:txBody>
      </p:sp>
      <p:sp>
        <p:nvSpPr>
          <p:cNvPr id="70" name="Line 175"/>
          <p:cNvSpPr>
            <a:spLocks noChangeShapeType="1"/>
          </p:cNvSpPr>
          <p:nvPr/>
        </p:nvSpPr>
        <p:spPr bwMode="auto">
          <a:xfrm flipV="1">
            <a:off x="4934744" y="757373"/>
            <a:ext cx="2035175" cy="566737"/>
          </a:xfrm>
          <a:prstGeom prst="line">
            <a:avLst/>
          </a:prstGeom>
          <a:noFill/>
          <a:ln w="9525">
            <a:solidFill>
              <a:schemeClr val="tx1"/>
            </a:solidFill>
            <a:prstDash val="dash"/>
            <a:miter lim="800000"/>
            <a:headEnd/>
            <a:tailEnd/>
          </a:ln>
          <a:effectLst/>
        </p:spPr>
        <p:txBody>
          <a:bodyPr wrap="none">
            <a:prstTxWarp prst="textNoShape">
              <a:avLst/>
            </a:prstTxWarp>
          </a:bodyPr>
          <a:lstStyle/>
          <a:p>
            <a:endParaRPr lang="en-US">
              <a:solidFill>
                <a:srgbClr val="000000"/>
              </a:solidFill>
            </a:endParaRPr>
          </a:p>
        </p:txBody>
      </p:sp>
      <p:sp>
        <p:nvSpPr>
          <p:cNvPr id="71" name="Line 176"/>
          <p:cNvSpPr>
            <a:spLocks noChangeShapeType="1"/>
          </p:cNvSpPr>
          <p:nvPr/>
        </p:nvSpPr>
        <p:spPr bwMode="auto">
          <a:xfrm>
            <a:off x="6981032" y="743085"/>
            <a:ext cx="1882775" cy="657225"/>
          </a:xfrm>
          <a:prstGeom prst="line">
            <a:avLst/>
          </a:prstGeom>
          <a:noFill/>
          <a:ln w="9525">
            <a:solidFill>
              <a:schemeClr val="tx1"/>
            </a:solidFill>
            <a:prstDash val="dash"/>
            <a:miter lim="800000"/>
            <a:headEnd/>
            <a:tailEnd/>
          </a:ln>
          <a:effectLst/>
        </p:spPr>
        <p:txBody>
          <a:bodyPr wrap="none">
            <a:prstTxWarp prst="textNoShape">
              <a:avLst/>
            </a:prstTxWarp>
          </a:bodyPr>
          <a:lstStyle/>
          <a:p>
            <a:endParaRPr lang="en-US">
              <a:solidFill>
                <a:srgbClr val="000000"/>
              </a:solidFill>
            </a:endParaRPr>
          </a:p>
        </p:txBody>
      </p:sp>
      <p:sp>
        <p:nvSpPr>
          <p:cNvPr id="72" name="Line 94"/>
          <p:cNvSpPr>
            <a:spLocks noChangeShapeType="1"/>
          </p:cNvSpPr>
          <p:nvPr/>
        </p:nvSpPr>
        <p:spPr bwMode="auto">
          <a:xfrm flipV="1">
            <a:off x="6981032" y="1317760"/>
            <a:ext cx="3175" cy="777875"/>
          </a:xfrm>
          <a:prstGeom prst="line">
            <a:avLst/>
          </a:prstGeom>
          <a:noFill/>
          <a:ln w="42863">
            <a:solidFill>
              <a:schemeClr val="hlink"/>
            </a:solidFill>
            <a:round/>
            <a:headEnd/>
            <a:tailEnd type="triangle" w="med" len="med"/>
          </a:ln>
        </p:spPr>
        <p:txBody>
          <a:bodyPr>
            <a:prstTxWarp prst="textNoShape">
              <a:avLst/>
            </a:prstTxWarp>
          </a:bodyPr>
          <a:lstStyle/>
          <a:p>
            <a:endParaRPr lang="en-US">
              <a:solidFill>
                <a:srgbClr val="000000"/>
              </a:solidFill>
            </a:endParaRPr>
          </a:p>
        </p:txBody>
      </p:sp>
      <p:sp>
        <p:nvSpPr>
          <p:cNvPr id="73" name="Line 177"/>
          <p:cNvSpPr>
            <a:spLocks noChangeShapeType="1"/>
          </p:cNvSpPr>
          <p:nvPr/>
        </p:nvSpPr>
        <p:spPr bwMode="auto">
          <a:xfrm flipV="1">
            <a:off x="5769769" y="1335223"/>
            <a:ext cx="1236663" cy="347662"/>
          </a:xfrm>
          <a:prstGeom prst="line">
            <a:avLst/>
          </a:prstGeom>
          <a:noFill/>
          <a:ln w="9525">
            <a:solidFill>
              <a:schemeClr val="tx1"/>
            </a:solidFill>
            <a:prstDash val="dash"/>
            <a:miter lim="800000"/>
            <a:headEnd/>
            <a:tailEnd/>
          </a:ln>
          <a:effectLst/>
        </p:spPr>
        <p:txBody>
          <a:bodyPr wrap="none">
            <a:prstTxWarp prst="textNoShape">
              <a:avLst/>
            </a:prstTxWarp>
          </a:bodyPr>
          <a:lstStyle/>
          <a:p>
            <a:endParaRPr lang="en-US">
              <a:solidFill>
                <a:srgbClr val="000000"/>
              </a:solidFill>
            </a:endParaRPr>
          </a:p>
        </p:txBody>
      </p:sp>
      <p:sp>
        <p:nvSpPr>
          <p:cNvPr id="74" name="Line 178"/>
          <p:cNvSpPr>
            <a:spLocks noChangeShapeType="1"/>
          </p:cNvSpPr>
          <p:nvPr/>
        </p:nvSpPr>
        <p:spPr bwMode="auto">
          <a:xfrm>
            <a:off x="6966744" y="1335223"/>
            <a:ext cx="1158875" cy="309562"/>
          </a:xfrm>
          <a:prstGeom prst="line">
            <a:avLst/>
          </a:prstGeom>
          <a:noFill/>
          <a:ln w="9525">
            <a:solidFill>
              <a:schemeClr val="tx1"/>
            </a:solidFill>
            <a:prstDash val="dash"/>
            <a:miter lim="800000"/>
            <a:headEnd/>
            <a:tailEnd/>
          </a:ln>
          <a:effectLst/>
        </p:spPr>
        <p:txBody>
          <a:bodyPr wrap="none">
            <a:prstTxWarp prst="textNoShape">
              <a:avLst/>
            </a:prstTxWarp>
          </a:bodyPr>
          <a:lstStyle/>
          <a:p>
            <a:endParaRPr lang="en-US">
              <a:solidFill>
                <a:srgbClr val="000000"/>
              </a:solidFill>
            </a:endParaRPr>
          </a:p>
        </p:txBody>
      </p:sp>
      <p:sp>
        <p:nvSpPr>
          <p:cNvPr id="99" name="Rectangle 158"/>
          <p:cNvSpPr>
            <a:spLocks noChangeArrowheads="1"/>
          </p:cNvSpPr>
          <p:nvPr/>
        </p:nvSpPr>
        <p:spPr bwMode="auto">
          <a:xfrm>
            <a:off x="7068406" y="600155"/>
            <a:ext cx="252413" cy="373062"/>
          </a:xfrm>
          <a:prstGeom prst="rect">
            <a:avLst/>
          </a:prstGeom>
          <a:noFill/>
          <a:ln w="9525">
            <a:noFill/>
            <a:miter lim="800000"/>
            <a:headEnd/>
            <a:tailEnd/>
          </a:ln>
        </p:spPr>
        <p:txBody>
          <a:bodyPr wrap="none" lIns="0" tIns="0" rIns="0" bIns="0">
            <a:prstTxWarp prst="textNoShape">
              <a:avLst/>
            </a:prstTxWarp>
            <a:spAutoFit/>
          </a:bodyPr>
          <a:lstStyle/>
          <a:p>
            <a:r>
              <a:rPr lang="fr-FR" sz="2000" dirty="0">
                <a:solidFill>
                  <a:srgbClr val="000000"/>
                </a:solidFill>
                <a:latin typeface="Book Antiqua" pitchFamily="29" charset="0"/>
              </a:rPr>
              <a:t>q</a:t>
            </a:r>
            <a:endParaRPr lang="fr-FR" dirty="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66800" y="304800"/>
            <a:ext cx="7010400" cy="609600"/>
          </a:xfrm>
        </p:spPr>
        <p:txBody>
          <a:bodyPr>
            <a:noAutofit/>
          </a:bodyPr>
          <a:lstStyle/>
          <a:p>
            <a:r>
              <a:rPr lang="en-US" sz="2800" dirty="0" smtClean="0">
                <a:ea typeface="ＭＳ Ｐゴシック" pitchFamily="-106" charset="-128"/>
                <a:cs typeface="ＭＳ Ｐゴシック" pitchFamily="-106" charset="-128"/>
              </a:rPr>
              <a:t>D17 – Time-of-flight and monochromatic vertical sample reflectometer at ILL</a:t>
            </a:r>
          </a:p>
        </p:txBody>
      </p:sp>
      <p:pic>
        <p:nvPicPr>
          <p:cNvPr id="5" name="Picture 4"/>
          <p:cNvPicPr>
            <a:picLocks noChangeAspect="1"/>
          </p:cNvPicPr>
          <p:nvPr/>
        </p:nvPicPr>
        <p:blipFill>
          <a:blip r:embed="rId2"/>
          <a:stretch>
            <a:fillRect/>
          </a:stretch>
        </p:blipFill>
        <p:spPr>
          <a:xfrm>
            <a:off x="228600" y="1200150"/>
            <a:ext cx="5207000" cy="3905250"/>
          </a:xfrm>
          <a:prstGeom prst="rect">
            <a:avLst/>
          </a:prstGeom>
        </p:spPr>
      </p:pic>
      <p:sp>
        <p:nvSpPr>
          <p:cNvPr id="6" name="Rectangle 5"/>
          <p:cNvSpPr/>
          <p:nvPr/>
        </p:nvSpPr>
        <p:spPr>
          <a:xfrm>
            <a:off x="304800" y="5467350"/>
            <a:ext cx="7924800" cy="400110"/>
          </a:xfrm>
          <a:prstGeom prst="rect">
            <a:avLst/>
          </a:prstGeom>
        </p:spPr>
        <p:txBody>
          <a:bodyPr wrap="square">
            <a:spAutoFit/>
          </a:bodyPr>
          <a:lstStyle/>
          <a:p>
            <a:r>
              <a:rPr lang="en-US" sz="2000" dirty="0">
                <a:solidFill>
                  <a:srgbClr val="000000"/>
                </a:solidFill>
              </a:rPr>
              <a:t>http://www.ill.eu/instruments-support/instruments-groups/instruments/d17/</a:t>
            </a:r>
          </a:p>
        </p:txBody>
      </p:sp>
      <p:sp>
        <p:nvSpPr>
          <p:cNvPr id="7" name="Rectangle 6"/>
          <p:cNvSpPr/>
          <p:nvPr/>
        </p:nvSpPr>
        <p:spPr>
          <a:xfrm>
            <a:off x="5486400" y="1276350"/>
            <a:ext cx="3200400" cy="1384995"/>
          </a:xfrm>
          <a:prstGeom prst="rect">
            <a:avLst/>
          </a:prstGeom>
        </p:spPr>
        <p:txBody>
          <a:bodyPr wrap="square">
            <a:spAutoFit/>
          </a:bodyPr>
          <a:lstStyle/>
          <a:p>
            <a:pPr algn="just"/>
            <a:r>
              <a:rPr lang="en-US" dirty="0">
                <a:solidFill>
                  <a:srgbClr val="000000"/>
                </a:solidFill>
              </a:rPr>
              <a:t>Q range=0.005 Å</a:t>
            </a:r>
            <a:r>
              <a:rPr lang="en-US" baseline="30000" dirty="0">
                <a:solidFill>
                  <a:srgbClr val="000000"/>
                </a:solidFill>
              </a:rPr>
              <a:t>-1</a:t>
            </a:r>
            <a:r>
              <a:rPr lang="en-US" dirty="0">
                <a:solidFill>
                  <a:srgbClr val="000000"/>
                </a:solidFill>
              </a:rPr>
              <a:t> &lt; </a:t>
            </a:r>
            <a:r>
              <a:rPr lang="en-US" dirty="0" err="1">
                <a:solidFill>
                  <a:srgbClr val="000000"/>
                </a:solidFill>
              </a:rPr>
              <a:t>q</a:t>
            </a:r>
            <a:r>
              <a:rPr lang="en-US" dirty="0">
                <a:solidFill>
                  <a:srgbClr val="000000"/>
                </a:solidFill>
              </a:rPr>
              <a:t> &lt; 4 Å</a:t>
            </a:r>
            <a:r>
              <a:rPr lang="en-US" baseline="30000" dirty="0">
                <a:solidFill>
                  <a:srgbClr val="000000"/>
                </a:solidFill>
              </a:rPr>
              <a:t>-1</a:t>
            </a:r>
          </a:p>
          <a:p>
            <a:pPr algn="just"/>
            <a:r>
              <a:rPr lang="en-US" dirty="0">
                <a:solidFill>
                  <a:srgbClr val="000000"/>
                </a:solidFill>
              </a:rPr>
              <a:t>White flux=10</a:t>
            </a:r>
            <a:r>
              <a:rPr lang="en-US" baseline="30000" dirty="0">
                <a:solidFill>
                  <a:srgbClr val="000000"/>
                </a:solidFill>
              </a:rPr>
              <a:t>10</a:t>
            </a:r>
            <a:r>
              <a:rPr lang="en-US" dirty="0">
                <a:solidFill>
                  <a:srgbClr val="000000"/>
                </a:solidFill>
              </a:rPr>
              <a:t>n/s/cm</a:t>
            </a:r>
            <a:r>
              <a:rPr lang="en-US" baseline="30000" dirty="0">
                <a:solidFill>
                  <a:srgbClr val="000000"/>
                </a:solidFill>
              </a:rPr>
              <a:t>2</a:t>
            </a:r>
          </a:p>
          <a:p>
            <a:pPr algn="just"/>
            <a:r>
              <a:rPr lang="en-US" dirty="0">
                <a:solidFill>
                  <a:srgbClr val="000000"/>
                </a:solidFill>
              </a:rPr>
              <a:t>Polarized neutrons+He3</a:t>
            </a:r>
          </a:p>
          <a:p>
            <a:pPr algn="just"/>
            <a:r>
              <a:rPr lang="en-US" dirty="0">
                <a:solidFill>
                  <a:srgbClr val="000000"/>
                </a:solidFill>
              </a:rPr>
              <a:t>Vertical samples only</a:t>
            </a:r>
          </a:p>
          <a:p>
            <a:pPr algn="just"/>
            <a:endParaRPr lang="en-US" baseline="30000" dirty="0">
              <a:solidFill>
                <a:srgbClr val="000000"/>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3" name="Rectangle 1"/>
          <p:cNvSpPr>
            <a:spLocks noGrp="1" noChangeArrowheads="1"/>
          </p:cNvSpPr>
          <p:nvPr>
            <p:ph type="title"/>
          </p:nvPr>
        </p:nvSpPr>
        <p:spPr>
          <a:xfrm>
            <a:off x="258969" y="176150"/>
            <a:ext cx="8304609" cy="759023"/>
          </a:xfrm>
        </p:spPr>
        <p:txBody>
          <a:bodyPr/>
          <a:lstStyle/>
          <a:p>
            <a:pPr eaLnBrk="1" hangingPunct="1"/>
            <a:r>
              <a:rPr lang="en-US" sz="3400" dirty="0" smtClean="0"/>
              <a:t>Data reduction for monochromatic NR</a:t>
            </a:r>
          </a:p>
        </p:txBody>
      </p:sp>
      <p:sp>
        <p:nvSpPr>
          <p:cNvPr id="13" name="Rectangle 2"/>
          <p:cNvSpPr txBox="1">
            <a:spLocks noChangeArrowheads="1"/>
          </p:cNvSpPr>
          <p:nvPr/>
        </p:nvSpPr>
        <p:spPr bwMode="auto">
          <a:xfrm>
            <a:off x="7" y="935166"/>
            <a:ext cx="8563571" cy="565508"/>
          </a:xfrm>
          <a:prstGeom prst="rect">
            <a:avLst/>
          </a:prstGeom>
          <a:noFill/>
          <a:ln w="12700">
            <a:noFill/>
            <a:miter lim="800000"/>
            <a:headEnd/>
            <a:tailEnd/>
          </a:ln>
        </p:spPr>
        <p:txBody>
          <a:bodyPr vert="horz" wrap="square" lIns="35683" tIns="35683" rIns="35683" bIns="35683" numCol="1" anchor="ctr" anchorCtr="0" compatLnSpc="1">
            <a:prstTxWarp prst="textNoShape">
              <a:avLst/>
            </a:prstTxWarp>
          </a:bodyPr>
          <a:lstStyle/>
          <a:p>
            <a:pPr marL="622568" indent="-399444" defTabSz="914071" fontAlgn="base">
              <a:spcBef>
                <a:spcPts val="1687"/>
              </a:spcBef>
              <a:buSzPct val="99000"/>
              <a:defRPr/>
            </a:pPr>
            <a:r>
              <a:rPr lang="en-US" sz="2000" kern="0" dirty="0" err="1">
                <a:solidFill>
                  <a:srgbClr val="000000"/>
                </a:solidFill>
                <a:sym typeface="Gill Sans" pitchFamily="-109" charset="0"/>
              </a:rPr>
              <a:t>Overillumination</a:t>
            </a:r>
            <a:r>
              <a:rPr lang="en-US" sz="2000" kern="0" dirty="0">
                <a:solidFill>
                  <a:srgbClr val="000000"/>
                </a:solidFill>
                <a:sym typeface="Gill Sans" pitchFamily="-109" charset="0"/>
              </a:rPr>
              <a:t>:</a:t>
            </a:r>
          </a:p>
        </p:txBody>
      </p:sp>
      <p:pic>
        <p:nvPicPr>
          <p:cNvPr id="10" name="Picture 9" descr="Overillumination.pdf"/>
          <p:cNvPicPr>
            <a:picLocks noChangeAspect="1"/>
          </p:cNvPicPr>
          <p:nvPr/>
        </p:nvPicPr>
        <p:blipFill>
          <a:blip r:embed="rId2"/>
          <a:stretch>
            <a:fillRect/>
          </a:stretch>
        </p:blipFill>
        <p:spPr>
          <a:xfrm>
            <a:off x="6" y="1123210"/>
            <a:ext cx="8907553" cy="2017892"/>
          </a:xfrm>
          <a:prstGeom prst="rect">
            <a:avLst/>
          </a:prstGeom>
        </p:spPr>
      </p:pic>
      <p:sp>
        <p:nvSpPr>
          <p:cNvPr id="11" name="Rectangle 2"/>
          <p:cNvSpPr txBox="1">
            <a:spLocks noChangeArrowheads="1"/>
          </p:cNvSpPr>
          <p:nvPr/>
        </p:nvSpPr>
        <p:spPr bwMode="auto">
          <a:xfrm>
            <a:off x="0" y="2858348"/>
            <a:ext cx="8563571" cy="565508"/>
          </a:xfrm>
          <a:prstGeom prst="rect">
            <a:avLst/>
          </a:prstGeom>
          <a:noFill/>
          <a:ln w="12700">
            <a:noFill/>
            <a:miter lim="800000"/>
            <a:headEnd/>
            <a:tailEnd/>
          </a:ln>
        </p:spPr>
        <p:txBody>
          <a:bodyPr vert="horz" wrap="square" lIns="35683" tIns="35683" rIns="35683" bIns="35683" numCol="1" anchor="ctr" anchorCtr="0" compatLnSpc="1">
            <a:prstTxWarp prst="textNoShape">
              <a:avLst/>
            </a:prstTxWarp>
          </a:bodyPr>
          <a:lstStyle/>
          <a:p>
            <a:pPr marL="622568" indent="-399444" defTabSz="914071" fontAlgn="base">
              <a:spcBef>
                <a:spcPts val="1687"/>
              </a:spcBef>
              <a:buSzPct val="99000"/>
              <a:defRPr/>
            </a:pPr>
            <a:r>
              <a:rPr lang="en-US" sz="2000" kern="0" dirty="0">
                <a:solidFill>
                  <a:srgbClr val="000000"/>
                </a:solidFill>
                <a:sym typeface="Gill Sans" pitchFamily="-109" charset="0"/>
              </a:rPr>
              <a:t>Footprint correction:</a:t>
            </a:r>
          </a:p>
        </p:txBody>
      </p:sp>
      <p:pic>
        <p:nvPicPr>
          <p:cNvPr id="12" name="Picture 11" descr="FootprintCorr.pdf"/>
          <p:cNvPicPr>
            <a:picLocks noChangeAspect="1"/>
          </p:cNvPicPr>
          <p:nvPr/>
        </p:nvPicPr>
        <p:blipFill>
          <a:blip r:embed="rId3"/>
          <a:stretch>
            <a:fillRect/>
          </a:stretch>
        </p:blipFill>
        <p:spPr>
          <a:xfrm>
            <a:off x="3255225" y="2877498"/>
            <a:ext cx="5652333" cy="3803638"/>
          </a:xfrm>
          <a:prstGeom prst="rect">
            <a:avLst/>
          </a:prstGeom>
        </p:spPr>
      </p:pic>
      <p:pic>
        <p:nvPicPr>
          <p:cNvPr id="14" name="Picture 13" descr="latex-image-1.pdf"/>
          <p:cNvPicPr>
            <a:picLocks noChangeAspect="1"/>
          </p:cNvPicPr>
          <p:nvPr/>
        </p:nvPicPr>
        <p:blipFill>
          <a:blip r:embed="rId4"/>
          <a:stretch>
            <a:fillRect/>
          </a:stretch>
        </p:blipFill>
        <p:spPr>
          <a:xfrm>
            <a:off x="236178" y="3591604"/>
            <a:ext cx="3019047" cy="537371"/>
          </a:xfrm>
          <a:prstGeom prst="rect">
            <a:avLst/>
          </a:prstGeom>
        </p:spPr>
      </p:pic>
      <p:sp>
        <p:nvSpPr>
          <p:cNvPr id="8" name="Rectangle 2"/>
          <p:cNvSpPr txBox="1">
            <a:spLocks noChangeArrowheads="1"/>
          </p:cNvSpPr>
          <p:nvPr/>
        </p:nvSpPr>
        <p:spPr bwMode="auto">
          <a:xfrm>
            <a:off x="1" y="5219597"/>
            <a:ext cx="3006246" cy="565508"/>
          </a:xfrm>
          <a:prstGeom prst="rect">
            <a:avLst/>
          </a:prstGeom>
          <a:noFill/>
          <a:ln w="12700">
            <a:noFill/>
            <a:miter lim="800000"/>
            <a:headEnd/>
            <a:tailEnd/>
          </a:ln>
        </p:spPr>
        <p:txBody>
          <a:bodyPr vert="horz" wrap="square" lIns="35683" tIns="35683" rIns="35683" bIns="35683" numCol="1" anchor="ctr" anchorCtr="0" compatLnSpc="1">
            <a:prstTxWarp prst="textNoShape">
              <a:avLst/>
            </a:prstTxWarp>
          </a:bodyPr>
          <a:lstStyle/>
          <a:p>
            <a:pPr marL="622568" indent="-399444" defTabSz="914071" fontAlgn="base">
              <a:spcBef>
                <a:spcPts val="1687"/>
              </a:spcBef>
              <a:buSzPct val="99000"/>
              <a:defRPr/>
            </a:pPr>
            <a:r>
              <a:rPr lang="en-US" sz="2000" kern="0" dirty="0" smtClean="0">
                <a:solidFill>
                  <a:srgbClr val="000000"/>
                </a:solidFill>
                <a:sym typeface="Gill Sans" pitchFamily="-109" charset="0"/>
              </a:rPr>
              <a:t>Raw Reflectivity:</a:t>
            </a:r>
          </a:p>
          <a:p>
            <a:pPr marL="622568" indent="-399444" defTabSz="914071" fontAlgn="base">
              <a:spcBef>
                <a:spcPts val="1687"/>
              </a:spcBef>
              <a:buSzPct val="99000"/>
              <a:defRPr/>
            </a:pPr>
            <a:r>
              <a:rPr lang="en-US" sz="2000" kern="0" dirty="0" smtClean="0">
                <a:solidFill>
                  <a:srgbClr val="000000"/>
                </a:solidFill>
                <a:sym typeface="Gill Sans" pitchFamily="-109" charset="0"/>
              </a:rPr>
              <a:t>R = I/I</a:t>
            </a:r>
            <a:r>
              <a:rPr lang="en-US" sz="2000" kern="0" baseline="-25000" dirty="0" smtClean="0">
                <a:solidFill>
                  <a:srgbClr val="000000"/>
                </a:solidFill>
                <a:sym typeface="Gill Sans" pitchFamily="-109" charset="0"/>
              </a:rPr>
              <a:t>0</a:t>
            </a:r>
          </a:p>
          <a:p>
            <a:pPr marL="622568" indent="-399444" defTabSz="914071" fontAlgn="base">
              <a:spcBef>
                <a:spcPts val="1687"/>
              </a:spcBef>
              <a:buSzPct val="99000"/>
              <a:defRPr/>
            </a:pPr>
            <a:r>
              <a:rPr lang="en-US" sz="2000" kern="0" dirty="0" smtClean="0">
                <a:solidFill>
                  <a:srgbClr val="000000"/>
                </a:solidFill>
                <a:sym typeface="Gill Sans" pitchFamily="-109" charset="0"/>
              </a:rPr>
              <a:t>I: Counts in detector</a:t>
            </a:r>
          </a:p>
          <a:p>
            <a:pPr marL="622568" indent="-399444" defTabSz="914071" fontAlgn="base">
              <a:spcBef>
                <a:spcPts val="1687"/>
              </a:spcBef>
              <a:buSzPct val="99000"/>
              <a:defRPr/>
            </a:pPr>
            <a:r>
              <a:rPr lang="en-US" sz="2000" kern="0" dirty="0" smtClean="0">
                <a:solidFill>
                  <a:srgbClr val="000000"/>
                </a:solidFill>
                <a:sym typeface="Gill Sans" pitchFamily="-109" charset="0"/>
              </a:rPr>
              <a:t>I</a:t>
            </a:r>
            <a:r>
              <a:rPr lang="en-US" sz="2000" kern="0" baseline="-25000" dirty="0" smtClean="0">
                <a:solidFill>
                  <a:srgbClr val="000000"/>
                </a:solidFill>
                <a:sym typeface="Gill Sans" pitchFamily="-109" charset="0"/>
              </a:rPr>
              <a:t>0</a:t>
            </a:r>
            <a:r>
              <a:rPr lang="en-US" sz="2000" kern="0" dirty="0" smtClean="0">
                <a:solidFill>
                  <a:srgbClr val="000000"/>
                </a:solidFill>
                <a:sym typeface="Gill Sans" pitchFamily="-109" charset="0"/>
              </a:rPr>
              <a:t>: Direct beam intensity (attenuator used?)</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9658" y="1302514"/>
            <a:ext cx="8202161" cy="1372952"/>
          </a:xfrm>
          <a:prstGeom prst="rect">
            <a:avLst/>
          </a:prstGeom>
          <a:noFill/>
        </p:spPr>
        <p:txBody>
          <a:bodyPr wrap="square" lIns="64274" tIns="32137" rIns="64274" bIns="32137" rtlCol="0">
            <a:spAutoFit/>
          </a:bodyPr>
          <a:lstStyle/>
          <a:p>
            <a:r>
              <a:rPr lang="en-US" sz="1700" dirty="0">
                <a:solidFill>
                  <a:srgbClr val="000000"/>
                </a:solidFill>
              </a:rPr>
              <a:t>Since  q = 4</a:t>
            </a:r>
            <a:r>
              <a:rPr lang="en-US" sz="1700" dirty="0">
                <a:solidFill>
                  <a:srgbClr val="000000"/>
                </a:solidFill>
                <a:latin typeface="Lucida Grande"/>
                <a:ea typeface="Lucida Grande"/>
                <a:cs typeface="Lucida Grande"/>
              </a:rPr>
              <a:t>π</a:t>
            </a:r>
            <a:r>
              <a:rPr lang="en-US" sz="1700" dirty="0" err="1">
                <a:solidFill>
                  <a:srgbClr val="000000"/>
                </a:solidFill>
                <a:latin typeface="Lucida Grande"/>
                <a:ea typeface="Lucida Grande"/>
                <a:cs typeface="Lucida Grande"/>
              </a:rPr>
              <a:t>sinθ</a:t>
            </a:r>
            <a:r>
              <a:rPr lang="en-US" sz="1700" dirty="0">
                <a:solidFill>
                  <a:srgbClr val="000000"/>
                </a:solidFill>
                <a:latin typeface="Lucida Grande"/>
                <a:ea typeface="Lucida Grande"/>
                <a:cs typeface="Lucida Grande"/>
              </a:rPr>
              <a:t>/</a:t>
            </a:r>
            <a:r>
              <a:rPr lang="en-US" sz="1700" dirty="0" err="1">
                <a:solidFill>
                  <a:srgbClr val="000000"/>
                </a:solidFill>
                <a:latin typeface="Lucida Grande"/>
                <a:ea typeface="Lucida Grande"/>
                <a:cs typeface="Lucida Grande"/>
              </a:rPr>
              <a:t>λ</a:t>
            </a:r>
            <a:r>
              <a:rPr lang="en-US" sz="1700" dirty="0">
                <a:solidFill>
                  <a:srgbClr val="000000"/>
                </a:solidFill>
                <a:latin typeface="Lucida Grande"/>
                <a:ea typeface="Lucida Grande"/>
                <a:cs typeface="Lucida Grande"/>
              </a:rPr>
              <a:t>, </a:t>
            </a:r>
            <a:r>
              <a:rPr lang="en-US" sz="1700" dirty="0">
                <a:solidFill>
                  <a:srgbClr val="000000"/>
                </a:solidFill>
              </a:rPr>
              <a:t>reflectivity R(q) can be measured in two ways:</a:t>
            </a:r>
          </a:p>
          <a:p>
            <a:endParaRPr lang="en-US" sz="1700" dirty="0">
              <a:solidFill>
                <a:srgbClr val="000000"/>
              </a:solidFill>
            </a:endParaRPr>
          </a:p>
          <a:p>
            <a:pPr marL="321374" indent="-321374">
              <a:buFontTx/>
              <a:buAutoNum type="arabicParenR"/>
            </a:pPr>
            <a:r>
              <a:rPr lang="en-US" sz="1700" dirty="0">
                <a:solidFill>
                  <a:srgbClr val="000000"/>
                </a:solidFill>
              </a:rPr>
              <a:t>using a monochromatic beam and scanning the angle of incidence </a:t>
            </a:r>
            <a:r>
              <a:rPr lang="en-US" sz="1700" dirty="0" err="1">
                <a:solidFill>
                  <a:srgbClr val="000000"/>
                </a:solidFill>
                <a:latin typeface="Lucida Grande"/>
                <a:ea typeface="Lucida Grande"/>
                <a:cs typeface="Lucida Grande"/>
              </a:rPr>
              <a:t>θ</a:t>
            </a:r>
            <a:endParaRPr lang="en-US" sz="1700" dirty="0">
              <a:solidFill>
                <a:srgbClr val="000000"/>
              </a:solidFill>
            </a:endParaRPr>
          </a:p>
          <a:p>
            <a:endParaRPr lang="en-US" sz="1700" dirty="0">
              <a:solidFill>
                <a:srgbClr val="000000"/>
              </a:solidFill>
            </a:endParaRPr>
          </a:p>
          <a:p>
            <a:pPr marL="321374" indent="-321374">
              <a:buFontTx/>
              <a:buAutoNum type="arabicParenR"/>
            </a:pPr>
            <a:r>
              <a:rPr lang="en-US" sz="1700" dirty="0">
                <a:solidFill>
                  <a:srgbClr val="000000"/>
                </a:solidFill>
              </a:rPr>
              <a:t>using a polychromatic beam covering a range of q-values at any given </a:t>
            </a:r>
            <a:r>
              <a:rPr lang="en-US" sz="1700" dirty="0" err="1">
                <a:solidFill>
                  <a:srgbClr val="000000"/>
                </a:solidFill>
                <a:latin typeface="Lucida Grande"/>
                <a:ea typeface="Lucida Grande"/>
                <a:cs typeface="Lucida Grande"/>
              </a:rPr>
              <a:t>θ</a:t>
            </a:r>
            <a:endParaRPr lang="en-US" sz="1700" dirty="0">
              <a:solidFill>
                <a:srgbClr val="000000"/>
              </a:solidFill>
            </a:endParaRPr>
          </a:p>
        </p:txBody>
      </p:sp>
      <p:sp>
        <p:nvSpPr>
          <p:cNvPr id="21" name="TextBox 20"/>
          <p:cNvSpPr txBox="1"/>
          <p:nvPr/>
        </p:nvSpPr>
        <p:spPr>
          <a:xfrm>
            <a:off x="268397" y="2872064"/>
            <a:ext cx="8470558" cy="584281"/>
          </a:xfrm>
          <a:prstGeom prst="rect">
            <a:avLst/>
          </a:prstGeom>
          <a:noFill/>
        </p:spPr>
        <p:txBody>
          <a:bodyPr wrap="square" lIns="64274" tIns="32137" rIns="64274" bIns="32137" rtlCol="0">
            <a:spAutoFit/>
          </a:bodyPr>
          <a:lstStyle/>
          <a:p>
            <a:r>
              <a:rPr lang="en-US" sz="1700" dirty="0">
                <a:solidFill>
                  <a:srgbClr val="000000"/>
                </a:solidFill>
              </a:rPr>
              <a:t>In practice, method 2 is useful a the range of q is measured simultaneously, which allows structural changes to be monitored as a function of time. </a:t>
            </a:r>
          </a:p>
        </p:txBody>
      </p:sp>
      <p:pic>
        <p:nvPicPr>
          <p:cNvPr id="2" name="Picture 1"/>
          <p:cNvPicPr>
            <a:picLocks noChangeAspect="1"/>
          </p:cNvPicPr>
          <p:nvPr/>
        </p:nvPicPr>
        <p:blipFill>
          <a:blip r:embed="rId3"/>
          <a:stretch>
            <a:fillRect/>
          </a:stretch>
        </p:blipFill>
        <p:spPr>
          <a:xfrm>
            <a:off x="4670162" y="4188459"/>
            <a:ext cx="4321393" cy="2910938"/>
          </a:xfrm>
          <a:prstGeom prst="rect">
            <a:avLst/>
          </a:prstGeom>
        </p:spPr>
      </p:pic>
      <p:sp>
        <p:nvSpPr>
          <p:cNvPr id="7" name="Rectangle 1"/>
          <p:cNvSpPr>
            <a:spLocks noGrp="1" noChangeArrowheads="1"/>
          </p:cNvSpPr>
          <p:nvPr>
            <p:ph type="title"/>
          </p:nvPr>
        </p:nvSpPr>
        <p:spPr>
          <a:xfrm>
            <a:off x="258969" y="13036"/>
            <a:ext cx="8304609" cy="759023"/>
          </a:xfrm>
        </p:spPr>
        <p:txBody>
          <a:bodyPr/>
          <a:lstStyle/>
          <a:p>
            <a:pPr eaLnBrk="1" hangingPunct="1"/>
            <a:r>
              <a:rPr lang="en-US" sz="3400" dirty="0" smtClean="0"/>
              <a:t>Two possible methods for neutrons</a:t>
            </a:r>
          </a:p>
        </p:txBody>
      </p:sp>
    </p:spTree>
    <p:extLst>
      <p:ext uri="{BB962C8B-B14F-4D97-AF65-F5344CB8AC3E}">
        <p14:creationId xmlns:p14="http://schemas.microsoft.com/office/powerpoint/2010/main" val="329494357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5105549" y="1447726"/>
            <a:ext cx="3733726" cy="4114354"/>
          </a:xfrm>
        </p:spPr>
        <p:txBody>
          <a:bodyPr lIns="91269" tIns="45635" rIns="91269" bIns="45635">
            <a:normAutofit fontScale="92500" lnSpcReduction="20000"/>
          </a:bodyPr>
          <a:lstStyle/>
          <a:p>
            <a:pPr>
              <a:defRPr/>
            </a:pPr>
            <a:r>
              <a:rPr lang="en-US" sz="2400" dirty="0"/>
              <a:t>Origins of scattering differ for the different methods. </a:t>
            </a:r>
          </a:p>
          <a:p>
            <a:pPr>
              <a:defRPr/>
            </a:pPr>
            <a:r>
              <a:rPr lang="en-US" sz="2400" dirty="0">
                <a:solidFill>
                  <a:srgbClr val="FF3300"/>
                </a:solidFill>
              </a:rPr>
              <a:t>X-rays</a:t>
            </a:r>
            <a:r>
              <a:rPr lang="en-US" sz="2400" dirty="0"/>
              <a:t> dominated by number of </a:t>
            </a:r>
            <a:r>
              <a:rPr lang="en-US" sz="2400" dirty="0">
                <a:solidFill>
                  <a:srgbClr val="FF3300"/>
                </a:solidFill>
              </a:rPr>
              <a:t>electrons</a:t>
            </a:r>
            <a:r>
              <a:rPr lang="en-US" sz="2400" dirty="0"/>
              <a:t>: </a:t>
            </a:r>
          </a:p>
          <a:p>
            <a:pPr>
              <a:defRPr/>
            </a:pPr>
            <a:r>
              <a:rPr lang="en-US" sz="2400" dirty="0">
                <a:solidFill>
                  <a:srgbClr val="FF3300"/>
                </a:solidFill>
              </a:rPr>
              <a:t>Neutrons</a:t>
            </a:r>
            <a:r>
              <a:rPr lang="en-US" sz="2400" dirty="0"/>
              <a:t> rely on contrast of </a:t>
            </a:r>
            <a:r>
              <a:rPr lang="en-US" sz="2400" dirty="0">
                <a:solidFill>
                  <a:srgbClr val="FF3300"/>
                </a:solidFill>
              </a:rPr>
              <a:t>nucleus</a:t>
            </a:r>
            <a:r>
              <a:rPr lang="en-US" sz="2400" dirty="0"/>
              <a:t>: similar for many different elements, but show </a:t>
            </a:r>
            <a:r>
              <a:rPr lang="en-US" sz="2400" dirty="0">
                <a:solidFill>
                  <a:schemeClr val="accent2"/>
                </a:solidFill>
              </a:rPr>
              <a:t>strong variations from </a:t>
            </a:r>
            <a:r>
              <a:rPr lang="en-US" sz="2400" dirty="0">
                <a:solidFill>
                  <a:srgbClr val="FF3300"/>
                </a:solidFill>
              </a:rPr>
              <a:t>different isotopes</a:t>
            </a:r>
            <a:r>
              <a:rPr lang="en-US" sz="2400" dirty="0">
                <a:solidFill>
                  <a:schemeClr val="accent2"/>
                </a:solidFill>
              </a:rPr>
              <a:t> of same element, especially </a:t>
            </a:r>
            <a:r>
              <a:rPr lang="en-US" sz="2400" dirty="0">
                <a:solidFill>
                  <a:srgbClr val="FF3300"/>
                </a:solidFill>
              </a:rPr>
              <a:t>hydrogen</a:t>
            </a:r>
            <a:r>
              <a:rPr lang="en-US" dirty="0"/>
              <a:t>. </a:t>
            </a:r>
          </a:p>
        </p:txBody>
      </p:sp>
      <p:pic>
        <p:nvPicPr>
          <p:cNvPr id="905219" name="Picture 4"/>
          <p:cNvPicPr>
            <a:picLocks noChangeArrowheads="1"/>
          </p:cNvPicPr>
          <p:nvPr/>
        </p:nvPicPr>
        <p:blipFill>
          <a:blip r:embed="rId2"/>
          <a:srcRect/>
          <a:stretch>
            <a:fillRect/>
          </a:stretch>
        </p:blipFill>
        <p:spPr bwMode="auto">
          <a:xfrm>
            <a:off x="457647" y="1447726"/>
            <a:ext cx="4489400" cy="3619872"/>
          </a:xfrm>
          <a:prstGeom prst="rect">
            <a:avLst/>
          </a:prstGeom>
          <a:noFill/>
          <a:ln w="9525">
            <a:noFill/>
            <a:miter lim="800000"/>
            <a:headEnd/>
            <a:tailEnd/>
          </a:ln>
        </p:spPr>
      </p:pic>
      <p:sp>
        <p:nvSpPr>
          <p:cNvPr id="905220" name="Rectangle 7"/>
          <p:cNvSpPr>
            <a:spLocks/>
          </p:cNvSpPr>
          <p:nvPr/>
        </p:nvSpPr>
        <p:spPr bwMode="auto">
          <a:xfrm>
            <a:off x="142875" y="89332"/>
            <a:ext cx="8858250" cy="839391"/>
          </a:xfrm>
          <a:prstGeom prst="rect">
            <a:avLst/>
          </a:prstGeom>
          <a:noFill/>
          <a:ln w="12700">
            <a:noFill/>
            <a:miter lim="800000"/>
            <a:headEnd/>
            <a:tailEnd/>
          </a:ln>
        </p:spPr>
        <p:txBody>
          <a:bodyPr lIns="0" tIns="0" rIns="0" bIns="0" anchor="ctr">
            <a:prstTxWarp prst="textNoShape">
              <a:avLst/>
            </a:prstTxWarp>
          </a:bodyPr>
          <a:lstStyle/>
          <a:p>
            <a:pPr algn="ctr" defTabSz="641793" fontAlgn="base">
              <a:spcBef>
                <a:spcPct val="0"/>
              </a:spcBef>
              <a:spcAft>
                <a:spcPct val="0"/>
              </a:spcAft>
            </a:pPr>
            <a:r>
              <a:rPr lang="en-US" sz="3400" dirty="0">
                <a:solidFill>
                  <a:srgbClr val="0044FE"/>
                </a:solidFill>
                <a:ea typeface="Gill Sans" pitchFamily="-109" charset="0"/>
                <a:cs typeface="Gill Sans" pitchFamily="-109" charset="0"/>
                <a:sym typeface="Gill Sans" pitchFamily="-109" charset="0"/>
              </a:rPr>
              <a:t>Scattering cross sections for neutrons and X-rays</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9658" y="1302514"/>
            <a:ext cx="8202161" cy="1372952"/>
          </a:xfrm>
          <a:prstGeom prst="rect">
            <a:avLst/>
          </a:prstGeom>
          <a:noFill/>
        </p:spPr>
        <p:txBody>
          <a:bodyPr wrap="square" lIns="64274" tIns="32137" rIns="64274" bIns="32137" rtlCol="0">
            <a:spAutoFit/>
          </a:bodyPr>
          <a:lstStyle/>
          <a:p>
            <a:r>
              <a:rPr lang="en-US" sz="1700" dirty="0">
                <a:solidFill>
                  <a:srgbClr val="000000"/>
                </a:solidFill>
              </a:rPr>
              <a:t>Since  q = 4</a:t>
            </a:r>
            <a:r>
              <a:rPr lang="en-US" sz="1700" dirty="0">
                <a:solidFill>
                  <a:srgbClr val="000000"/>
                </a:solidFill>
                <a:latin typeface="Lucida Grande"/>
                <a:ea typeface="Lucida Grande"/>
                <a:cs typeface="Lucida Grande"/>
              </a:rPr>
              <a:t>π</a:t>
            </a:r>
            <a:r>
              <a:rPr lang="en-US" sz="1700" dirty="0" err="1">
                <a:solidFill>
                  <a:srgbClr val="000000"/>
                </a:solidFill>
                <a:latin typeface="Lucida Grande"/>
                <a:ea typeface="Lucida Grande"/>
                <a:cs typeface="Lucida Grande"/>
              </a:rPr>
              <a:t>sinθ</a:t>
            </a:r>
            <a:r>
              <a:rPr lang="en-US" sz="1700" dirty="0">
                <a:solidFill>
                  <a:srgbClr val="000000"/>
                </a:solidFill>
                <a:latin typeface="Lucida Grande"/>
                <a:ea typeface="Lucida Grande"/>
                <a:cs typeface="Lucida Grande"/>
              </a:rPr>
              <a:t>/</a:t>
            </a:r>
            <a:r>
              <a:rPr lang="en-US" sz="1700" dirty="0" err="1">
                <a:solidFill>
                  <a:srgbClr val="000000"/>
                </a:solidFill>
                <a:latin typeface="Lucida Grande"/>
                <a:ea typeface="Lucida Grande"/>
                <a:cs typeface="Lucida Grande"/>
              </a:rPr>
              <a:t>λ</a:t>
            </a:r>
            <a:r>
              <a:rPr lang="en-US" sz="1700" dirty="0">
                <a:solidFill>
                  <a:srgbClr val="000000"/>
                </a:solidFill>
                <a:latin typeface="Lucida Grande"/>
                <a:ea typeface="Lucida Grande"/>
                <a:cs typeface="Lucida Grande"/>
              </a:rPr>
              <a:t>, </a:t>
            </a:r>
            <a:r>
              <a:rPr lang="en-US" sz="1700" dirty="0">
                <a:solidFill>
                  <a:srgbClr val="000000"/>
                </a:solidFill>
              </a:rPr>
              <a:t>reflectivity R(q) can be measured in two ways:</a:t>
            </a:r>
          </a:p>
          <a:p>
            <a:endParaRPr lang="en-US" sz="1700" dirty="0">
              <a:solidFill>
                <a:srgbClr val="000000"/>
              </a:solidFill>
            </a:endParaRPr>
          </a:p>
          <a:p>
            <a:pPr marL="321374" indent="-321374">
              <a:buFontTx/>
              <a:buAutoNum type="arabicParenR"/>
            </a:pPr>
            <a:r>
              <a:rPr lang="en-US" sz="1700" dirty="0">
                <a:solidFill>
                  <a:srgbClr val="000000"/>
                </a:solidFill>
              </a:rPr>
              <a:t>using a monochromatic beam and scanning the angle of incidence </a:t>
            </a:r>
            <a:r>
              <a:rPr lang="en-US" sz="1700" dirty="0" err="1">
                <a:solidFill>
                  <a:srgbClr val="000000"/>
                </a:solidFill>
                <a:latin typeface="Lucida Grande"/>
                <a:ea typeface="Lucida Grande"/>
                <a:cs typeface="Lucida Grande"/>
              </a:rPr>
              <a:t>θ</a:t>
            </a:r>
            <a:endParaRPr lang="en-US" sz="1700" dirty="0">
              <a:solidFill>
                <a:srgbClr val="000000"/>
              </a:solidFill>
            </a:endParaRPr>
          </a:p>
          <a:p>
            <a:endParaRPr lang="en-US" sz="1700" dirty="0">
              <a:solidFill>
                <a:srgbClr val="000000"/>
              </a:solidFill>
            </a:endParaRPr>
          </a:p>
          <a:p>
            <a:pPr marL="321374" indent="-321374">
              <a:buFontTx/>
              <a:buAutoNum type="arabicParenR"/>
            </a:pPr>
            <a:r>
              <a:rPr lang="en-US" sz="1700" dirty="0">
                <a:solidFill>
                  <a:srgbClr val="000000"/>
                </a:solidFill>
              </a:rPr>
              <a:t>using a polychromatic beam covering a range of q-values at any given </a:t>
            </a:r>
            <a:r>
              <a:rPr lang="en-US" sz="1700" dirty="0" err="1">
                <a:solidFill>
                  <a:srgbClr val="000000"/>
                </a:solidFill>
                <a:latin typeface="Lucida Grande"/>
                <a:ea typeface="Lucida Grande"/>
                <a:cs typeface="Lucida Grande"/>
              </a:rPr>
              <a:t>θ</a:t>
            </a:r>
            <a:endParaRPr lang="en-US" sz="1700" dirty="0">
              <a:solidFill>
                <a:srgbClr val="000000"/>
              </a:solidFill>
            </a:endParaRPr>
          </a:p>
        </p:txBody>
      </p:sp>
      <p:sp>
        <p:nvSpPr>
          <p:cNvPr id="21" name="TextBox 20"/>
          <p:cNvSpPr txBox="1"/>
          <p:nvPr/>
        </p:nvSpPr>
        <p:spPr>
          <a:xfrm>
            <a:off x="268397" y="2872064"/>
            <a:ext cx="8470558" cy="584281"/>
          </a:xfrm>
          <a:prstGeom prst="rect">
            <a:avLst/>
          </a:prstGeom>
          <a:noFill/>
        </p:spPr>
        <p:txBody>
          <a:bodyPr wrap="square" lIns="64274" tIns="32137" rIns="64274" bIns="32137" rtlCol="0">
            <a:spAutoFit/>
          </a:bodyPr>
          <a:lstStyle/>
          <a:p>
            <a:r>
              <a:rPr lang="en-US" sz="1700" dirty="0">
                <a:solidFill>
                  <a:srgbClr val="000000"/>
                </a:solidFill>
              </a:rPr>
              <a:t>In practice, method 2 is useful a the range of q is measured simultaneously, which allows structural changes to be monitored as a function of time. </a:t>
            </a:r>
          </a:p>
        </p:txBody>
      </p:sp>
      <p:pic>
        <p:nvPicPr>
          <p:cNvPr id="4" name="Picture 3"/>
          <p:cNvPicPr>
            <a:picLocks noChangeAspect="1"/>
          </p:cNvPicPr>
          <p:nvPr/>
        </p:nvPicPr>
        <p:blipFill>
          <a:blip r:embed="rId3"/>
          <a:stretch>
            <a:fillRect/>
          </a:stretch>
        </p:blipFill>
        <p:spPr>
          <a:xfrm>
            <a:off x="4670156" y="4189219"/>
            <a:ext cx="4330320" cy="2910938"/>
          </a:xfrm>
          <a:prstGeom prst="rect">
            <a:avLst/>
          </a:prstGeom>
        </p:spPr>
      </p:pic>
      <p:sp>
        <p:nvSpPr>
          <p:cNvPr id="7" name="Rectangle 1"/>
          <p:cNvSpPr>
            <a:spLocks noGrp="1" noChangeArrowheads="1"/>
          </p:cNvSpPr>
          <p:nvPr>
            <p:ph type="title"/>
          </p:nvPr>
        </p:nvSpPr>
        <p:spPr>
          <a:xfrm>
            <a:off x="258969" y="13036"/>
            <a:ext cx="8304609" cy="759023"/>
          </a:xfrm>
        </p:spPr>
        <p:txBody>
          <a:bodyPr/>
          <a:lstStyle/>
          <a:p>
            <a:pPr eaLnBrk="1" hangingPunct="1"/>
            <a:r>
              <a:rPr lang="en-US" sz="3400" dirty="0" smtClean="0"/>
              <a:t>Two possible methods for neutrons</a:t>
            </a:r>
          </a:p>
        </p:txBody>
      </p:sp>
    </p:spTree>
    <p:extLst>
      <p:ext uri="{BB962C8B-B14F-4D97-AF65-F5344CB8AC3E}">
        <p14:creationId xmlns:p14="http://schemas.microsoft.com/office/powerpoint/2010/main" val="3708767957"/>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9658" y="1302514"/>
            <a:ext cx="8202161" cy="1372952"/>
          </a:xfrm>
          <a:prstGeom prst="rect">
            <a:avLst/>
          </a:prstGeom>
          <a:noFill/>
        </p:spPr>
        <p:txBody>
          <a:bodyPr wrap="square" lIns="64274" tIns="32137" rIns="64274" bIns="32137" rtlCol="0">
            <a:spAutoFit/>
          </a:bodyPr>
          <a:lstStyle/>
          <a:p>
            <a:r>
              <a:rPr lang="en-US" sz="1700" dirty="0">
                <a:solidFill>
                  <a:srgbClr val="000000"/>
                </a:solidFill>
              </a:rPr>
              <a:t>Since  q = 4</a:t>
            </a:r>
            <a:r>
              <a:rPr lang="en-US" sz="1700" dirty="0">
                <a:solidFill>
                  <a:srgbClr val="000000"/>
                </a:solidFill>
                <a:latin typeface="Lucida Grande"/>
                <a:ea typeface="Lucida Grande"/>
                <a:cs typeface="Lucida Grande"/>
              </a:rPr>
              <a:t>π</a:t>
            </a:r>
            <a:r>
              <a:rPr lang="en-US" sz="1700" dirty="0" err="1">
                <a:solidFill>
                  <a:srgbClr val="000000"/>
                </a:solidFill>
                <a:latin typeface="Lucida Grande"/>
                <a:ea typeface="Lucida Grande"/>
                <a:cs typeface="Lucida Grande"/>
              </a:rPr>
              <a:t>sinθ</a:t>
            </a:r>
            <a:r>
              <a:rPr lang="en-US" sz="1700" dirty="0">
                <a:solidFill>
                  <a:srgbClr val="000000"/>
                </a:solidFill>
                <a:latin typeface="Lucida Grande"/>
                <a:ea typeface="Lucida Grande"/>
                <a:cs typeface="Lucida Grande"/>
              </a:rPr>
              <a:t>/</a:t>
            </a:r>
            <a:r>
              <a:rPr lang="en-US" sz="1700" dirty="0" err="1">
                <a:solidFill>
                  <a:srgbClr val="000000"/>
                </a:solidFill>
                <a:latin typeface="Lucida Grande"/>
                <a:ea typeface="Lucida Grande"/>
                <a:cs typeface="Lucida Grande"/>
              </a:rPr>
              <a:t>λ</a:t>
            </a:r>
            <a:r>
              <a:rPr lang="en-US" sz="1700" dirty="0">
                <a:solidFill>
                  <a:srgbClr val="000000"/>
                </a:solidFill>
                <a:latin typeface="Lucida Grande"/>
                <a:ea typeface="Lucida Grande"/>
                <a:cs typeface="Lucida Grande"/>
              </a:rPr>
              <a:t>, </a:t>
            </a:r>
            <a:r>
              <a:rPr lang="en-US" sz="1700" dirty="0">
                <a:solidFill>
                  <a:srgbClr val="000000"/>
                </a:solidFill>
              </a:rPr>
              <a:t>reflectivity R(q) can be measured in two ways:</a:t>
            </a:r>
          </a:p>
          <a:p>
            <a:endParaRPr lang="en-US" sz="1700" dirty="0">
              <a:solidFill>
                <a:srgbClr val="000000"/>
              </a:solidFill>
            </a:endParaRPr>
          </a:p>
          <a:p>
            <a:pPr marL="321374" indent="-321374">
              <a:buFontTx/>
              <a:buAutoNum type="arabicParenR"/>
            </a:pPr>
            <a:r>
              <a:rPr lang="en-US" sz="1700" dirty="0">
                <a:solidFill>
                  <a:srgbClr val="000000"/>
                </a:solidFill>
              </a:rPr>
              <a:t>using a monochromatic beam and scanning the angle of incidence </a:t>
            </a:r>
            <a:r>
              <a:rPr lang="en-US" sz="1700" dirty="0" err="1">
                <a:solidFill>
                  <a:srgbClr val="000000"/>
                </a:solidFill>
                <a:latin typeface="Lucida Grande"/>
                <a:ea typeface="Lucida Grande"/>
                <a:cs typeface="Lucida Grande"/>
              </a:rPr>
              <a:t>θ</a:t>
            </a:r>
            <a:endParaRPr lang="en-US" sz="1700" dirty="0">
              <a:solidFill>
                <a:srgbClr val="000000"/>
              </a:solidFill>
            </a:endParaRPr>
          </a:p>
          <a:p>
            <a:endParaRPr lang="en-US" sz="1700" dirty="0">
              <a:solidFill>
                <a:srgbClr val="000000"/>
              </a:solidFill>
            </a:endParaRPr>
          </a:p>
          <a:p>
            <a:pPr marL="321374" indent="-321374">
              <a:buFontTx/>
              <a:buAutoNum type="arabicParenR"/>
            </a:pPr>
            <a:r>
              <a:rPr lang="en-US" sz="1700" dirty="0">
                <a:solidFill>
                  <a:srgbClr val="000000"/>
                </a:solidFill>
              </a:rPr>
              <a:t>using a polychromatic beam covering a range of q-values at any given </a:t>
            </a:r>
            <a:r>
              <a:rPr lang="en-US" sz="1700" dirty="0" err="1">
                <a:solidFill>
                  <a:srgbClr val="000000"/>
                </a:solidFill>
                <a:latin typeface="Lucida Grande"/>
                <a:ea typeface="Lucida Grande"/>
                <a:cs typeface="Lucida Grande"/>
              </a:rPr>
              <a:t>θ</a:t>
            </a:r>
            <a:endParaRPr lang="en-US" sz="1700" dirty="0">
              <a:solidFill>
                <a:srgbClr val="000000"/>
              </a:solidFill>
            </a:endParaRPr>
          </a:p>
        </p:txBody>
      </p:sp>
      <p:sp>
        <p:nvSpPr>
          <p:cNvPr id="21" name="TextBox 20"/>
          <p:cNvSpPr txBox="1"/>
          <p:nvPr/>
        </p:nvSpPr>
        <p:spPr>
          <a:xfrm>
            <a:off x="268397" y="2872063"/>
            <a:ext cx="8470558" cy="849732"/>
          </a:xfrm>
          <a:prstGeom prst="rect">
            <a:avLst/>
          </a:prstGeom>
          <a:noFill/>
        </p:spPr>
        <p:txBody>
          <a:bodyPr wrap="square" lIns="64274" tIns="32137" rIns="64274" bIns="32137" rtlCol="0">
            <a:spAutoFit/>
          </a:bodyPr>
          <a:lstStyle/>
          <a:p>
            <a:r>
              <a:rPr lang="en-US" sz="1700" dirty="0">
                <a:solidFill>
                  <a:srgbClr val="000000"/>
                </a:solidFill>
              </a:rPr>
              <a:t>In practice, method 2 is useful a the range of q is measured simultaneously, which allows structural changes to be monitored as a function of time. </a:t>
            </a:r>
          </a:p>
          <a:p>
            <a:endParaRPr lang="en-US" sz="1700" dirty="0">
              <a:solidFill>
                <a:srgbClr val="000000"/>
              </a:solidFill>
            </a:endParaRPr>
          </a:p>
        </p:txBody>
      </p:sp>
      <p:pic>
        <p:nvPicPr>
          <p:cNvPr id="2" name="Picture 1"/>
          <p:cNvPicPr>
            <a:picLocks noChangeAspect="1"/>
          </p:cNvPicPr>
          <p:nvPr/>
        </p:nvPicPr>
        <p:blipFill>
          <a:blip r:embed="rId3"/>
          <a:stretch>
            <a:fillRect/>
          </a:stretch>
        </p:blipFill>
        <p:spPr>
          <a:xfrm>
            <a:off x="4670157" y="4189219"/>
            <a:ext cx="4328438" cy="2909672"/>
          </a:xfrm>
          <a:prstGeom prst="rect">
            <a:avLst/>
          </a:prstGeom>
        </p:spPr>
      </p:pic>
      <p:sp>
        <p:nvSpPr>
          <p:cNvPr id="7" name="Rectangle 1"/>
          <p:cNvSpPr>
            <a:spLocks noGrp="1" noChangeArrowheads="1"/>
          </p:cNvSpPr>
          <p:nvPr>
            <p:ph type="title"/>
          </p:nvPr>
        </p:nvSpPr>
        <p:spPr>
          <a:xfrm>
            <a:off x="258969" y="13036"/>
            <a:ext cx="8304609" cy="759023"/>
          </a:xfrm>
        </p:spPr>
        <p:txBody>
          <a:bodyPr/>
          <a:lstStyle/>
          <a:p>
            <a:pPr eaLnBrk="1" hangingPunct="1"/>
            <a:r>
              <a:rPr lang="en-US" sz="3400" dirty="0" smtClean="0"/>
              <a:t>Two possible methods for neutrons</a:t>
            </a:r>
          </a:p>
        </p:txBody>
      </p:sp>
    </p:spTree>
    <p:extLst>
      <p:ext uri="{BB962C8B-B14F-4D97-AF65-F5344CB8AC3E}">
        <p14:creationId xmlns:p14="http://schemas.microsoft.com/office/powerpoint/2010/main" val="2418379189"/>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9658" y="1302515"/>
            <a:ext cx="8202161" cy="1372956"/>
          </a:xfrm>
          <a:prstGeom prst="rect">
            <a:avLst/>
          </a:prstGeom>
          <a:noFill/>
        </p:spPr>
        <p:txBody>
          <a:bodyPr wrap="square" lIns="64277" tIns="32139" rIns="64277" bIns="32139" rtlCol="0">
            <a:spAutoFit/>
          </a:bodyPr>
          <a:lstStyle/>
          <a:p>
            <a:r>
              <a:rPr lang="en-US" sz="1700" dirty="0">
                <a:solidFill>
                  <a:srgbClr val="000000"/>
                </a:solidFill>
              </a:rPr>
              <a:t>Since  q = 4</a:t>
            </a:r>
            <a:r>
              <a:rPr lang="en-US" sz="1700" dirty="0">
                <a:solidFill>
                  <a:srgbClr val="000000"/>
                </a:solidFill>
                <a:latin typeface="Lucida Grande"/>
                <a:ea typeface="Lucida Grande"/>
                <a:cs typeface="Lucida Grande"/>
              </a:rPr>
              <a:t>π</a:t>
            </a:r>
            <a:r>
              <a:rPr lang="en-US" sz="1700" dirty="0" err="1">
                <a:solidFill>
                  <a:srgbClr val="000000"/>
                </a:solidFill>
                <a:latin typeface="Lucida Grande"/>
                <a:ea typeface="Lucida Grande"/>
                <a:cs typeface="Lucida Grande"/>
              </a:rPr>
              <a:t>sinθ</a:t>
            </a:r>
            <a:r>
              <a:rPr lang="en-US" sz="1700" dirty="0">
                <a:solidFill>
                  <a:srgbClr val="000000"/>
                </a:solidFill>
                <a:latin typeface="Lucida Grande"/>
                <a:ea typeface="Lucida Grande"/>
                <a:cs typeface="Lucida Grande"/>
              </a:rPr>
              <a:t>/</a:t>
            </a:r>
            <a:r>
              <a:rPr lang="en-US" sz="1700" dirty="0" err="1">
                <a:solidFill>
                  <a:srgbClr val="000000"/>
                </a:solidFill>
                <a:latin typeface="Lucida Grande"/>
                <a:ea typeface="Lucida Grande"/>
                <a:cs typeface="Lucida Grande"/>
              </a:rPr>
              <a:t>λ</a:t>
            </a:r>
            <a:r>
              <a:rPr lang="en-US" sz="1700" dirty="0">
                <a:solidFill>
                  <a:srgbClr val="000000"/>
                </a:solidFill>
                <a:latin typeface="Lucida Grande"/>
                <a:ea typeface="Lucida Grande"/>
                <a:cs typeface="Lucida Grande"/>
              </a:rPr>
              <a:t>, </a:t>
            </a:r>
            <a:r>
              <a:rPr lang="en-US" sz="1700" dirty="0">
                <a:solidFill>
                  <a:srgbClr val="000000"/>
                </a:solidFill>
              </a:rPr>
              <a:t>reflectivity R(q) can be measured in two ways:</a:t>
            </a:r>
          </a:p>
          <a:p>
            <a:endParaRPr lang="en-US" sz="1700" dirty="0">
              <a:solidFill>
                <a:srgbClr val="000000"/>
              </a:solidFill>
            </a:endParaRPr>
          </a:p>
          <a:p>
            <a:pPr marL="321391" indent="-321391">
              <a:buFontTx/>
              <a:buAutoNum type="arabicParenR"/>
            </a:pPr>
            <a:r>
              <a:rPr lang="en-US" sz="1700" dirty="0">
                <a:solidFill>
                  <a:srgbClr val="000000"/>
                </a:solidFill>
              </a:rPr>
              <a:t>using a monochromatic beam and scanning the angle of incidence </a:t>
            </a:r>
            <a:r>
              <a:rPr lang="en-US" sz="1700" dirty="0" err="1">
                <a:solidFill>
                  <a:srgbClr val="000000"/>
                </a:solidFill>
                <a:latin typeface="Lucida Grande"/>
                <a:ea typeface="Lucida Grande"/>
                <a:cs typeface="Lucida Grande"/>
              </a:rPr>
              <a:t>θ</a:t>
            </a:r>
            <a:r>
              <a:rPr lang="en-US" sz="1700" dirty="0">
                <a:solidFill>
                  <a:srgbClr val="000000"/>
                </a:solidFill>
                <a:latin typeface="Lucida Grande"/>
                <a:ea typeface="Lucida Grande"/>
                <a:cs typeface="Lucida Grande"/>
              </a:rPr>
              <a:t> (x-rays)</a:t>
            </a:r>
          </a:p>
          <a:p>
            <a:endParaRPr lang="en-US" sz="1700" dirty="0">
              <a:solidFill>
                <a:srgbClr val="000000"/>
              </a:solidFill>
            </a:endParaRPr>
          </a:p>
          <a:p>
            <a:pPr marL="321391" indent="-321391">
              <a:buFontTx/>
              <a:buAutoNum type="arabicParenR"/>
            </a:pPr>
            <a:r>
              <a:rPr lang="en-US" sz="1700" dirty="0">
                <a:solidFill>
                  <a:srgbClr val="000000"/>
                </a:solidFill>
              </a:rPr>
              <a:t>using a polychromatic beam covering a range of q-values at any given </a:t>
            </a:r>
            <a:r>
              <a:rPr lang="en-US" sz="1700" dirty="0" err="1">
                <a:solidFill>
                  <a:srgbClr val="000000"/>
                </a:solidFill>
                <a:latin typeface="Lucida Grande"/>
                <a:ea typeface="Lucida Grande"/>
                <a:cs typeface="Lucida Grande"/>
              </a:rPr>
              <a:t>θ</a:t>
            </a:r>
            <a:r>
              <a:rPr lang="en-US" sz="1700" dirty="0">
                <a:solidFill>
                  <a:srgbClr val="000000"/>
                </a:solidFill>
                <a:latin typeface="Lucida Grande"/>
                <a:ea typeface="Lucida Grande"/>
                <a:cs typeface="Lucida Grande"/>
              </a:rPr>
              <a:t> (neutrons)</a:t>
            </a:r>
            <a:endParaRPr lang="en-US" sz="1700" dirty="0">
              <a:solidFill>
                <a:srgbClr val="000000"/>
              </a:solidFill>
            </a:endParaRPr>
          </a:p>
        </p:txBody>
      </p:sp>
      <p:sp>
        <p:nvSpPr>
          <p:cNvPr id="21" name="TextBox 20"/>
          <p:cNvSpPr txBox="1"/>
          <p:nvPr/>
        </p:nvSpPr>
        <p:spPr>
          <a:xfrm>
            <a:off x="268397" y="2872063"/>
            <a:ext cx="8470558" cy="1372956"/>
          </a:xfrm>
          <a:prstGeom prst="rect">
            <a:avLst/>
          </a:prstGeom>
          <a:noFill/>
        </p:spPr>
        <p:txBody>
          <a:bodyPr wrap="square" lIns="64277" tIns="32139" rIns="64277" bIns="32139" rtlCol="0">
            <a:spAutoFit/>
          </a:bodyPr>
          <a:lstStyle/>
          <a:p>
            <a:r>
              <a:rPr lang="en-US" sz="1700" dirty="0">
                <a:solidFill>
                  <a:srgbClr val="000000"/>
                </a:solidFill>
              </a:rPr>
              <a:t>In practice, method 2 is useful a the range of q is measured simultaneously, which allows structural changes to be monitored as a function of time. </a:t>
            </a:r>
          </a:p>
          <a:p>
            <a:endParaRPr lang="en-US" sz="1700" dirty="0">
              <a:solidFill>
                <a:srgbClr val="000000"/>
              </a:solidFill>
            </a:endParaRPr>
          </a:p>
          <a:p>
            <a:r>
              <a:rPr lang="en-US" sz="1700" dirty="0">
                <a:solidFill>
                  <a:srgbClr val="000000"/>
                </a:solidFill>
              </a:rPr>
              <a:t>When using polychromatic beam, the neutron wavelength distribution is determined from their </a:t>
            </a:r>
            <a:r>
              <a:rPr lang="en-US" sz="1700" i="1" dirty="0">
                <a:solidFill>
                  <a:srgbClr val="FF0000"/>
                </a:solidFill>
              </a:rPr>
              <a:t>time-of-flight</a:t>
            </a:r>
            <a:r>
              <a:rPr lang="en-US" sz="1700" dirty="0">
                <a:solidFill>
                  <a:srgbClr val="FF0000"/>
                </a:solidFill>
              </a:rPr>
              <a:t>, </a:t>
            </a:r>
            <a:r>
              <a:rPr lang="en-US" sz="1700" dirty="0">
                <a:solidFill>
                  <a:srgbClr val="000000"/>
                </a:solidFill>
              </a:rPr>
              <a:t>since the neutron velocity depends on their wavelength:</a:t>
            </a:r>
          </a:p>
        </p:txBody>
      </p:sp>
      <p:graphicFrame>
        <p:nvGraphicFramePr>
          <p:cNvPr id="64" name="Object 63"/>
          <p:cNvGraphicFramePr>
            <a:graphicFrameLocks noChangeAspect="1"/>
          </p:cNvGraphicFramePr>
          <p:nvPr>
            <p:extLst>
              <p:ext uri="{D42A27DB-BD31-4B8C-83A1-F6EECF244321}">
                <p14:modId xmlns:p14="http://schemas.microsoft.com/office/powerpoint/2010/main" val="3738202716"/>
              </p:ext>
            </p:extLst>
          </p:nvPr>
        </p:nvGraphicFramePr>
        <p:xfrm>
          <a:off x="926599" y="4289722"/>
          <a:ext cx="875109" cy="695400"/>
        </p:xfrm>
        <a:graphic>
          <a:graphicData uri="http://schemas.openxmlformats.org/presentationml/2006/ole">
            <mc:AlternateContent xmlns:mc="http://schemas.openxmlformats.org/markup-compatibility/2006">
              <mc:Choice xmlns:v="urn:schemas-microsoft-com:vml" Requires="v">
                <p:oleObj spid="_x0000_s103547" name="Equation" r:id="rId4" imgW="495300" imgH="393700" progId="Equation.3">
                  <p:embed/>
                </p:oleObj>
              </mc:Choice>
              <mc:Fallback>
                <p:oleObj name="Equation" r:id="rId4" imgW="495300" imgH="3937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599" y="4289722"/>
                        <a:ext cx="875109" cy="69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1739139154"/>
              </p:ext>
            </p:extLst>
          </p:nvPr>
        </p:nvGraphicFramePr>
        <p:xfrm>
          <a:off x="875969" y="5150441"/>
          <a:ext cx="1189881" cy="358304"/>
        </p:xfrm>
        <a:graphic>
          <a:graphicData uri="http://schemas.openxmlformats.org/presentationml/2006/ole">
            <mc:AlternateContent xmlns:mc="http://schemas.openxmlformats.org/markup-compatibility/2006">
              <mc:Choice xmlns:v="urn:schemas-microsoft-com:vml" Requires="v">
                <p:oleObj spid="_x0000_s103548" name="Equation" r:id="rId6" imgW="673100" imgH="203200" progId="Equation.3">
                  <p:embed/>
                </p:oleObj>
              </mc:Choice>
              <mc:Fallback>
                <p:oleObj name="Equation" r:id="rId6" imgW="673100" imgH="20320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969" y="5150441"/>
                        <a:ext cx="1189881" cy="3583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 name="Object 70"/>
          <p:cNvGraphicFramePr>
            <a:graphicFrameLocks noChangeAspect="1"/>
          </p:cNvGraphicFramePr>
          <p:nvPr>
            <p:extLst>
              <p:ext uri="{D42A27DB-BD31-4B8C-83A1-F6EECF244321}">
                <p14:modId xmlns:p14="http://schemas.microsoft.com/office/powerpoint/2010/main" val="1901785719"/>
              </p:ext>
            </p:extLst>
          </p:nvPr>
        </p:nvGraphicFramePr>
        <p:xfrm>
          <a:off x="875964" y="5707378"/>
          <a:ext cx="1300386" cy="695400"/>
        </p:xfrm>
        <a:graphic>
          <a:graphicData uri="http://schemas.openxmlformats.org/presentationml/2006/ole">
            <mc:AlternateContent xmlns:mc="http://schemas.openxmlformats.org/markup-compatibility/2006">
              <mc:Choice xmlns:v="urn:schemas-microsoft-com:vml" Requires="v">
                <p:oleObj spid="_x0000_s103549" name="Equation" r:id="rId8" imgW="736600" imgH="393700" progId="Equation.3">
                  <p:embed/>
                </p:oleObj>
              </mc:Choice>
              <mc:Fallback>
                <p:oleObj name="Equation" r:id="rId8" imgW="736600" imgH="39370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5964" y="5707378"/>
                        <a:ext cx="1300386" cy="69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799928" y="4542874"/>
            <a:ext cx="1563529" cy="324608"/>
          </a:xfrm>
          <a:prstGeom prst="rect">
            <a:avLst/>
          </a:prstGeom>
          <a:noFill/>
        </p:spPr>
        <p:txBody>
          <a:bodyPr wrap="none" lIns="64277" tIns="32139" rIns="64277" bIns="32139" rtlCol="0">
            <a:spAutoFit/>
          </a:bodyPr>
          <a:lstStyle/>
          <a:p>
            <a:r>
              <a:rPr lang="en-US" sz="1700" dirty="0">
                <a:solidFill>
                  <a:srgbClr val="000000"/>
                </a:solidFill>
              </a:rPr>
              <a:t>neutron velocity</a:t>
            </a:r>
          </a:p>
        </p:txBody>
      </p:sp>
      <p:sp>
        <p:nvSpPr>
          <p:cNvPr id="74" name="TextBox 73"/>
          <p:cNvSpPr txBox="1"/>
          <p:nvPr/>
        </p:nvSpPr>
        <p:spPr>
          <a:xfrm>
            <a:off x="2557773" y="5150442"/>
            <a:ext cx="2047843" cy="326530"/>
          </a:xfrm>
          <a:prstGeom prst="rect">
            <a:avLst/>
          </a:prstGeom>
          <a:noFill/>
        </p:spPr>
        <p:txBody>
          <a:bodyPr wrap="none" lIns="64277" tIns="32139" rIns="64277" bIns="32139" rtlCol="0">
            <a:spAutoFit/>
          </a:bodyPr>
          <a:lstStyle/>
          <a:p>
            <a:r>
              <a:rPr lang="en-US" sz="1700" dirty="0">
                <a:solidFill>
                  <a:srgbClr val="000000"/>
                </a:solidFill>
              </a:rPr>
              <a:t>time-of-flight distance </a:t>
            </a:r>
          </a:p>
        </p:txBody>
      </p:sp>
      <p:sp>
        <p:nvSpPr>
          <p:cNvPr id="75" name="TextBox 74"/>
          <p:cNvSpPr txBox="1"/>
          <p:nvPr/>
        </p:nvSpPr>
        <p:spPr>
          <a:xfrm>
            <a:off x="2754736" y="5859270"/>
            <a:ext cx="1856437" cy="324608"/>
          </a:xfrm>
          <a:prstGeom prst="rect">
            <a:avLst/>
          </a:prstGeom>
          <a:noFill/>
        </p:spPr>
        <p:txBody>
          <a:bodyPr wrap="none" lIns="64277" tIns="32139" rIns="64277" bIns="32139" rtlCol="0">
            <a:spAutoFit/>
          </a:bodyPr>
          <a:lstStyle/>
          <a:p>
            <a:r>
              <a:rPr lang="en-US" sz="1700" dirty="0">
                <a:solidFill>
                  <a:srgbClr val="000000"/>
                </a:solidFill>
              </a:rPr>
              <a:t>neutron wavelength</a:t>
            </a:r>
          </a:p>
        </p:txBody>
      </p:sp>
      <p:pic>
        <p:nvPicPr>
          <p:cNvPr id="11" name="Picture 10"/>
          <p:cNvPicPr>
            <a:picLocks noChangeAspect="1"/>
          </p:cNvPicPr>
          <p:nvPr/>
        </p:nvPicPr>
        <p:blipFill>
          <a:blip r:embed="rId10"/>
          <a:stretch>
            <a:fillRect/>
          </a:stretch>
        </p:blipFill>
        <p:spPr>
          <a:xfrm>
            <a:off x="4670157" y="4189219"/>
            <a:ext cx="4328438" cy="2909672"/>
          </a:xfrm>
          <a:prstGeom prst="rect">
            <a:avLst/>
          </a:prstGeom>
        </p:spPr>
      </p:pic>
      <p:sp>
        <p:nvSpPr>
          <p:cNvPr id="12" name="Rectangle 1"/>
          <p:cNvSpPr>
            <a:spLocks noGrp="1" noChangeArrowheads="1"/>
          </p:cNvSpPr>
          <p:nvPr>
            <p:ph type="title"/>
          </p:nvPr>
        </p:nvSpPr>
        <p:spPr>
          <a:xfrm>
            <a:off x="258969" y="13036"/>
            <a:ext cx="8304609" cy="759023"/>
          </a:xfrm>
        </p:spPr>
        <p:txBody>
          <a:bodyPr/>
          <a:lstStyle/>
          <a:p>
            <a:pPr eaLnBrk="1" hangingPunct="1"/>
            <a:r>
              <a:rPr lang="en-US" sz="3400" dirty="0" smtClean="0"/>
              <a:t>Two possible methods for neutrons</a:t>
            </a:r>
          </a:p>
        </p:txBody>
      </p:sp>
    </p:spTree>
    <p:extLst>
      <p:ext uri="{BB962C8B-B14F-4D97-AF65-F5344CB8AC3E}">
        <p14:creationId xmlns:p14="http://schemas.microsoft.com/office/powerpoint/2010/main" val="3735526920"/>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srcRect/>
          <a:stretch>
            <a:fillRect/>
          </a:stretch>
        </p:blipFill>
        <p:spPr bwMode="auto">
          <a:xfrm>
            <a:off x="0" y="3786188"/>
            <a:ext cx="3082925" cy="1055687"/>
          </a:xfrm>
          <a:prstGeom prst="rect">
            <a:avLst/>
          </a:prstGeom>
          <a:noFill/>
          <a:ln w="38100">
            <a:noFill/>
            <a:miter lim="800000"/>
            <a:headEnd/>
            <a:tailEnd/>
          </a:ln>
        </p:spPr>
      </p:pic>
      <p:sp>
        <p:nvSpPr>
          <p:cNvPr id="78851" name="Text Box 3"/>
          <p:cNvSpPr txBox="1">
            <a:spLocks noChangeArrowheads="1"/>
          </p:cNvSpPr>
          <p:nvPr/>
        </p:nvSpPr>
        <p:spPr bwMode="auto">
          <a:xfrm>
            <a:off x="228600" y="4852988"/>
            <a:ext cx="2593975" cy="279400"/>
          </a:xfrm>
          <a:prstGeom prst="rect">
            <a:avLst/>
          </a:prstGeom>
          <a:noFill/>
          <a:ln w="38100">
            <a:noFill/>
            <a:miter lim="800000"/>
            <a:headEnd/>
            <a:tailEnd/>
          </a:ln>
        </p:spPr>
        <p:txBody>
          <a:bodyPr wrap="none" lIns="90000" tIns="46800" rIns="90000" bIns="46800">
            <a:prstTxWarp prst="textNoShape">
              <a:avLst/>
            </a:prstTxWarp>
            <a:spAutoFit/>
          </a:bodyPr>
          <a:lstStyle/>
          <a:p>
            <a:r>
              <a:rPr lang="en-US" sz="1200">
                <a:solidFill>
                  <a:schemeClr val="bg1"/>
                </a:solidFill>
                <a:latin typeface="Verdana" pitchFamily="-112" charset="0"/>
              </a:rPr>
              <a:t>DETECTOR IMAGE AT R=6x10</a:t>
            </a:r>
            <a:r>
              <a:rPr lang="en-US" sz="1200" baseline="30000">
                <a:solidFill>
                  <a:schemeClr val="bg1"/>
                </a:solidFill>
                <a:latin typeface="Verdana" pitchFamily="-112" charset="0"/>
              </a:rPr>
              <a:t>-7</a:t>
            </a:r>
            <a:endParaRPr lang="en-US" sz="1200">
              <a:solidFill>
                <a:schemeClr val="bg1"/>
              </a:solidFill>
              <a:latin typeface="Verdana" pitchFamily="-112" charset="0"/>
            </a:endParaRPr>
          </a:p>
        </p:txBody>
      </p:sp>
      <p:sp>
        <p:nvSpPr>
          <p:cNvPr id="78852" name="Text Box 4"/>
          <p:cNvSpPr txBox="1">
            <a:spLocks noChangeArrowheads="1"/>
          </p:cNvSpPr>
          <p:nvPr/>
        </p:nvSpPr>
        <p:spPr bwMode="auto">
          <a:xfrm>
            <a:off x="228600" y="914400"/>
            <a:ext cx="4419600" cy="523875"/>
          </a:xfrm>
          <a:prstGeom prst="rect">
            <a:avLst/>
          </a:prstGeom>
          <a:noFill/>
          <a:ln w="9525">
            <a:noFill/>
            <a:miter lim="800000"/>
            <a:headEnd/>
            <a:tailEnd/>
          </a:ln>
        </p:spPr>
        <p:txBody>
          <a:bodyPr>
            <a:prstTxWarp prst="textNoShape">
              <a:avLst/>
            </a:prstTxWarp>
            <a:spAutoFit/>
          </a:bodyPr>
          <a:lstStyle/>
          <a:p>
            <a:r>
              <a:rPr lang="en-GB" sz="2800" b="1">
                <a:solidFill>
                  <a:srgbClr val="000000"/>
                </a:solidFill>
                <a:latin typeface="Century Gothic" pitchFamily="-112" charset="0"/>
                <a:ea typeface="Century Gothic" pitchFamily="-112" charset="0"/>
                <a:cs typeface="Century Gothic" pitchFamily="-112" charset="0"/>
              </a:rPr>
              <a:t>2-D DETECTOR</a:t>
            </a:r>
          </a:p>
        </p:txBody>
      </p:sp>
      <p:sp>
        <p:nvSpPr>
          <p:cNvPr id="78853" name="Text Box 5"/>
          <p:cNvSpPr txBox="1">
            <a:spLocks noChangeArrowheads="1"/>
          </p:cNvSpPr>
          <p:nvPr/>
        </p:nvSpPr>
        <p:spPr bwMode="auto">
          <a:xfrm>
            <a:off x="381000" y="5508625"/>
            <a:ext cx="2362200" cy="587375"/>
          </a:xfrm>
          <a:prstGeom prst="rect">
            <a:avLst/>
          </a:prstGeom>
          <a:noFill/>
          <a:ln w="9525">
            <a:noFill/>
            <a:miter lim="800000"/>
            <a:headEnd/>
            <a:tailEnd/>
          </a:ln>
        </p:spPr>
        <p:txBody>
          <a:bodyPr>
            <a:prstTxWarp prst="textNoShape">
              <a:avLst/>
            </a:prstTxWarp>
            <a:spAutoFit/>
          </a:bodyPr>
          <a:lstStyle/>
          <a:p>
            <a:r>
              <a:rPr lang="en-GB" sz="1600">
                <a:solidFill>
                  <a:srgbClr val="000000"/>
                </a:solidFill>
                <a:latin typeface="Century Gothic" pitchFamily="-112" charset="0"/>
                <a:ea typeface="Century Gothic" pitchFamily="-112" charset="0"/>
                <a:cs typeface="Century Gothic" pitchFamily="-112" charset="0"/>
              </a:rPr>
              <a:t>Efficient extraction of signal/noise</a:t>
            </a:r>
          </a:p>
        </p:txBody>
      </p:sp>
      <p:sp>
        <p:nvSpPr>
          <p:cNvPr id="78854" name="Text Box 6"/>
          <p:cNvSpPr txBox="1">
            <a:spLocks noChangeArrowheads="1"/>
          </p:cNvSpPr>
          <p:nvPr/>
        </p:nvSpPr>
        <p:spPr bwMode="auto">
          <a:xfrm>
            <a:off x="5562600" y="914400"/>
            <a:ext cx="2514600" cy="339725"/>
          </a:xfrm>
          <a:prstGeom prst="rect">
            <a:avLst/>
          </a:prstGeom>
          <a:noFill/>
          <a:ln w="9525">
            <a:noFill/>
            <a:miter lim="800000"/>
            <a:headEnd/>
            <a:tailEnd/>
          </a:ln>
        </p:spPr>
        <p:txBody>
          <a:bodyPr>
            <a:prstTxWarp prst="textNoShape">
              <a:avLst/>
            </a:prstTxWarp>
            <a:spAutoFit/>
          </a:bodyPr>
          <a:lstStyle/>
          <a:p>
            <a:r>
              <a:rPr lang="en-GB" sz="1600">
                <a:solidFill>
                  <a:srgbClr val="000000"/>
                </a:solidFill>
                <a:latin typeface="Century Gothic" pitchFamily="-112" charset="0"/>
                <a:ea typeface="Century Gothic" pitchFamily="-112" charset="0"/>
                <a:cs typeface="Century Gothic" pitchFamily="-112" charset="0"/>
              </a:rPr>
              <a:t>Off-specular studies</a:t>
            </a:r>
          </a:p>
        </p:txBody>
      </p:sp>
      <p:pic>
        <p:nvPicPr>
          <p:cNvPr id="78855" name="Picture 7" descr="GRAPH_boh"/>
          <p:cNvPicPr>
            <a:picLocks noChangeAspect="1" noChangeArrowheads="1"/>
          </p:cNvPicPr>
          <p:nvPr/>
        </p:nvPicPr>
        <p:blipFill>
          <a:blip r:embed="rId3"/>
          <a:srcRect/>
          <a:stretch>
            <a:fillRect/>
          </a:stretch>
        </p:blipFill>
        <p:spPr bwMode="auto">
          <a:xfrm>
            <a:off x="76200" y="1882775"/>
            <a:ext cx="3124200" cy="2101850"/>
          </a:xfrm>
          <a:prstGeom prst="rect">
            <a:avLst/>
          </a:prstGeom>
          <a:noFill/>
          <a:ln w="9525">
            <a:noFill/>
            <a:miter lim="800000"/>
            <a:headEnd/>
            <a:tailEnd/>
          </a:ln>
        </p:spPr>
      </p:pic>
      <p:pic>
        <p:nvPicPr>
          <p:cNvPr id="78856" name="Picture 8" descr="tth_lambda_24014"/>
          <p:cNvPicPr>
            <a:picLocks noChangeAspect="1" noChangeArrowheads="1"/>
          </p:cNvPicPr>
          <p:nvPr/>
        </p:nvPicPr>
        <p:blipFill>
          <a:blip r:embed="rId4"/>
          <a:srcRect l="5835" r="5783" b="3355"/>
          <a:stretch>
            <a:fillRect/>
          </a:stretch>
        </p:blipFill>
        <p:spPr bwMode="auto">
          <a:xfrm>
            <a:off x="3276600" y="1422400"/>
            <a:ext cx="5867400" cy="5207000"/>
          </a:xfrm>
          <a:prstGeom prst="rect">
            <a:avLst/>
          </a:prstGeom>
          <a:noFill/>
          <a:ln w="9525">
            <a:noFill/>
            <a:miter lim="800000"/>
            <a:headEnd/>
            <a:tailEnd/>
          </a:ln>
        </p:spPr>
      </p:pic>
      <p:sp>
        <p:nvSpPr>
          <p:cNvPr id="78857" name="Text Box 9"/>
          <p:cNvSpPr txBox="1">
            <a:spLocks noChangeArrowheads="1"/>
          </p:cNvSpPr>
          <p:nvPr/>
        </p:nvSpPr>
        <p:spPr bwMode="auto">
          <a:xfrm>
            <a:off x="7854950" y="6477000"/>
            <a:ext cx="1198563" cy="307975"/>
          </a:xfrm>
          <a:prstGeom prst="rect">
            <a:avLst/>
          </a:prstGeom>
          <a:noFill/>
          <a:ln w="9525">
            <a:noFill/>
            <a:miter lim="800000"/>
            <a:headEnd/>
            <a:tailEnd/>
          </a:ln>
        </p:spPr>
        <p:txBody>
          <a:bodyPr wrap="none">
            <a:prstTxWarp prst="textNoShape">
              <a:avLst/>
            </a:prstTxWarp>
            <a:spAutoFit/>
          </a:bodyPr>
          <a:lstStyle/>
          <a:p>
            <a:r>
              <a:rPr lang="en-US" sz="1400">
                <a:solidFill>
                  <a:srgbClr val="000000"/>
                </a:solidFill>
                <a:latin typeface="Century Gothic" pitchFamily="-112" charset="0"/>
                <a:ea typeface="Century Gothic" pitchFamily="-112" charset="0"/>
                <a:cs typeface="Century Gothic" pitchFamily="-112" charset="0"/>
              </a:rPr>
              <a:t>Salditt et al.</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9658" y="1302514"/>
            <a:ext cx="8202161" cy="1372956"/>
          </a:xfrm>
          <a:prstGeom prst="rect">
            <a:avLst/>
          </a:prstGeom>
          <a:noFill/>
        </p:spPr>
        <p:txBody>
          <a:bodyPr wrap="square" lIns="64277" tIns="32139" rIns="64277" bIns="32139" rtlCol="0">
            <a:spAutoFit/>
          </a:bodyPr>
          <a:lstStyle/>
          <a:p>
            <a:r>
              <a:rPr lang="en-US" sz="1700" dirty="0">
                <a:solidFill>
                  <a:srgbClr val="000000"/>
                </a:solidFill>
              </a:rPr>
              <a:t>Reflectivity is presented as the ratio of reflected intensity to the incident beam:</a:t>
            </a:r>
          </a:p>
          <a:p>
            <a:endParaRPr lang="en-US" sz="1700" dirty="0">
              <a:solidFill>
                <a:srgbClr val="000000"/>
              </a:solidFill>
            </a:endParaRPr>
          </a:p>
          <a:p>
            <a:pPr marL="321391" indent="-321391">
              <a:buFontTx/>
              <a:buAutoNum type="arabicParenR"/>
            </a:pPr>
            <a:r>
              <a:rPr lang="en-US" sz="1700" dirty="0">
                <a:solidFill>
                  <a:srgbClr val="000000"/>
                </a:solidFill>
              </a:rPr>
              <a:t>below the critical q, I</a:t>
            </a:r>
            <a:r>
              <a:rPr lang="en-US" sz="1700" baseline="-25000" dirty="0">
                <a:solidFill>
                  <a:srgbClr val="000000"/>
                </a:solidFill>
              </a:rPr>
              <a:t>R</a:t>
            </a:r>
            <a:r>
              <a:rPr lang="en-US" sz="1700" dirty="0">
                <a:solidFill>
                  <a:srgbClr val="000000"/>
                </a:solidFill>
              </a:rPr>
              <a:t>/R</a:t>
            </a:r>
            <a:r>
              <a:rPr lang="en-US" sz="1700" baseline="-25000" dirty="0">
                <a:solidFill>
                  <a:srgbClr val="000000"/>
                </a:solidFill>
              </a:rPr>
              <a:t>0</a:t>
            </a:r>
            <a:r>
              <a:rPr lang="en-US" sz="1700" dirty="0">
                <a:solidFill>
                  <a:srgbClr val="000000"/>
                </a:solidFill>
              </a:rPr>
              <a:t>= 1 which is used for </a:t>
            </a:r>
            <a:r>
              <a:rPr lang="en-US" sz="1700" dirty="0" err="1">
                <a:solidFill>
                  <a:srgbClr val="000000"/>
                </a:solidFill>
              </a:rPr>
              <a:t>normalisation</a:t>
            </a:r>
            <a:r>
              <a:rPr lang="en-US" sz="1700" dirty="0">
                <a:solidFill>
                  <a:srgbClr val="000000"/>
                </a:solidFill>
              </a:rPr>
              <a:t> to an absolute scale</a:t>
            </a:r>
          </a:p>
          <a:p>
            <a:pPr marL="321391" indent="-321391">
              <a:buFontTx/>
              <a:buAutoNum type="arabicParenR"/>
            </a:pPr>
            <a:r>
              <a:rPr lang="en-US" sz="1700" dirty="0">
                <a:solidFill>
                  <a:srgbClr val="000000"/>
                </a:solidFill>
              </a:rPr>
              <a:t>for a time-of-flight experiment, only 10% of the incident beam is reflected as above the critical angle the intensity falls with ~q</a:t>
            </a:r>
            <a:r>
              <a:rPr lang="en-US" sz="1700" baseline="30000" dirty="0">
                <a:solidFill>
                  <a:srgbClr val="000000"/>
                </a:solidFill>
              </a:rPr>
              <a:t>-4</a:t>
            </a:r>
            <a:endParaRPr lang="en-US" sz="1700" dirty="0">
              <a:solidFill>
                <a:srgbClr val="000000"/>
              </a:solidFill>
            </a:endParaRPr>
          </a:p>
        </p:txBody>
      </p:sp>
      <p:pic>
        <p:nvPicPr>
          <p:cNvPr id="4" name="Picture 3"/>
          <p:cNvPicPr>
            <a:picLocks noChangeAspect="1"/>
          </p:cNvPicPr>
          <p:nvPr/>
        </p:nvPicPr>
        <p:blipFill>
          <a:blip r:embed="rId3"/>
          <a:stretch>
            <a:fillRect/>
          </a:stretch>
        </p:blipFill>
        <p:spPr>
          <a:xfrm>
            <a:off x="622811" y="2770802"/>
            <a:ext cx="3705820" cy="1714500"/>
          </a:xfrm>
          <a:prstGeom prst="rect">
            <a:avLst/>
          </a:prstGeom>
        </p:spPr>
      </p:pic>
      <p:pic>
        <p:nvPicPr>
          <p:cNvPr id="7" name="Picture 6"/>
          <p:cNvPicPr>
            <a:picLocks noChangeAspect="1"/>
          </p:cNvPicPr>
          <p:nvPr/>
        </p:nvPicPr>
        <p:blipFill>
          <a:blip r:embed="rId4"/>
          <a:stretch>
            <a:fillRect/>
          </a:stretch>
        </p:blipFill>
        <p:spPr>
          <a:xfrm>
            <a:off x="521550" y="4644135"/>
            <a:ext cx="3705820" cy="1660922"/>
          </a:xfrm>
          <a:prstGeom prst="rect">
            <a:avLst/>
          </a:prstGeom>
        </p:spPr>
      </p:pic>
      <p:sp>
        <p:nvSpPr>
          <p:cNvPr id="9" name="TextBox 8"/>
          <p:cNvSpPr txBox="1"/>
          <p:nvPr/>
        </p:nvSpPr>
        <p:spPr>
          <a:xfrm>
            <a:off x="1230383" y="3277108"/>
            <a:ext cx="219578" cy="234183"/>
          </a:xfrm>
          <a:prstGeom prst="rect">
            <a:avLst/>
          </a:prstGeom>
          <a:noFill/>
        </p:spPr>
        <p:txBody>
          <a:bodyPr wrap="none" lIns="64277" tIns="32139" rIns="64277" bIns="32139" rtlCol="0">
            <a:spAutoFit/>
          </a:bodyPr>
          <a:lstStyle/>
          <a:p>
            <a:r>
              <a:rPr lang="en-US" sz="1100" dirty="0">
                <a:solidFill>
                  <a:srgbClr val="000000"/>
                </a:solidFill>
              </a:rPr>
              <a:t>I</a:t>
            </a:r>
            <a:r>
              <a:rPr lang="en-US" sz="1100" baseline="-25000" dirty="0">
                <a:solidFill>
                  <a:srgbClr val="000000"/>
                </a:solidFill>
              </a:rPr>
              <a:t>o</a:t>
            </a:r>
            <a:endParaRPr lang="en-US" sz="1100" dirty="0">
              <a:solidFill>
                <a:srgbClr val="000000"/>
              </a:solidFill>
            </a:endParaRPr>
          </a:p>
        </p:txBody>
      </p:sp>
      <p:sp>
        <p:nvSpPr>
          <p:cNvPr id="17" name="TextBox 16"/>
          <p:cNvSpPr txBox="1"/>
          <p:nvPr/>
        </p:nvSpPr>
        <p:spPr>
          <a:xfrm>
            <a:off x="2344257" y="3327739"/>
            <a:ext cx="511858" cy="234183"/>
          </a:xfrm>
          <a:prstGeom prst="rect">
            <a:avLst/>
          </a:prstGeom>
          <a:noFill/>
        </p:spPr>
        <p:txBody>
          <a:bodyPr wrap="none" lIns="64277" tIns="32139" rIns="64277" bIns="32139" rtlCol="0">
            <a:spAutoFit/>
          </a:bodyPr>
          <a:lstStyle/>
          <a:p>
            <a:r>
              <a:rPr lang="en-US" sz="1100" dirty="0">
                <a:solidFill>
                  <a:srgbClr val="000000"/>
                </a:solidFill>
              </a:rPr>
              <a:t>I</a:t>
            </a:r>
            <a:r>
              <a:rPr lang="en-US" sz="1100" baseline="-25000" dirty="0">
                <a:solidFill>
                  <a:srgbClr val="000000"/>
                </a:solidFill>
              </a:rPr>
              <a:t>R</a:t>
            </a:r>
            <a:r>
              <a:rPr lang="en-US" sz="1100" dirty="0">
                <a:solidFill>
                  <a:srgbClr val="000000"/>
                </a:solidFill>
              </a:rPr>
              <a:t> x 10</a:t>
            </a:r>
          </a:p>
        </p:txBody>
      </p:sp>
      <p:sp>
        <p:nvSpPr>
          <p:cNvPr id="18" name="TextBox 17"/>
          <p:cNvSpPr txBox="1"/>
          <p:nvPr/>
        </p:nvSpPr>
        <p:spPr>
          <a:xfrm>
            <a:off x="1230379" y="5150441"/>
            <a:ext cx="386290" cy="234183"/>
          </a:xfrm>
          <a:prstGeom prst="rect">
            <a:avLst/>
          </a:prstGeom>
          <a:noFill/>
        </p:spPr>
        <p:txBody>
          <a:bodyPr wrap="none" lIns="64277" tIns="32139" rIns="64277" bIns="32139" rtlCol="0">
            <a:spAutoFit/>
          </a:bodyPr>
          <a:lstStyle/>
          <a:p>
            <a:r>
              <a:rPr lang="en-US" sz="1100" dirty="0">
                <a:solidFill>
                  <a:srgbClr val="000000"/>
                </a:solidFill>
              </a:rPr>
              <a:t>I</a:t>
            </a:r>
            <a:r>
              <a:rPr lang="en-US" sz="1100" baseline="-25000" dirty="0">
                <a:solidFill>
                  <a:srgbClr val="000000"/>
                </a:solidFill>
              </a:rPr>
              <a:t>0</a:t>
            </a:r>
            <a:r>
              <a:rPr lang="en-US" sz="1100" dirty="0">
                <a:solidFill>
                  <a:srgbClr val="000000"/>
                </a:solidFill>
              </a:rPr>
              <a:t>/ I</a:t>
            </a:r>
            <a:r>
              <a:rPr lang="en-US" sz="1100" baseline="-25000" dirty="0">
                <a:solidFill>
                  <a:srgbClr val="000000"/>
                </a:solidFill>
              </a:rPr>
              <a:t>R</a:t>
            </a:r>
            <a:r>
              <a:rPr lang="en-US" sz="1100" dirty="0">
                <a:solidFill>
                  <a:srgbClr val="000000"/>
                </a:solidFill>
              </a:rPr>
              <a:t> </a:t>
            </a:r>
          </a:p>
        </p:txBody>
      </p:sp>
      <p:sp>
        <p:nvSpPr>
          <p:cNvPr id="19" name="TextBox 18"/>
          <p:cNvSpPr txBox="1"/>
          <p:nvPr/>
        </p:nvSpPr>
        <p:spPr>
          <a:xfrm>
            <a:off x="1916308" y="5150441"/>
            <a:ext cx="822307" cy="234183"/>
          </a:xfrm>
          <a:prstGeom prst="rect">
            <a:avLst/>
          </a:prstGeom>
          <a:noFill/>
        </p:spPr>
        <p:txBody>
          <a:bodyPr wrap="none" lIns="64277" tIns="32139" rIns="64277" bIns="32139" rtlCol="0">
            <a:spAutoFit/>
          </a:bodyPr>
          <a:lstStyle/>
          <a:p>
            <a:r>
              <a:rPr lang="en-US" sz="1100" dirty="0" err="1">
                <a:solidFill>
                  <a:srgbClr val="000000"/>
                </a:solidFill>
                <a:latin typeface="Lucida Grande"/>
                <a:ea typeface="Lucida Grande"/>
                <a:cs typeface="Lucida Grande"/>
              </a:rPr>
              <a:t>λ</a:t>
            </a:r>
            <a:r>
              <a:rPr lang="en-US" sz="1100" baseline="-25000" dirty="0" err="1">
                <a:solidFill>
                  <a:srgbClr val="000000"/>
                </a:solidFill>
              </a:rPr>
              <a:t>c</a:t>
            </a:r>
            <a:r>
              <a:rPr lang="en-US" sz="1100" dirty="0">
                <a:solidFill>
                  <a:srgbClr val="000000"/>
                </a:solidFill>
              </a:rPr>
              <a:t> ~10.35 </a:t>
            </a:r>
            <a:r>
              <a:rPr lang="en-US" sz="1100" dirty="0" err="1">
                <a:solidFill>
                  <a:srgbClr val="000000"/>
                </a:solidFill>
              </a:rPr>
              <a:t>Å</a:t>
            </a:r>
            <a:endParaRPr lang="en-US" sz="1100" dirty="0">
              <a:solidFill>
                <a:srgbClr val="000000"/>
              </a:solidFill>
            </a:endParaRPr>
          </a:p>
        </p:txBody>
      </p:sp>
      <p:grpSp>
        <p:nvGrpSpPr>
          <p:cNvPr id="2" name="Group 10"/>
          <p:cNvGrpSpPr/>
          <p:nvPr/>
        </p:nvGrpSpPr>
        <p:grpSpPr>
          <a:xfrm>
            <a:off x="4712118" y="4542878"/>
            <a:ext cx="3995372" cy="2059329"/>
            <a:chOff x="6162606" y="4084712"/>
            <a:chExt cx="5682302" cy="2928824"/>
          </a:xfrm>
        </p:grpSpPr>
        <p:pic>
          <p:nvPicPr>
            <p:cNvPr id="8" name="Picture 7"/>
            <p:cNvPicPr>
              <a:picLocks noChangeAspect="1"/>
            </p:cNvPicPr>
            <p:nvPr/>
          </p:nvPicPr>
          <p:blipFill>
            <a:blip r:embed="rId5"/>
            <a:stretch>
              <a:fillRect/>
            </a:stretch>
          </p:blipFill>
          <p:spPr>
            <a:xfrm>
              <a:off x="6574408" y="4084712"/>
              <a:ext cx="5270500" cy="2362200"/>
            </a:xfrm>
            <a:prstGeom prst="rect">
              <a:avLst/>
            </a:prstGeom>
          </p:spPr>
        </p:pic>
        <p:pic>
          <p:nvPicPr>
            <p:cNvPr id="20" name="Picture 19"/>
            <p:cNvPicPr>
              <a:picLocks noChangeAspect="1"/>
            </p:cNvPicPr>
            <p:nvPr/>
          </p:nvPicPr>
          <p:blipFill>
            <a:blip r:embed="rId6"/>
            <a:stretch>
              <a:fillRect/>
            </a:stretch>
          </p:blipFill>
          <p:spPr>
            <a:xfrm>
              <a:off x="8590632" y="6604992"/>
              <a:ext cx="936104" cy="408544"/>
            </a:xfrm>
            <a:prstGeom prst="rect">
              <a:avLst/>
            </a:prstGeom>
          </p:spPr>
        </p:pic>
        <p:sp>
          <p:nvSpPr>
            <p:cNvPr id="22" name="TextBox 21"/>
            <p:cNvSpPr txBox="1"/>
            <p:nvPr/>
          </p:nvSpPr>
          <p:spPr>
            <a:xfrm rot="16200000">
              <a:off x="5852302" y="4932051"/>
              <a:ext cx="992676" cy="372067"/>
            </a:xfrm>
            <a:prstGeom prst="rect">
              <a:avLst/>
            </a:prstGeom>
            <a:noFill/>
          </p:spPr>
          <p:txBody>
            <a:bodyPr wrap="none" rtlCol="0">
              <a:spAutoFit/>
            </a:bodyPr>
            <a:lstStyle/>
            <a:p>
              <a:r>
                <a:rPr lang="en-US" sz="1100" dirty="0">
                  <a:solidFill>
                    <a:srgbClr val="000000"/>
                  </a:solidFill>
                </a:rPr>
                <a:t>log(I</a:t>
              </a:r>
              <a:r>
                <a:rPr lang="en-US" sz="1100" baseline="-25000" dirty="0">
                  <a:solidFill>
                    <a:srgbClr val="000000"/>
                  </a:solidFill>
                </a:rPr>
                <a:t>0</a:t>
              </a:r>
              <a:r>
                <a:rPr lang="en-US" sz="1100" dirty="0">
                  <a:solidFill>
                    <a:srgbClr val="000000"/>
                  </a:solidFill>
                </a:rPr>
                <a:t>/ I</a:t>
              </a:r>
              <a:r>
                <a:rPr lang="en-US" sz="1100" baseline="-25000" dirty="0">
                  <a:solidFill>
                    <a:srgbClr val="000000"/>
                  </a:solidFill>
                </a:rPr>
                <a:t>R</a:t>
              </a:r>
              <a:r>
                <a:rPr lang="en-US" sz="1100" dirty="0">
                  <a:solidFill>
                    <a:srgbClr val="000000"/>
                  </a:solidFill>
                </a:rPr>
                <a:t>) </a:t>
              </a:r>
            </a:p>
          </p:txBody>
        </p:sp>
        <p:sp>
          <p:nvSpPr>
            <p:cNvPr id="23" name="TextBox 22"/>
            <p:cNvSpPr txBox="1"/>
            <p:nvPr/>
          </p:nvSpPr>
          <p:spPr>
            <a:xfrm>
              <a:off x="7345787" y="4156721"/>
              <a:ext cx="2325273" cy="372068"/>
            </a:xfrm>
            <a:prstGeom prst="rect">
              <a:avLst/>
            </a:prstGeom>
            <a:noFill/>
          </p:spPr>
          <p:txBody>
            <a:bodyPr wrap="none" rtlCol="0">
              <a:spAutoFit/>
            </a:bodyPr>
            <a:lstStyle/>
            <a:p>
              <a:r>
                <a:rPr lang="en-US" sz="1100" dirty="0">
                  <a:solidFill>
                    <a:srgbClr val="FFFFFF"/>
                  </a:solidFill>
                  <a:latin typeface="Lucida Grande"/>
                  <a:ea typeface="Lucida Grande"/>
                  <a:cs typeface="Lucida Grande"/>
                </a:rPr>
                <a:t>q</a:t>
              </a:r>
              <a:r>
                <a:rPr lang="en-US" sz="1100" baseline="-25000" dirty="0">
                  <a:solidFill>
                    <a:srgbClr val="FFFFFF"/>
                  </a:solidFill>
                </a:rPr>
                <a:t>c</a:t>
              </a:r>
              <a:r>
                <a:rPr lang="en-US" sz="1100" dirty="0">
                  <a:solidFill>
                    <a:srgbClr val="FFFFFF"/>
                  </a:solidFill>
                </a:rPr>
                <a:t> ~0.0147 Å</a:t>
              </a:r>
              <a:r>
                <a:rPr lang="en-US" sz="1100" baseline="30000" dirty="0">
                  <a:solidFill>
                    <a:srgbClr val="FFFFFF"/>
                  </a:solidFill>
                </a:rPr>
                <a:t>-1</a:t>
              </a:r>
              <a:r>
                <a:rPr lang="en-US" sz="1100" dirty="0">
                  <a:solidFill>
                    <a:srgbClr val="FFFFFF"/>
                  </a:solidFill>
                </a:rPr>
                <a:t> (Si –D</a:t>
              </a:r>
              <a:r>
                <a:rPr lang="en-US" sz="1100" baseline="-25000" dirty="0">
                  <a:solidFill>
                    <a:srgbClr val="FFFFFF"/>
                  </a:solidFill>
                </a:rPr>
                <a:t>2</a:t>
              </a:r>
              <a:r>
                <a:rPr lang="en-US" sz="1100" dirty="0">
                  <a:solidFill>
                    <a:srgbClr val="FFFFFF"/>
                  </a:solidFill>
                </a:rPr>
                <a:t>O)</a:t>
              </a:r>
            </a:p>
          </p:txBody>
        </p:sp>
      </p:grpSp>
      <p:sp>
        <p:nvSpPr>
          <p:cNvPr id="24" name="TextBox 23"/>
          <p:cNvSpPr txBox="1"/>
          <p:nvPr/>
        </p:nvSpPr>
        <p:spPr>
          <a:xfrm>
            <a:off x="4498550" y="2720172"/>
            <a:ext cx="4156202" cy="1362697"/>
          </a:xfrm>
          <a:prstGeom prst="rect">
            <a:avLst/>
          </a:prstGeom>
          <a:noFill/>
          <a:ln>
            <a:solidFill>
              <a:schemeClr val="tx1"/>
            </a:solidFill>
          </a:ln>
        </p:spPr>
        <p:txBody>
          <a:bodyPr wrap="none" lIns="64277" tIns="32139" rIns="64277" bIns="32139" rtlCol="0">
            <a:spAutoFit/>
          </a:bodyPr>
          <a:lstStyle/>
          <a:p>
            <a:r>
              <a:rPr lang="en-US" sz="1100" dirty="0">
                <a:solidFill>
                  <a:srgbClr val="000000"/>
                </a:solidFill>
                <a:latin typeface="Lucida Grande"/>
                <a:ea typeface="Lucida Grande"/>
                <a:cs typeface="Lucida Grande"/>
              </a:rPr>
              <a:t>The critical q value is a property of the reflecting interface:</a:t>
            </a:r>
          </a:p>
          <a:p>
            <a:r>
              <a:rPr lang="en-US" sz="1100" dirty="0">
                <a:solidFill>
                  <a:srgbClr val="000000"/>
                </a:solidFill>
                <a:latin typeface="Lucida Grande"/>
                <a:ea typeface="Lucida Grande"/>
                <a:cs typeface="Lucida Grande"/>
              </a:rPr>
              <a:t>for silicon ρ</a:t>
            </a:r>
            <a:r>
              <a:rPr lang="en-US" sz="1100" baseline="-25000" dirty="0">
                <a:solidFill>
                  <a:srgbClr val="000000"/>
                </a:solidFill>
                <a:latin typeface="Lucida Grande"/>
                <a:ea typeface="Lucida Grande"/>
                <a:cs typeface="Lucida Grande"/>
              </a:rPr>
              <a:t>1</a:t>
            </a:r>
            <a:r>
              <a:rPr lang="en-US" sz="1100" dirty="0">
                <a:solidFill>
                  <a:srgbClr val="000000"/>
                </a:solidFill>
                <a:latin typeface="Lucida Grande"/>
                <a:ea typeface="Lucida Grande"/>
                <a:cs typeface="Lucida Grande"/>
              </a:rPr>
              <a:t> = 2.07 x 10</a:t>
            </a:r>
            <a:r>
              <a:rPr lang="en-US" sz="1100" baseline="30000" dirty="0">
                <a:solidFill>
                  <a:srgbClr val="000000"/>
                </a:solidFill>
                <a:latin typeface="Lucida Grande"/>
                <a:ea typeface="Lucida Grande"/>
                <a:cs typeface="Lucida Grande"/>
              </a:rPr>
              <a:t>-6</a:t>
            </a:r>
            <a:r>
              <a:rPr lang="en-US" sz="1100" dirty="0">
                <a:solidFill>
                  <a:srgbClr val="000000"/>
                </a:solidFill>
                <a:latin typeface="Lucida Grande"/>
                <a:ea typeface="Lucida Grande"/>
                <a:cs typeface="Lucida Grande"/>
              </a:rPr>
              <a:t> Å</a:t>
            </a:r>
            <a:r>
              <a:rPr lang="en-US" sz="1100" baseline="30000" dirty="0">
                <a:solidFill>
                  <a:srgbClr val="000000"/>
                </a:solidFill>
                <a:latin typeface="Lucida Grande"/>
                <a:ea typeface="Lucida Grande"/>
                <a:cs typeface="Lucida Grande"/>
              </a:rPr>
              <a:t>-2</a:t>
            </a:r>
          </a:p>
          <a:p>
            <a:r>
              <a:rPr lang="en-US" sz="1100" dirty="0">
                <a:solidFill>
                  <a:srgbClr val="000000"/>
                </a:solidFill>
                <a:latin typeface="Lucida Grande"/>
                <a:ea typeface="Lucida Grande"/>
                <a:cs typeface="Lucida Grande"/>
              </a:rPr>
              <a:t>for D</a:t>
            </a:r>
            <a:r>
              <a:rPr lang="en-US" sz="1100" baseline="-25000" dirty="0">
                <a:solidFill>
                  <a:srgbClr val="000000"/>
                </a:solidFill>
                <a:latin typeface="Lucida Grande"/>
                <a:ea typeface="Lucida Grande"/>
                <a:cs typeface="Lucida Grande"/>
              </a:rPr>
              <a:t>2</a:t>
            </a:r>
            <a:r>
              <a:rPr lang="en-US" sz="1100" dirty="0">
                <a:solidFill>
                  <a:srgbClr val="000000"/>
                </a:solidFill>
                <a:latin typeface="Lucida Grande"/>
                <a:ea typeface="Lucida Grande"/>
                <a:cs typeface="Lucida Grande"/>
              </a:rPr>
              <a:t>O ρ</a:t>
            </a:r>
            <a:r>
              <a:rPr lang="en-US" sz="1100" baseline="-25000" dirty="0">
                <a:solidFill>
                  <a:srgbClr val="000000"/>
                </a:solidFill>
                <a:latin typeface="Lucida Grande"/>
                <a:ea typeface="Lucida Grande"/>
                <a:cs typeface="Lucida Grande"/>
              </a:rPr>
              <a:t>2</a:t>
            </a:r>
            <a:r>
              <a:rPr lang="en-US" sz="1100" dirty="0">
                <a:solidFill>
                  <a:srgbClr val="000000"/>
                </a:solidFill>
                <a:latin typeface="Lucida Grande"/>
                <a:ea typeface="Lucida Grande"/>
                <a:cs typeface="Lucida Grande"/>
              </a:rPr>
              <a:t> = 6.35 x 10</a:t>
            </a:r>
            <a:r>
              <a:rPr lang="en-US" sz="1100" baseline="30000" dirty="0">
                <a:solidFill>
                  <a:srgbClr val="000000"/>
                </a:solidFill>
                <a:latin typeface="Lucida Grande"/>
                <a:ea typeface="Lucida Grande"/>
                <a:cs typeface="Lucida Grande"/>
              </a:rPr>
              <a:t>-6</a:t>
            </a:r>
            <a:r>
              <a:rPr lang="en-US" sz="1100" dirty="0">
                <a:solidFill>
                  <a:srgbClr val="000000"/>
                </a:solidFill>
                <a:latin typeface="Lucida Grande"/>
                <a:ea typeface="Lucida Grande"/>
                <a:cs typeface="Lucida Grande"/>
              </a:rPr>
              <a:t> Å</a:t>
            </a:r>
            <a:r>
              <a:rPr lang="en-US" sz="1100" baseline="30000" dirty="0">
                <a:solidFill>
                  <a:srgbClr val="000000"/>
                </a:solidFill>
                <a:latin typeface="Lucida Grande"/>
                <a:ea typeface="Lucida Grande"/>
                <a:cs typeface="Lucida Grande"/>
              </a:rPr>
              <a:t>-2</a:t>
            </a:r>
          </a:p>
          <a:p>
            <a:endParaRPr lang="en-US" sz="1100" dirty="0">
              <a:solidFill>
                <a:srgbClr val="000000"/>
              </a:solidFill>
              <a:latin typeface="Lucida Grande"/>
              <a:ea typeface="Lucida Grande"/>
              <a:cs typeface="Lucida Grande"/>
            </a:endParaRPr>
          </a:p>
          <a:p>
            <a:r>
              <a:rPr lang="en-US" sz="1100" dirty="0">
                <a:solidFill>
                  <a:srgbClr val="000000"/>
                </a:solidFill>
                <a:latin typeface="Lucida Grande"/>
                <a:ea typeface="Lucida Grande"/>
                <a:cs typeface="Lucida Grande"/>
              </a:rPr>
              <a:t>q</a:t>
            </a:r>
            <a:r>
              <a:rPr lang="en-US" sz="1100" baseline="-25000" dirty="0">
                <a:solidFill>
                  <a:srgbClr val="000000"/>
                </a:solidFill>
                <a:latin typeface="Lucida Grande"/>
                <a:ea typeface="Lucida Grande"/>
                <a:cs typeface="Lucida Grande"/>
              </a:rPr>
              <a:t>c</a:t>
            </a:r>
            <a:r>
              <a:rPr lang="en-US" sz="1100" dirty="0">
                <a:solidFill>
                  <a:srgbClr val="000000"/>
                </a:solidFill>
                <a:latin typeface="Lucida Grande"/>
                <a:ea typeface="Lucida Grande"/>
                <a:cs typeface="Lucida Grande"/>
              </a:rPr>
              <a:t> (Si-D</a:t>
            </a:r>
            <a:r>
              <a:rPr lang="en-US" sz="1100" baseline="-25000" dirty="0">
                <a:solidFill>
                  <a:srgbClr val="000000"/>
                </a:solidFill>
                <a:latin typeface="Lucida Grande"/>
                <a:ea typeface="Lucida Grande"/>
                <a:cs typeface="Lucida Grande"/>
              </a:rPr>
              <a:t>2</a:t>
            </a:r>
            <a:r>
              <a:rPr lang="en-US" sz="1100" dirty="0">
                <a:solidFill>
                  <a:srgbClr val="000000"/>
                </a:solidFill>
                <a:latin typeface="Lucida Grande"/>
                <a:ea typeface="Lucida Grande"/>
                <a:cs typeface="Lucida Grande"/>
              </a:rPr>
              <a:t>O) = 0.0147 Å</a:t>
            </a:r>
            <a:r>
              <a:rPr lang="en-US" sz="1100" baseline="30000" dirty="0">
                <a:solidFill>
                  <a:srgbClr val="000000"/>
                </a:solidFill>
                <a:latin typeface="Lucida Grande"/>
                <a:ea typeface="Lucida Grande"/>
                <a:cs typeface="Lucida Grande"/>
              </a:rPr>
              <a:t>-1</a:t>
            </a:r>
          </a:p>
          <a:p>
            <a:endParaRPr lang="en-US" sz="1100" baseline="30000" dirty="0">
              <a:solidFill>
                <a:srgbClr val="000000"/>
              </a:solidFill>
              <a:latin typeface="Lucida Grande"/>
              <a:ea typeface="Lucida Grande"/>
              <a:cs typeface="Lucida Grande"/>
            </a:endParaRPr>
          </a:p>
          <a:p>
            <a:endParaRPr lang="en-US" sz="1100" dirty="0">
              <a:solidFill>
                <a:srgbClr val="000000"/>
              </a:solidFill>
              <a:latin typeface="Lucida Grande"/>
              <a:ea typeface="Lucida Grande"/>
              <a:cs typeface="Lucida Grande"/>
            </a:endParaRPr>
          </a:p>
          <a:p>
            <a:r>
              <a:rPr lang="en-US" sz="1100" dirty="0">
                <a:solidFill>
                  <a:srgbClr val="000000"/>
                </a:solidFill>
                <a:latin typeface="Lucida Grande"/>
                <a:ea typeface="Lucida Grande"/>
                <a:cs typeface="Lucida Grande"/>
              </a:rPr>
              <a:t>ρ</a:t>
            </a:r>
            <a:r>
              <a:rPr lang="en-US" sz="1100" baseline="-25000" dirty="0">
                <a:solidFill>
                  <a:srgbClr val="000000"/>
                </a:solidFill>
                <a:latin typeface="Lucida Grande"/>
                <a:ea typeface="Lucida Grande"/>
                <a:cs typeface="Lucida Grande"/>
              </a:rPr>
              <a:t>2</a:t>
            </a:r>
            <a:r>
              <a:rPr lang="en-US" sz="1100" dirty="0">
                <a:solidFill>
                  <a:srgbClr val="000000"/>
                </a:solidFill>
                <a:latin typeface="Lucida Grande"/>
                <a:ea typeface="Lucida Grande"/>
                <a:cs typeface="Lucida Grande"/>
              </a:rPr>
              <a:t> </a:t>
            </a:r>
            <a:r>
              <a:rPr lang="en-US" sz="1100" dirty="0">
                <a:solidFill>
                  <a:srgbClr val="FF0000"/>
                </a:solidFill>
                <a:latin typeface="Lucida Grande"/>
                <a:ea typeface="Lucida Grande"/>
                <a:cs typeface="Lucida Grande"/>
              </a:rPr>
              <a:t>&gt;</a:t>
            </a:r>
            <a:r>
              <a:rPr lang="en-US" sz="1100" dirty="0">
                <a:solidFill>
                  <a:srgbClr val="000000"/>
                </a:solidFill>
                <a:latin typeface="Lucida Grande"/>
                <a:ea typeface="Lucida Grande"/>
                <a:cs typeface="Lucida Grande"/>
              </a:rPr>
              <a:t> ρ</a:t>
            </a:r>
            <a:r>
              <a:rPr lang="en-US" sz="1100" baseline="-25000" dirty="0">
                <a:solidFill>
                  <a:srgbClr val="000000"/>
                </a:solidFill>
                <a:latin typeface="Lucida Grande"/>
                <a:ea typeface="Lucida Grande"/>
                <a:cs typeface="Lucida Grande"/>
              </a:rPr>
              <a:t>1</a:t>
            </a:r>
            <a:r>
              <a:rPr lang="en-US" sz="1100" dirty="0">
                <a:solidFill>
                  <a:srgbClr val="000000"/>
                </a:solidFill>
                <a:latin typeface="Lucida Grande"/>
                <a:ea typeface="Lucida Grande"/>
                <a:cs typeface="Lucida Grande"/>
              </a:rPr>
              <a:t>  </a:t>
            </a:r>
            <a:r>
              <a:rPr lang="en-US" sz="1100" dirty="0">
                <a:solidFill>
                  <a:srgbClr val="000000"/>
                </a:solidFill>
                <a:latin typeface="Lucida Grande"/>
                <a:ea typeface="Lucida Grande"/>
                <a:cs typeface="Lucida Grande"/>
                <a:sym typeface="Wingdings"/>
              </a:rPr>
              <a:t> total </a:t>
            </a:r>
            <a:r>
              <a:rPr lang="en-US" sz="1100" i="1" dirty="0">
                <a:solidFill>
                  <a:srgbClr val="FF0000"/>
                </a:solidFill>
                <a:latin typeface="Lucida Grande"/>
                <a:ea typeface="Lucida Grande"/>
                <a:cs typeface="Lucida Grande"/>
                <a:sym typeface="Wingdings"/>
              </a:rPr>
              <a:t>external </a:t>
            </a:r>
            <a:r>
              <a:rPr lang="en-US" sz="1100" dirty="0">
                <a:solidFill>
                  <a:srgbClr val="000000"/>
                </a:solidFill>
                <a:latin typeface="Lucida Grande"/>
                <a:ea typeface="Lucida Grande"/>
                <a:cs typeface="Lucida Grande"/>
                <a:sym typeface="Wingdings"/>
              </a:rPr>
              <a:t>reflection</a:t>
            </a:r>
            <a:endParaRPr lang="en-US" sz="1100" dirty="0">
              <a:solidFill>
                <a:srgbClr val="000000"/>
              </a:solidFill>
            </a:endParaRPr>
          </a:p>
        </p:txBody>
      </p:sp>
      <p:sp>
        <p:nvSpPr>
          <p:cNvPr id="16" name="Rectangle 1"/>
          <p:cNvSpPr>
            <a:spLocks noGrp="1" noChangeArrowheads="1"/>
          </p:cNvSpPr>
          <p:nvPr>
            <p:ph type="title"/>
          </p:nvPr>
        </p:nvSpPr>
        <p:spPr>
          <a:xfrm>
            <a:off x="258969" y="13036"/>
            <a:ext cx="8304609" cy="759023"/>
          </a:xfrm>
        </p:spPr>
        <p:txBody>
          <a:bodyPr/>
          <a:lstStyle/>
          <a:p>
            <a:pPr eaLnBrk="1" hangingPunct="1"/>
            <a:r>
              <a:rPr lang="en-US" sz="3400" dirty="0" smtClean="0"/>
              <a:t>Data reduction on for TOF NR</a:t>
            </a:r>
          </a:p>
        </p:txBody>
      </p:sp>
    </p:spTree>
    <p:extLst>
      <p:ext uri="{BB962C8B-B14F-4D97-AF65-F5344CB8AC3E}">
        <p14:creationId xmlns:p14="http://schemas.microsoft.com/office/powerpoint/2010/main" val="3714522339"/>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1066800" y="304800"/>
            <a:ext cx="7010400" cy="609600"/>
          </a:xfrm>
        </p:spPr>
        <p:txBody>
          <a:bodyPr>
            <a:noAutofit/>
          </a:bodyPr>
          <a:lstStyle/>
          <a:p>
            <a:r>
              <a:rPr lang="en-US" sz="2800" dirty="0" smtClean="0">
                <a:ea typeface="ＭＳ Ｐゴシック" pitchFamily="-106" charset="-128"/>
                <a:cs typeface="ＭＳ Ｐゴシック" pitchFamily="-106" charset="-128"/>
              </a:rPr>
              <a:t>D17 – Time-of-flight and monochromatic vertical sample reflectometer at ILL</a:t>
            </a:r>
          </a:p>
        </p:txBody>
      </p:sp>
      <p:pic>
        <p:nvPicPr>
          <p:cNvPr id="8" name="Picture 7" descr="TOFMONONRCompAbs.tiff"/>
          <p:cNvPicPr>
            <a:picLocks noChangeAspect="1"/>
          </p:cNvPicPr>
          <p:nvPr/>
        </p:nvPicPr>
        <p:blipFill>
          <a:blip r:embed="rId2"/>
          <a:stretch>
            <a:fillRect/>
          </a:stretch>
        </p:blipFill>
        <p:spPr>
          <a:xfrm>
            <a:off x="204563" y="1501501"/>
            <a:ext cx="5962961" cy="5011672"/>
          </a:xfrm>
          <a:prstGeom prst="rect">
            <a:avLst/>
          </a:prstGeom>
        </p:spPr>
      </p:pic>
      <p:pic>
        <p:nvPicPr>
          <p:cNvPr id="9" name="Picture 8" descr="latex-image-1.pdf"/>
          <p:cNvPicPr>
            <a:picLocks noChangeAspect="1"/>
          </p:cNvPicPr>
          <p:nvPr/>
        </p:nvPicPr>
        <p:blipFill>
          <a:blip r:embed="rId3"/>
          <a:stretch>
            <a:fillRect/>
          </a:stretch>
        </p:blipFill>
        <p:spPr>
          <a:xfrm>
            <a:off x="6073775" y="1827935"/>
            <a:ext cx="2603500" cy="609600"/>
          </a:xfrm>
          <a:prstGeom prst="rect">
            <a:avLst/>
          </a:prstGeom>
        </p:spPr>
      </p:pic>
      <p:pic>
        <p:nvPicPr>
          <p:cNvPr id="10" name="Picture 9" descr="latex-image-1.pdf"/>
          <p:cNvPicPr>
            <a:picLocks noChangeAspect="1"/>
          </p:cNvPicPr>
          <p:nvPr/>
        </p:nvPicPr>
        <p:blipFill>
          <a:blip r:embed="rId4"/>
          <a:stretch>
            <a:fillRect/>
          </a:stretch>
        </p:blipFill>
        <p:spPr>
          <a:xfrm>
            <a:off x="6073775" y="2532845"/>
            <a:ext cx="1930400" cy="609600"/>
          </a:xfrm>
          <a:prstGeom prst="rect">
            <a:avLst/>
          </a:prstGeom>
        </p:spPr>
      </p:pic>
      <p:pic>
        <p:nvPicPr>
          <p:cNvPr id="11" name="Picture 10" descr="latex-image-1.pdf"/>
          <p:cNvPicPr>
            <a:picLocks noChangeAspect="1"/>
          </p:cNvPicPr>
          <p:nvPr/>
        </p:nvPicPr>
        <p:blipFill>
          <a:blip r:embed="rId5"/>
          <a:stretch>
            <a:fillRect/>
          </a:stretch>
        </p:blipFill>
        <p:spPr>
          <a:xfrm>
            <a:off x="6073775" y="3396445"/>
            <a:ext cx="2019300" cy="508000"/>
          </a:xfrm>
          <a:prstGeom prst="rect">
            <a:avLst/>
          </a:prstGeom>
        </p:spPr>
      </p:pic>
      <p:pic>
        <p:nvPicPr>
          <p:cNvPr id="12" name="Picture 11" descr="latex-image-1.pdf"/>
          <p:cNvPicPr>
            <a:picLocks noChangeAspect="1"/>
          </p:cNvPicPr>
          <p:nvPr/>
        </p:nvPicPr>
        <p:blipFill>
          <a:blip r:embed="rId6"/>
          <a:stretch>
            <a:fillRect/>
          </a:stretch>
        </p:blipFill>
        <p:spPr>
          <a:xfrm>
            <a:off x="5363280" y="6360773"/>
            <a:ext cx="3568700" cy="304800"/>
          </a:xfrm>
          <a:prstGeom prst="rect">
            <a:avLst/>
          </a:prstGeom>
        </p:spPr>
      </p:pic>
      <p:sp>
        <p:nvSpPr>
          <p:cNvPr id="6" name="Rectangle 5"/>
          <p:cNvSpPr/>
          <p:nvPr/>
        </p:nvSpPr>
        <p:spPr>
          <a:xfrm>
            <a:off x="2921203" y="2132735"/>
            <a:ext cx="2442077" cy="400110"/>
          </a:xfrm>
          <a:prstGeom prst="rect">
            <a:avLst/>
          </a:prstGeom>
        </p:spPr>
        <p:txBody>
          <a:bodyPr wrap="square">
            <a:spAutoFit/>
          </a:bodyPr>
          <a:lstStyle/>
          <a:p>
            <a:r>
              <a:rPr lang="en-US" sz="2000" dirty="0">
                <a:solidFill>
                  <a:srgbClr val="000000"/>
                </a:solidFill>
              </a:rPr>
              <a:t>1 </a:t>
            </a:r>
            <a:r>
              <a:rPr lang="en-US" sz="2000" dirty="0" err="1">
                <a:solidFill>
                  <a:srgbClr val="000000"/>
                </a:solidFill>
              </a:rPr>
              <a:t>μm</a:t>
            </a:r>
            <a:r>
              <a:rPr lang="en-US" sz="2000" dirty="0">
                <a:solidFill>
                  <a:srgbClr val="000000"/>
                </a:solidFill>
              </a:rPr>
              <a:t> </a:t>
            </a:r>
            <a:r>
              <a:rPr lang="en-US" sz="2000" baseline="30000" dirty="0">
                <a:solidFill>
                  <a:srgbClr val="000000"/>
                </a:solidFill>
              </a:rPr>
              <a:t>10</a:t>
            </a:r>
            <a:r>
              <a:rPr lang="en-US" sz="2000" dirty="0">
                <a:solidFill>
                  <a:srgbClr val="000000"/>
                </a:solidFill>
              </a:rPr>
              <a:t>B on Si</a:t>
            </a:r>
          </a:p>
        </p:txBody>
      </p:sp>
      <p:pic>
        <p:nvPicPr>
          <p:cNvPr id="13" name="Picture 12" descr="NeutronAbsorption.tiff"/>
          <p:cNvPicPr>
            <a:picLocks noChangeAspect="1"/>
          </p:cNvPicPr>
          <p:nvPr/>
        </p:nvPicPr>
        <p:blipFill>
          <a:blip r:embed="rId7"/>
          <a:stretch>
            <a:fillRect/>
          </a:stretch>
        </p:blipFill>
        <p:spPr>
          <a:xfrm>
            <a:off x="6008174" y="3904445"/>
            <a:ext cx="2908701" cy="2348438"/>
          </a:xfrm>
          <a:prstGeom prst="rect">
            <a:avLst/>
          </a:prstGeom>
        </p:spPr>
      </p:pic>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3" name="Rectangle 1"/>
          <p:cNvSpPr>
            <a:spLocks noGrp="1" noChangeArrowheads="1"/>
          </p:cNvSpPr>
          <p:nvPr>
            <p:ph type="title"/>
          </p:nvPr>
        </p:nvSpPr>
        <p:spPr>
          <a:xfrm>
            <a:off x="258969" y="176150"/>
            <a:ext cx="8304609" cy="759023"/>
          </a:xfrm>
        </p:spPr>
        <p:txBody>
          <a:bodyPr/>
          <a:lstStyle/>
          <a:p>
            <a:pPr eaLnBrk="1" hangingPunct="1"/>
            <a:r>
              <a:rPr lang="en-US" sz="3400" dirty="0" smtClean="0"/>
              <a:t>Angular resolution</a:t>
            </a:r>
          </a:p>
        </p:txBody>
      </p:sp>
      <p:sp>
        <p:nvSpPr>
          <p:cNvPr id="13" name="Rectangle 2"/>
          <p:cNvSpPr txBox="1">
            <a:spLocks noChangeArrowheads="1"/>
          </p:cNvSpPr>
          <p:nvPr/>
        </p:nvSpPr>
        <p:spPr bwMode="auto">
          <a:xfrm>
            <a:off x="7" y="4842892"/>
            <a:ext cx="8563571" cy="565508"/>
          </a:xfrm>
          <a:prstGeom prst="rect">
            <a:avLst/>
          </a:prstGeom>
          <a:noFill/>
          <a:ln w="12700">
            <a:noFill/>
            <a:miter lim="800000"/>
            <a:headEnd/>
            <a:tailEnd/>
          </a:ln>
        </p:spPr>
        <p:txBody>
          <a:bodyPr vert="horz" wrap="square" lIns="35683" tIns="35683" rIns="35683" bIns="35683" numCol="1" anchor="ctr" anchorCtr="0" compatLnSpc="1">
            <a:prstTxWarp prst="textNoShape">
              <a:avLst/>
            </a:prstTxWarp>
          </a:bodyPr>
          <a:lstStyle/>
          <a:p>
            <a:pPr marL="622568" indent="-399444" defTabSz="914071" fontAlgn="base">
              <a:spcBef>
                <a:spcPts val="1687"/>
              </a:spcBef>
              <a:buSzPct val="99000"/>
              <a:defRPr/>
            </a:pPr>
            <a:r>
              <a:rPr lang="en-US" sz="2000" kern="0" dirty="0" smtClean="0">
                <a:sym typeface="Gill Sans" pitchFamily="-109" charset="0"/>
              </a:rPr>
              <a:t>Gaussian equivalent FWHM of angular spread after two slits:</a:t>
            </a:r>
          </a:p>
        </p:txBody>
      </p:sp>
      <p:pic>
        <p:nvPicPr>
          <p:cNvPr id="12" name="Picture 11" descr="latex-image-1.pdf"/>
          <p:cNvPicPr>
            <a:picLocks noChangeAspect="1"/>
          </p:cNvPicPr>
          <p:nvPr/>
        </p:nvPicPr>
        <p:blipFill>
          <a:blip r:embed="rId2"/>
          <a:stretch>
            <a:fillRect/>
          </a:stretch>
        </p:blipFill>
        <p:spPr>
          <a:xfrm>
            <a:off x="252413" y="5640388"/>
            <a:ext cx="2349500" cy="584200"/>
          </a:xfrm>
          <a:prstGeom prst="rect">
            <a:avLst/>
          </a:prstGeom>
        </p:spPr>
      </p:pic>
      <p:pic>
        <p:nvPicPr>
          <p:cNvPr id="14" name="Picture 6"/>
          <p:cNvPicPr>
            <a:picLocks noChangeAspect="1" noChangeArrowheads="1"/>
          </p:cNvPicPr>
          <p:nvPr/>
        </p:nvPicPr>
        <p:blipFill>
          <a:blip r:embed="rId3"/>
          <a:srcRect/>
          <a:stretch>
            <a:fillRect/>
          </a:stretch>
        </p:blipFill>
        <p:spPr bwMode="auto">
          <a:xfrm>
            <a:off x="152400" y="1056979"/>
            <a:ext cx="7219949" cy="3660352"/>
          </a:xfrm>
          <a:prstGeom prst="rect">
            <a:avLst/>
          </a:prstGeom>
          <a:noFill/>
          <a:ln w="12700">
            <a:noFill/>
            <a:miter lim="800000"/>
            <a:headEnd/>
            <a:tailEnd/>
          </a:ln>
        </p:spPr>
      </p:pic>
      <p:pic>
        <p:nvPicPr>
          <p:cNvPr id="6" name="Picture 5" descr="latex-image-1.pdf"/>
          <p:cNvPicPr>
            <a:picLocks noChangeAspect="1"/>
          </p:cNvPicPr>
          <p:nvPr/>
        </p:nvPicPr>
        <p:blipFill>
          <a:blip r:embed="rId4"/>
          <a:stretch>
            <a:fillRect/>
          </a:stretch>
        </p:blipFill>
        <p:spPr>
          <a:xfrm>
            <a:off x="3917951" y="5602288"/>
            <a:ext cx="3048000" cy="609600"/>
          </a:xfrm>
          <a:prstGeom prst="rect">
            <a:avLst/>
          </a:prstGeom>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ragg_gimp_anim.gif"/>
          <p:cNvPicPr>
            <a:picLocks noChangeAspect="1"/>
          </p:cNvPicPr>
          <p:nvPr/>
        </p:nvPicPr>
        <p:blipFill>
          <a:blip r:embed="rId3"/>
          <a:stretch>
            <a:fillRect/>
          </a:stretch>
        </p:blipFill>
        <p:spPr>
          <a:xfrm>
            <a:off x="2670158" y="437285"/>
            <a:ext cx="2513301" cy="2280753"/>
          </a:xfrm>
          <a:prstGeom prst="rect">
            <a:avLst/>
          </a:prstGeom>
          <a:noFill/>
        </p:spPr>
      </p:pic>
      <p:pic>
        <p:nvPicPr>
          <p:cNvPr id="7" name="Picture 6" descr="latex-image-1.pdf"/>
          <p:cNvPicPr>
            <a:picLocks noChangeAspect="1"/>
          </p:cNvPicPr>
          <p:nvPr/>
        </p:nvPicPr>
        <p:blipFill>
          <a:blip r:embed="rId4"/>
          <a:stretch>
            <a:fillRect/>
          </a:stretch>
        </p:blipFill>
        <p:spPr>
          <a:xfrm>
            <a:off x="419108" y="1935163"/>
            <a:ext cx="1625600" cy="266700"/>
          </a:xfrm>
          <a:prstGeom prst="rect">
            <a:avLst/>
          </a:prstGeom>
        </p:spPr>
      </p:pic>
      <p:sp>
        <p:nvSpPr>
          <p:cNvPr id="4" name="Rectangle 1"/>
          <p:cNvSpPr txBox="1">
            <a:spLocks noChangeArrowheads="1"/>
          </p:cNvSpPr>
          <p:nvPr/>
        </p:nvSpPr>
        <p:spPr bwMode="auto">
          <a:xfrm>
            <a:off x="258969" y="13036"/>
            <a:ext cx="8304609" cy="759023"/>
          </a:xfrm>
          <a:prstGeom prst="rect">
            <a:avLst/>
          </a:prstGeom>
          <a:noFill/>
          <a:ln w="12700">
            <a:noFill/>
            <a:miter lim="800000"/>
            <a:headEnd/>
            <a:tailEnd/>
          </a:ln>
        </p:spPr>
        <p:txBody>
          <a:bodyPr vert="horz" wrap="square" lIns="35697" tIns="35697" rIns="35697" bIns="35697"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0" i="0" u="none" strike="noStrike" kern="0" cap="none" spc="0" normalizeH="0" baseline="0" noProof="0" dirty="0" err="1" smtClean="0">
                <a:ln>
                  <a:noFill/>
                </a:ln>
                <a:solidFill>
                  <a:schemeClr val="tx1"/>
                </a:solidFill>
                <a:effectLst/>
                <a:uLnTx/>
                <a:uFillTx/>
                <a:latin typeface="+mj-lt"/>
                <a:ea typeface="+mj-ea"/>
                <a:cs typeface="+mj-cs"/>
                <a:sym typeface="Gill Sans" pitchFamily="-112" charset="0"/>
              </a:rPr>
              <a:t>Monochromatization</a:t>
            </a:r>
            <a:endParaRPr kumimoji="0" lang="en-US" sz="3400" b="0" i="0" u="none" strike="noStrike" kern="0" cap="none" spc="0" normalizeH="0" baseline="0" noProof="0" dirty="0" smtClean="0">
              <a:ln>
                <a:noFill/>
              </a:ln>
              <a:solidFill>
                <a:schemeClr val="tx1"/>
              </a:solidFill>
              <a:effectLst/>
              <a:uLnTx/>
              <a:uFillTx/>
              <a:latin typeface="+mj-lt"/>
              <a:ea typeface="+mj-ea"/>
              <a:cs typeface="+mj-cs"/>
              <a:sym typeface="Gill Sans" pitchFamily="-112" charset="0"/>
            </a:endParaRPr>
          </a:p>
        </p:txBody>
      </p:sp>
      <p:sp>
        <p:nvSpPr>
          <p:cNvPr id="5" name="TextBox 4"/>
          <p:cNvSpPr txBox="1"/>
          <p:nvPr/>
        </p:nvSpPr>
        <p:spPr>
          <a:xfrm>
            <a:off x="594258" y="1363153"/>
            <a:ext cx="1133806" cy="369332"/>
          </a:xfrm>
          <a:prstGeom prst="rect">
            <a:avLst/>
          </a:prstGeom>
          <a:noFill/>
        </p:spPr>
        <p:txBody>
          <a:bodyPr wrap="none" rtlCol="0">
            <a:spAutoFit/>
          </a:bodyPr>
          <a:lstStyle/>
          <a:p>
            <a:r>
              <a:rPr lang="en-GB" dirty="0" smtClean="0"/>
              <a:t>Bragg-law:</a:t>
            </a:r>
            <a:endParaRPr lang="en-GB" dirty="0"/>
          </a:p>
        </p:txBody>
      </p:sp>
      <p:sp>
        <p:nvSpPr>
          <p:cNvPr id="8" name="TextBox 7"/>
          <p:cNvSpPr txBox="1"/>
          <p:nvPr/>
        </p:nvSpPr>
        <p:spPr>
          <a:xfrm>
            <a:off x="258969" y="5242897"/>
            <a:ext cx="6173966" cy="923330"/>
          </a:xfrm>
          <a:prstGeom prst="rect">
            <a:avLst/>
          </a:prstGeom>
          <a:noFill/>
        </p:spPr>
        <p:txBody>
          <a:bodyPr wrap="none" rtlCol="0">
            <a:spAutoFit/>
          </a:bodyPr>
          <a:lstStyle/>
          <a:p>
            <a:r>
              <a:rPr lang="en-GB" dirty="0" smtClean="0"/>
              <a:t>Single crystal </a:t>
            </a:r>
            <a:r>
              <a:rPr lang="en-GB" dirty="0" err="1" smtClean="0"/>
              <a:t>monochromators</a:t>
            </a:r>
            <a:r>
              <a:rPr lang="en-GB" dirty="0" smtClean="0"/>
              <a:t> (</a:t>
            </a:r>
            <a:r>
              <a:rPr lang="en-GB" dirty="0" err="1" smtClean="0"/>
              <a:t>silicon,diamond</a:t>
            </a:r>
            <a:r>
              <a:rPr lang="en-GB" dirty="0" smtClean="0"/>
              <a:t>): </a:t>
            </a:r>
            <a:r>
              <a:rPr lang="en-GB" dirty="0" err="1" smtClean="0"/>
              <a:t>Δλ/λ</a:t>
            </a:r>
            <a:r>
              <a:rPr lang="en-GB" dirty="0" smtClean="0"/>
              <a:t>≈ 10</a:t>
            </a:r>
            <a:r>
              <a:rPr lang="en-GB" baseline="30000" dirty="0" smtClean="0"/>
              <a:t>-4</a:t>
            </a:r>
          </a:p>
          <a:p>
            <a:r>
              <a:rPr lang="en-GB" dirty="0" err="1" smtClean="0"/>
              <a:t>Pyrolytic</a:t>
            </a:r>
            <a:r>
              <a:rPr lang="en-GB" dirty="0" smtClean="0"/>
              <a:t> graphite: </a:t>
            </a:r>
            <a:r>
              <a:rPr lang="en-GB" dirty="0" err="1" smtClean="0"/>
              <a:t>Δλ/λ</a:t>
            </a:r>
            <a:r>
              <a:rPr lang="en-GB" dirty="0" smtClean="0"/>
              <a:t>≈ 10</a:t>
            </a:r>
            <a:r>
              <a:rPr lang="en-GB" baseline="30000" dirty="0" smtClean="0"/>
              <a:t>-2</a:t>
            </a:r>
          </a:p>
          <a:p>
            <a:r>
              <a:rPr lang="en-GB" dirty="0" smtClean="0"/>
              <a:t>Intercalated </a:t>
            </a:r>
            <a:r>
              <a:rPr lang="en-GB" dirty="0" err="1"/>
              <a:t>p</a:t>
            </a:r>
            <a:r>
              <a:rPr lang="en-GB" dirty="0" err="1" smtClean="0"/>
              <a:t>yrolytic</a:t>
            </a:r>
            <a:r>
              <a:rPr lang="en-GB" dirty="0" smtClean="0"/>
              <a:t> graphite: </a:t>
            </a:r>
            <a:r>
              <a:rPr lang="en-GB" dirty="0" err="1" smtClean="0"/>
              <a:t>Δλ/λ</a:t>
            </a:r>
            <a:r>
              <a:rPr lang="en-GB" dirty="0" smtClean="0"/>
              <a:t>≈ 5*10</a:t>
            </a:r>
            <a:r>
              <a:rPr lang="en-GB" baseline="30000" dirty="0" smtClean="0"/>
              <a:t>-2</a:t>
            </a:r>
          </a:p>
        </p:txBody>
      </p:sp>
      <p:pic>
        <p:nvPicPr>
          <p:cNvPr id="9" name="Picture 8" descr="latex-image-1.pdf"/>
          <p:cNvPicPr>
            <a:picLocks noChangeAspect="1"/>
          </p:cNvPicPr>
          <p:nvPr/>
        </p:nvPicPr>
        <p:blipFill>
          <a:blip r:embed="rId5"/>
          <a:stretch>
            <a:fillRect/>
          </a:stretch>
        </p:blipFill>
        <p:spPr>
          <a:xfrm>
            <a:off x="5901000" y="2201863"/>
            <a:ext cx="2527300" cy="673100"/>
          </a:xfrm>
          <a:prstGeom prst="rect">
            <a:avLst/>
          </a:prstGeom>
        </p:spPr>
      </p:pic>
      <p:sp>
        <p:nvSpPr>
          <p:cNvPr id="10" name="TextBox 9"/>
          <p:cNvSpPr txBox="1"/>
          <p:nvPr/>
        </p:nvSpPr>
        <p:spPr>
          <a:xfrm>
            <a:off x="6351327" y="3198460"/>
            <a:ext cx="2146742" cy="646331"/>
          </a:xfrm>
          <a:prstGeom prst="rect">
            <a:avLst/>
          </a:prstGeom>
          <a:noFill/>
        </p:spPr>
        <p:txBody>
          <a:bodyPr wrap="none" rtlCol="0">
            <a:spAutoFit/>
          </a:bodyPr>
          <a:lstStyle/>
          <a:p>
            <a:r>
              <a:rPr lang="en-GB" dirty="0" smtClean="0"/>
              <a:t>Darwin width</a:t>
            </a:r>
          </a:p>
          <a:p>
            <a:r>
              <a:rPr lang="en-GB" dirty="0" smtClean="0"/>
              <a:t>(</a:t>
            </a:r>
            <a:r>
              <a:rPr lang="en-GB" dirty="0" smtClean="0"/>
              <a:t>dynamical </a:t>
            </a:r>
            <a:r>
              <a:rPr lang="en-GB" dirty="0" smtClean="0"/>
              <a:t>theory):</a:t>
            </a:r>
            <a:endParaRPr lang="en-GB" dirty="0"/>
          </a:p>
        </p:txBody>
      </p:sp>
      <p:sp>
        <p:nvSpPr>
          <p:cNvPr id="11" name="TextBox 10"/>
          <p:cNvSpPr txBox="1"/>
          <p:nvPr/>
        </p:nvSpPr>
        <p:spPr>
          <a:xfrm>
            <a:off x="6503727" y="1515553"/>
            <a:ext cx="2076973" cy="646331"/>
          </a:xfrm>
          <a:prstGeom prst="rect">
            <a:avLst/>
          </a:prstGeom>
          <a:noFill/>
        </p:spPr>
        <p:txBody>
          <a:bodyPr wrap="none" rtlCol="0">
            <a:spAutoFit/>
          </a:bodyPr>
          <a:lstStyle/>
          <a:p>
            <a:r>
              <a:rPr lang="en-GB" dirty="0" smtClean="0"/>
              <a:t>Reflected Amplitude</a:t>
            </a:r>
          </a:p>
          <a:p>
            <a:r>
              <a:rPr lang="en-GB" dirty="0" smtClean="0"/>
              <a:t>(kinematic theory):</a:t>
            </a:r>
            <a:endParaRPr lang="en-GB" dirty="0"/>
          </a:p>
        </p:txBody>
      </p:sp>
      <p:pic>
        <p:nvPicPr>
          <p:cNvPr id="12" name="Picture 11" descr="latex-image-1.pdf"/>
          <p:cNvPicPr>
            <a:picLocks noChangeAspect="1"/>
          </p:cNvPicPr>
          <p:nvPr/>
        </p:nvPicPr>
        <p:blipFill>
          <a:blip r:embed="rId6"/>
          <a:stretch>
            <a:fillRect/>
          </a:stretch>
        </p:blipFill>
        <p:spPr>
          <a:xfrm>
            <a:off x="4270978" y="4198938"/>
            <a:ext cx="4292600" cy="736600"/>
          </a:xfrm>
          <a:prstGeom prst="rect">
            <a:avLst/>
          </a:prstGeom>
        </p:spPr>
      </p:pic>
      <p:graphicFrame>
        <p:nvGraphicFramePr>
          <p:cNvPr id="13" name="Object 3"/>
          <p:cNvGraphicFramePr>
            <a:graphicFrameLocks noChangeAspect="1"/>
          </p:cNvGraphicFramePr>
          <p:nvPr>
            <p:extLst>
              <p:ext uri="{D42A27DB-BD31-4B8C-83A1-F6EECF244321}">
                <p14:modId xmlns:p14="http://schemas.microsoft.com/office/powerpoint/2010/main" val="11108891"/>
              </p:ext>
            </p:extLst>
          </p:nvPr>
        </p:nvGraphicFramePr>
        <p:xfrm>
          <a:off x="9525" y="2161884"/>
          <a:ext cx="4026144" cy="3303196"/>
        </p:xfrm>
        <a:graphic>
          <a:graphicData uri="http://schemas.openxmlformats.org/presentationml/2006/ole">
            <mc:AlternateContent xmlns:mc="http://schemas.openxmlformats.org/markup-compatibility/2006">
              <mc:Choice xmlns:v="urn:schemas-microsoft-com:vml" Requires="v">
                <p:oleObj spid="_x0000_s347148" name="Graph" r:id="rId7" imgW="3716640" imgH="3049920" progId="Origin50.Graph">
                  <p:embed/>
                </p:oleObj>
              </mc:Choice>
              <mc:Fallback>
                <p:oleObj name="Graph" r:id="rId7" imgW="3716640" imgH="3049920" progId="Origin50.Graph">
                  <p:embed/>
                  <p:pic>
                    <p:nvPicPr>
                      <p:cNvPr id="69222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25" y="2161884"/>
                        <a:ext cx="4026144" cy="3303196"/>
                      </a:xfrm>
                      <a:prstGeom prst="rect">
                        <a:avLst/>
                      </a:prstGeom>
                      <a:noFill/>
                      <a:ln>
                        <a:noFill/>
                      </a:ln>
                      <a:effectLst/>
                      <a:extLst/>
                    </p:spPr>
                  </p:pic>
                </p:oleObj>
              </mc:Fallback>
            </mc:AlternateContent>
          </a:graphicData>
        </a:graphic>
      </p:graphicFrame>
      <p:cxnSp>
        <p:nvCxnSpPr>
          <p:cNvPr id="3" name="Straight Arrow Connector 2"/>
          <p:cNvCxnSpPr/>
          <p:nvPr/>
        </p:nvCxnSpPr>
        <p:spPr bwMode="auto">
          <a:xfrm flipH="1" flipV="1">
            <a:off x="7965831" y="5011616"/>
            <a:ext cx="8792" cy="395654"/>
          </a:xfrm>
          <a:prstGeom prst="straightConnector1">
            <a:avLst/>
          </a:prstGeom>
          <a:blipFill dpi="0" rotWithShape="0">
            <a:blip r:embed="rId9"/>
            <a:srcRect/>
            <a:tile tx="0" ty="0" sx="100000" sy="100000" flip="none" algn="tl"/>
          </a:blipFill>
          <a:ln w="25400" cap="flat" cmpd="sng" algn="ctr">
            <a:solidFill>
              <a:srgbClr val="000000"/>
            </a:solidFill>
            <a:prstDash val="solid"/>
            <a:round/>
            <a:headEnd type="none" w="med" len="med"/>
            <a:tailEnd type="triangle"/>
          </a:ln>
          <a:effectLst/>
        </p:spPr>
      </p:cxnSp>
      <p:sp>
        <p:nvSpPr>
          <p:cNvPr id="14" name="TextBox 13"/>
          <p:cNvSpPr txBox="1"/>
          <p:nvPr/>
        </p:nvSpPr>
        <p:spPr>
          <a:xfrm>
            <a:off x="7164650" y="5499288"/>
            <a:ext cx="1659429" cy="646331"/>
          </a:xfrm>
          <a:prstGeom prst="rect">
            <a:avLst/>
          </a:prstGeom>
          <a:noFill/>
        </p:spPr>
        <p:txBody>
          <a:bodyPr wrap="none" rtlCol="0">
            <a:spAutoFit/>
          </a:bodyPr>
          <a:lstStyle/>
          <a:p>
            <a:r>
              <a:rPr lang="en-US" dirty="0" smtClean="0"/>
              <a:t>Illuminated</a:t>
            </a:r>
          </a:p>
          <a:p>
            <a:r>
              <a:rPr lang="en-US" dirty="0"/>
              <a:t>c</a:t>
            </a:r>
            <a:r>
              <a:rPr lang="en-US" dirty="0" smtClean="0"/>
              <a:t>rystal volume</a:t>
            </a:r>
            <a:endParaRPr lang="en-US" dirty="0"/>
          </a:p>
        </p:txBody>
      </p:sp>
      <p:cxnSp>
        <p:nvCxnSpPr>
          <p:cNvPr id="16" name="Straight Arrow Connector 15"/>
          <p:cNvCxnSpPr/>
          <p:nvPr/>
        </p:nvCxnSpPr>
        <p:spPr bwMode="auto">
          <a:xfrm>
            <a:off x="4862146" y="2068513"/>
            <a:ext cx="0" cy="305410"/>
          </a:xfrm>
          <a:prstGeom prst="straightConnector1">
            <a:avLst/>
          </a:prstGeom>
          <a:blipFill dpi="0" rotWithShape="0">
            <a:blip r:embed="rId9"/>
            <a:srcRect/>
            <a:tile tx="0" ty="0" sx="100000" sy="100000" flip="none" algn="tl"/>
          </a:blipFill>
          <a:ln w="25400" cap="flat" cmpd="sng" algn="ctr">
            <a:solidFill>
              <a:srgbClr val="000000"/>
            </a:solidFill>
            <a:prstDash val="solid"/>
            <a:round/>
            <a:headEnd type="triangle"/>
            <a:tailEnd type="triangle"/>
          </a:ln>
          <a:effectLst/>
        </p:spPr>
      </p:cxnSp>
      <p:sp>
        <p:nvSpPr>
          <p:cNvPr id="17" name="TextBox 16"/>
          <p:cNvSpPr txBox="1"/>
          <p:nvPr/>
        </p:nvSpPr>
        <p:spPr>
          <a:xfrm>
            <a:off x="4927960" y="2017197"/>
            <a:ext cx="312906" cy="369332"/>
          </a:xfrm>
          <a:prstGeom prst="rect">
            <a:avLst/>
          </a:prstGeom>
          <a:noFill/>
        </p:spPr>
        <p:txBody>
          <a:bodyPr wrap="none" rtlCol="0">
            <a:spAutoFit/>
          </a:bodyPr>
          <a:lstStyle/>
          <a:p>
            <a:r>
              <a:rPr lang="en-US" dirty="0" smtClean="0"/>
              <a:t>d</a:t>
            </a:r>
            <a:endParaRPr lang="en-US" dirty="0"/>
          </a:p>
        </p:txBody>
      </p:sp>
      <p:sp>
        <p:nvSpPr>
          <p:cNvPr id="18" name="TextBox 17"/>
          <p:cNvSpPr txBox="1"/>
          <p:nvPr/>
        </p:nvSpPr>
        <p:spPr>
          <a:xfrm>
            <a:off x="278065" y="1883847"/>
            <a:ext cx="316193" cy="369332"/>
          </a:xfrm>
          <a:prstGeom prst="rect">
            <a:avLst/>
          </a:prstGeom>
          <a:solidFill>
            <a:schemeClr val="bg1"/>
          </a:solidFill>
        </p:spPr>
        <p:txBody>
          <a:bodyPr wrap="square" rtlCol="0">
            <a:spAutoFit/>
          </a:bodyPr>
          <a:lstStyle/>
          <a:p>
            <a:r>
              <a:rPr lang="en-US" i="1" dirty="0" smtClean="0"/>
              <a:t>m</a:t>
            </a:r>
            <a:endParaRPr lang="en-US" i="1" dirty="0"/>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body" idx="1"/>
          </p:nvPr>
        </p:nvSpPr>
        <p:spPr>
          <a:xfrm>
            <a:off x="107156" y="4513695"/>
            <a:ext cx="8885039" cy="792538"/>
          </a:xfrm>
        </p:spPr>
        <p:txBody>
          <a:bodyPr/>
          <a:lstStyle/>
          <a:p>
            <a:pPr marL="622568" eaLnBrk="1" hangingPunct="1">
              <a:buSzPct val="99000"/>
              <a:buNone/>
            </a:pPr>
            <a:r>
              <a:rPr lang="en-US" sz="2000" dirty="0" smtClean="0"/>
              <a:t>Double Chopper transmission with chopper slit angle Φ</a:t>
            </a:r>
            <a:r>
              <a:rPr lang="en-US" sz="2000" baseline="-25000" dirty="0" smtClean="0"/>
              <a:t>0</a:t>
            </a:r>
            <a:r>
              <a:rPr lang="en-US" sz="2000" dirty="0" smtClean="0"/>
              <a:t>:</a:t>
            </a:r>
          </a:p>
        </p:txBody>
      </p:sp>
      <p:sp>
        <p:nvSpPr>
          <p:cNvPr id="967683" name="Rectangle 1"/>
          <p:cNvSpPr>
            <a:spLocks noGrp="1" noChangeArrowheads="1"/>
          </p:cNvSpPr>
          <p:nvPr>
            <p:ph type="title"/>
          </p:nvPr>
        </p:nvSpPr>
        <p:spPr>
          <a:xfrm>
            <a:off x="258969" y="176150"/>
            <a:ext cx="8304609" cy="759023"/>
          </a:xfrm>
        </p:spPr>
        <p:txBody>
          <a:bodyPr/>
          <a:lstStyle/>
          <a:p>
            <a:pPr eaLnBrk="1" hangingPunct="1"/>
            <a:r>
              <a:rPr lang="en-US" sz="3400" dirty="0" smtClean="0"/>
              <a:t>Double Chopper set-up</a:t>
            </a:r>
          </a:p>
        </p:txBody>
      </p:sp>
      <p:pic>
        <p:nvPicPr>
          <p:cNvPr id="4" name="Picture 3" descr="D17SideView.tiff"/>
          <p:cNvPicPr>
            <a:picLocks noChangeAspect="1"/>
          </p:cNvPicPr>
          <p:nvPr/>
        </p:nvPicPr>
        <p:blipFill>
          <a:blip r:embed="rId2"/>
          <a:stretch>
            <a:fillRect/>
          </a:stretch>
        </p:blipFill>
        <p:spPr>
          <a:xfrm>
            <a:off x="530774" y="935173"/>
            <a:ext cx="5249205" cy="3176863"/>
          </a:xfrm>
          <a:prstGeom prst="rect">
            <a:avLst/>
          </a:prstGeom>
        </p:spPr>
      </p:pic>
      <p:sp>
        <p:nvSpPr>
          <p:cNvPr id="5" name="Rectangle 14"/>
          <p:cNvSpPr>
            <a:spLocks/>
          </p:cNvSpPr>
          <p:nvPr/>
        </p:nvSpPr>
        <p:spPr bwMode="auto">
          <a:xfrm>
            <a:off x="258962" y="4112029"/>
            <a:ext cx="5181600" cy="401666"/>
          </a:xfrm>
          <a:prstGeom prst="rect">
            <a:avLst/>
          </a:prstGeom>
          <a:noFill/>
          <a:ln w="12700">
            <a:noFill/>
            <a:miter lim="800000"/>
            <a:headEnd/>
            <a:tailEnd/>
          </a:ln>
        </p:spPr>
        <p:txBody>
          <a:bodyPr lIns="0" tIns="0" rIns="0" bIns="0" anchor="ctr">
            <a:prstTxWarp prst="textNoShape">
              <a:avLst/>
            </a:prstTxWarp>
          </a:bodyPr>
          <a:lstStyle/>
          <a:p>
            <a:pPr defTabSz="912486"/>
            <a:r>
              <a:rPr lang="en-US" sz="1000" dirty="0" smtClean="0"/>
              <a:t>R</a:t>
            </a:r>
            <a:r>
              <a:rPr lang="en-US" sz="1000" dirty="0"/>
              <a:t>. </a:t>
            </a:r>
            <a:r>
              <a:rPr lang="en-US" sz="1000" dirty="0" err="1" smtClean="0"/>
              <a:t>Cubitt</a:t>
            </a:r>
            <a:r>
              <a:rPr lang="en-US" sz="1000" dirty="0" smtClean="0"/>
              <a:t> and </a:t>
            </a:r>
            <a:r>
              <a:rPr lang="en-US" sz="1000" dirty="0"/>
              <a:t>G. </a:t>
            </a:r>
            <a:r>
              <a:rPr lang="en-US" sz="1000" dirty="0" err="1"/>
              <a:t>Fragneto</a:t>
            </a:r>
            <a:r>
              <a:rPr lang="en-US" sz="1000" dirty="0" smtClean="0"/>
              <a:t>,  Appl</a:t>
            </a:r>
            <a:r>
              <a:rPr lang="en-US" sz="1000" dirty="0"/>
              <a:t>. Phys. A 74 [Suppl.], S329– S331 (2002</a:t>
            </a:r>
            <a:r>
              <a:rPr lang="en-US" sz="1000" dirty="0" smtClean="0"/>
              <a:t>)</a:t>
            </a:r>
            <a:r>
              <a:rPr lang="en-US" sz="1000" dirty="0" smtClean="0">
                <a:ea typeface="Gill Sans" pitchFamily="-109" charset="0"/>
                <a:cs typeface="Gill Sans" pitchFamily="-109" charset="0"/>
              </a:rPr>
              <a:t>.</a:t>
            </a:r>
            <a:endParaRPr lang="en-US" sz="1000" dirty="0">
              <a:ea typeface="Gill Sans" pitchFamily="-109" charset="0"/>
              <a:cs typeface="Gill Sans" pitchFamily="-109" charset="0"/>
            </a:endParaRPr>
          </a:p>
        </p:txBody>
      </p:sp>
      <p:pic>
        <p:nvPicPr>
          <p:cNvPr id="11" name="Picture 10" descr="latex-image-1.pdf"/>
          <p:cNvPicPr>
            <a:picLocks noChangeAspect="1"/>
          </p:cNvPicPr>
          <p:nvPr/>
        </p:nvPicPr>
        <p:blipFill>
          <a:blip r:embed="rId3"/>
          <a:stretch>
            <a:fillRect/>
          </a:stretch>
        </p:blipFill>
        <p:spPr>
          <a:xfrm>
            <a:off x="280988" y="5537452"/>
            <a:ext cx="2870200" cy="584200"/>
          </a:xfrm>
          <a:prstGeom prst="rect">
            <a:avLst/>
          </a:prstGeom>
        </p:spPr>
      </p:pic>
      <p:pic>
        <p:nvPicPr>
          <p:cNvPr id="12" name="Picture 11" descr="latex-image-1.pdf"/>
          <p:cNvPicPr>
            <a:picLocks noChangeAspect="1"/>
          </p:cNvPicPr>
          <p:nvPr/>
        </p:nvPicPr>
        <p:blipFill>
          <a:blip r:embed="rId4"/>
          <a:stretch>
            <a:fillRect/>
          </a:stretch>
        </p:blipFill>
        <p:spPr>
          <a:xfrm>
            <a:off x="7059856" y="5514151"/>
            <a:ext cx="1701800" cy="495300"/>
          </a:xfrm>
          <a:prstGeom prst="rect">
            <a:avLst/>
          </a:prstGeom>
        </p:spPr>
      </p:pic>
      <p:pic>
        <p:nvPicPr>
          <p:cNvPr id="9" name="Picture 8" descr="latex-image-1.pdf"/>
          <p:cNvPicPr>
            <a:picLocks noChangeAspect="1"/>
          </p:cNvPicPr>
          <p:nvPr/>
        </p:nvPicPr>
        <p:blipFill>
          <a:blip r:embed="rId5"/>
          <a:stretch>
            <a:fillRect/>
          </a:stretch>
        </p:blipFill>
        <p:spPr>
          <a:xfrm>
            <a:off x="4336710" y="5517297"/>
            <a:ext cx="2184400" cy="546100"/>
          </a:xfrm>
          <a:prstGeom prst="rect">
            <a:avLst/>
          </a:prstGeom>
        </p:spPr>
      </p:pic>
      <p:sp>
        <p:nvSpPr>
          <p:cNvPr id="10" name="Rectangle 2"/>
          <p:cNvSpPr txBox="1">
            <a:spLocks noChangeArrowheads="1"/>
          </p:cNvSpPr>
          <p:nvPr/>
        </p:nvSpPr>
        <p:spPr bwMode="auto">
          <a:xfrm>
            <a:off x="3329288" y="5420942"/>
            <a:ext cx="742526" cy="792538"/>
          </a:xfrm>
          <a:prstGeom prst="rect">
            <a:avLst/>
          </a:prstGeom>
          <a:noFill/>
          <a:ln w="12700">
            <a:noFill/>
            <a:miter lim="800000"/>
            <a:headEnd/>
            <a:tailEnd/>
          </a:ln>
        </p:spPr>
        <p:txBody>
          <a:bodyPr vert="horz" wrap="square" lIns="35683" tIns="35683" rIns="35683" bIns="35683" numCol="1" anchor="ctr" anchorCtr="0" compatLnSpc="1">
            <a:prstTxWarp prst="textNoShape">
              <a:avLst/>
            </a:prstTxWarp>
          </a:bodyPr>
          <a:lstStyle/>
          <a:p>
            <a:pPr marL="622568" indent="-399444" defTabSz="914071" fontAlgn="base">
              <a:spcBef>
                <a:spcPts val="1687"/>
              </a:spcBef>
              <a:spcAft>
                <a:spcPct val="0"/>
              </a:spcAft>
              <a:buSzPct val="99000"/>
              <a:defRPr/>
            </a:pPr>
            <a:r>
              <a:rPr lang="en-US" sz="2000" kern="0" dirty="0" smtClean="0">
                <a:sym typeface="Gill Sans" pitchFamily="-109" charset="0"/>
              </a:rPr>
              <a:t>for</a:t>
            </a:r>
          </a:p>
        </p:txBody>
      </p:sp>
      <p:pic>
        <p:nvPicPr>
          <p:cNvPr id="13" name="Picture 12" descr="WellTransmission.tiff"/>
          <p:cNvPicPr>
            <a:picLocks noChangeAspect="1"/>
          </p:cNvPicPr>
          <p:nvPr/>
        </p:nvPicPr>
        <p:blipFill>
          <a:blip r:embed="rId6"/>
          <a:stretch>
            <a:fillRect/>
          </a:stretch>
        </p:blipFill>
        <p:spPr>
          <a:xfrm>
            <a:off x="5938645" y="1772301"/>
            <a:ext cx="2981677" cy="1627499"/>
          </a:xfrm>
          <a:prstGeom prst="rect">
            <a:avLst/>
          </a:prstGeom>
        </p:spPr>
      </p:pic>
      <p:sp>
        <p:nvSpPr>
          <p:cNvPr id="14" name="Rectangle 14"/>
          <p:cNvSpPr>
            <a:spLocks/>
          </p:cNvSpPr>
          <p:nvPr/>
        </p:nvSpPr>
        <p:spPr bwMode="auto">
          <a:xfrm>
            <a:off x="6420854" y="3497548"/>
            <a:ext cx="2723146" cy="401666"/>
          </a:xfrm>
          <a:prstGeom prst="rect">
            <a:avLst/>
          </a:prstGeom>
          <a:noFill/>
          <a:ln w="12700">
            <a:noFill/>
            <a:miter lim="800000"/>
            <a:headEnd/>
            <a:tailEnd/>
          </a:ln>
        </p:spPr>
        <p:txBody>
          <a:bodyPr lIns="0" tIns="0" rIns="0" bIns="0" anchor="ctr">
            <a:prstTxWarp prst="textNoShape">
              <a:avLst/>
            </a:prstTxWarp>
          </a:bodyPr>
          <a:lstStyle/>
          <a:p>
            <a:pPr defTabSz="912486"/>
            <a:r>
              <a:rPr lang="en-US" sz="1000" dirty="0" smtClean="0"/>
              <a:t>A. van Well,  </a:t>
            </a:r>
            <a:r>
              <a:rPr lang="en-US" sz="1000" dirty="0" err="1" smtClean="0"/>
              <a:t>Physica</a:t>
            </a:r>
            <a:r>
              <a:rPr lang="en-US" sz="1000" dirty="0" smtClean="0"/>
              <a:t> B 80 &amp; 81, 959– 961 (1992)</a:t>
            </a:r>
            <a:r>
              <a:rPr lang="en-US" sz="1000" dirty="0" smtClean="0">
                <a:ea typeface="Gill Sans" pitchFamily="-109" charset="0"/>
                <a:cs typeface="Gill Sans" pitchFamily="-109" charset="0"/>
              </a:rPr>
              <a:t>.</a:t>
            </a:r>
            <a:endParaRPr lang="en-US" sz="1000" dirty="0">
              <a:ea typeface="Gill Sans" pitchFamily="-109" charset="0"/>
              <a:cs typeface="Gill Sans" pitchFamily="-109" charset="0"/>
            </a:endParaRPr>
          </a:p>
        </p:txBody>
      </p:sp>
      <p:sp>
        <p:nvSpPr>
          <p:cNvPr id="15" name="TextBox 14"/>
          <p:cNvSpPr txBox="1"/>
          <p:nvPr/>
        </p:nvSpPr>
        <p:spPr>
          <a:xfrm>
            <a:off x="6723291" y="1234993"/>
            <a:ext cx="1866146" cy="373659"/>
          </a:xfrm>
          <a:prstGeom prst="rect">
            <a:avLst/>
          </a:prstGeom>
          <a:noFill/>
        </p:spPr>
        <p:txBody>
          <a:bodyPr wrap="none" lIns="91407" tIns="45704" rIns="91407" bIns="45704" rtlCol="0">
            <a:spAutoFit/>
          </a:bodyPr>
          <a:lstStyle/>
          <a:p>
            <a:r>
              <a:rPr lang="en-US" dirty="0" smtClean="0"/>
              <a:t>For zero opening:</a:t>
            </a:r>
            <a:endParaRPr lang="en-US" dirty="0"/>
          </a:p>
        </p:txBody>
      </p:sp>
      <p:pic>
        <p:nvPicPr>
          <p:cNvPr id="16" name="Picture 15" descr="choppers-FIGARO.pdf"/>
          <p:cNvPicPr>
            <a:picLocks noChangeAspect="1"/>
          </p:cNvPicPr>
          <p:nvPr/>
        </p:nvPicPr>
        <p:blipFill>
          <a:blip r:embed="rId7"/>
          <a:stretch>
            <a:fillRect/>
          </a:stretch>
        </p:blipFill>
        <p:spPr>
          <a:xfrm>
            <a:off x="5991542" y="971112"/>
            <a:ext cx="2964048" cy="296404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
          <p:cNvGraphicFramePr>
            <a:graphicFrameLocks noGrp="1"/>
          </p:cNvGraphicFramePr>
          <p:nvPr/>
        </p:nvGraphicFramePr>
        <p:xfrm>
          <a:off x="5029200" y="4419600"/>
          <a:ext cx="3097213" cy="2286000"/>
        </p:xfrm>
        <a:graphic>
          <a:graphicData uri="http://schemas.openxmlformats.org/drawingml/2006/table">
            <a:tbl>
              <a:tblPr/>
              <a:tblGrid>
                <a:gridCol w="715963">
                  <a:extLst>
                    <a:ext uri="{9D8B030D-6E8A-4147-A177-3AD203B41FA5}">
                      <a16:colId xmlns:a16="http://schemas.microsoft.com/office/drawing/2014/main" val="20000"/>
                    </a:ext>
                  </a:extLst>
                </a:gridCol>
                <a:gridCol w="1092200">
                  <a:extLst>
                    <a:ext uri="{9D8B030D-6E8A-4147-A177-3AD203B41FA5}">
                      <a16:colId xmlns:a16="http://schemas.microsoft.com/office/drawing/2014/main" val="20001"/>
                    </a:ext>
                  </a:extLst>
                </a:gridCol>
                <a:gridCol w="1289050">
                  <a:extLst>
                    <a:ext uri="{9D8B030D-6E8A-4147-A177-3AD203B41FA5}">
                      <a16:colId xmlns:a16="http://schemas.microsoft.com/office/drawing/2014/main" val="20002"/>
                    </a:ext>
                  </a:extLst>
                </a:gridCol>
              </a:tblGrid>
              <a:tr h="4476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Symbol" charset="2"/>
                          <a:ea typeface="Times New Roman" charset="0"/>
                          <a:cs typeface="Times New Roman" charset="0"/>
                        </a:rPr>
                        <a:t>Dl/</a:t>
                      </a:r>
                      <a:r>
                        <a:rPr kumimoji="0" lang="en-GB" sz="1200" b="0" i="0" u="none" strike="noStrike" cap="none" normalizeH="0" baseline="0" dirty="0" err="1">
                          <a:ln>
                            <a:noFill/>
                          </a:ln>
                          <a:solidFill>
                            <a:srgbClr val="000000"/>
                          </a:solidFill>
                          <a:effectLst/>
                          <a:latin typeface="Symbol" charset="2"/>
                          <a:ea typeface="Times New Roman" charset="0"/>
                          <a:cs typeface="Times New Roman" charset="0"/>
                        </a:rPr>
                        <a:t>l</a:t>
                      </a:r>
                      <a:r>
                        <a:rPr kumimoji="0" lang="en-GB" sz="1200" b="0" i="0" u="none" strike="noStrike" cap="none" normalizeH="0" baseline="0" dirty="0">
                          <a:ln>
                            <a:noFill/>
                          </a:ln>
                          <a:solidFill>
                            <a:srgbClr val="000000"/>
                          </a:solidFill>
                          <a:effectLst/>
                          <a:latin typeface="Verdana" charset="0"/>
                          <a:ea typeface="Times New Roman" charset="0"/>
                          <a:cs typeface="Times New Roman" charset="0"/>
                        </a:rPr>
                        <a:t> </a:t>
                      </a:r>
                      <a:endParaRPr kumimoji="0" lang="en-GB" sz="2800" b="0" i="0" u="none" strike="noStrike" cap="none" normalizeH="0" baseline="0" dirty="0">
                        <a:ln>
                          <a:noFill/>
                        </a:ln>
                        <a:solidFill>
                          <a:srgbClr val="000000"/>
                        </a:solidFill>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Verdana" charset="0"/>
                          <a:ea typeface="Times New Roman" charset="0"/>
                          <a:cs typeface="Times New Roman" charset="0"/>
                        </a:rPr>
                        <a:t>Disc Numbers</a:t>
                      </a:r>
                      <a:endParaRPr kumimoji="0" lang="en-GB" sz="2800" b="0" i="0" u="none" strike="noStrike" cap="none" normalizeH="0" baseline="0" dirty="0">
                        <a:ln>
                          <a:noFill/>
                        </a:ln>
                        <a:solidFill>
                          <a:srgbClr val="000000"/>
                        </a:solidFill>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Verdana" charset="0"/>
                          <a:ea typeface="Times New Roman" charset="0"/>
                          <a:cs typeface="Times New Roman" charset="0"/>
                        </a:rPr>
                        <a:t>Disc separation (mm)</a:t>
                      </a:r>
                      <a:endParaRPr kumimoji="0" lang="en-GB" sz="2800" b="0" i="0" u="none" strike="noStrike" cap="none" normalizeH="0" baseline="0">
                        <a:ln>
                          <a:noFill/>
                        </a:ln>
                        <a:solidFill>
                          <a:srgbClr val="000000"/>
                        </a:solidFill>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619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Verdana" charset="0"/>
                          <a:ea typeface="Times New Roman" charset="0"/>
                          <a:cs typeface="Times New Roman" charset="0"/>
                        </a:rPr>
                        <a:t>10 %</a:t>
                      </a:r>
                      <a:endParaRPr kumimoji="0" lang="en-GB" sz="2800" b="0" i="0" u="none" strike="noStrike" cap="none" normalizeH="0" baseline="0">
                        <a:ln>
                          <a:noFill/>
                        </a:ln>
                        <a:solidFill>
                          <a:srgbClr val="000000"/>
                        </a:solidFill>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Verdana" charset="0"/>
                          <a:ea typeface="Times New Roman" charset="0"/>
                          <a:cs typeface="Times New Roman" charset="0"/>
                        </a:rPr>
                        <a:t>1 &amp; 4</a:t>
                      </a:r>
                      <a:endParaRPr kumimoji="0" lang="en-GB" sz="2800" b="0" i="0" u="none" strike="noStrike" cap="none" normalizeH="0" baseline="0" dirty="0">
                        <a:ln>
                          <a:noFill/>
                        </a:ln>
                        <a:solidFill>
                          <a:srgbClr val="000000"/>
                        </a:solidFill>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Verdana" charset="0"/>
                          <a:ea typeface="Times New Roman" charset="0"/>
                          <a:cs typeface="Times New Roman" charset="0"/>
                        </a:rPr>
                        <a:t>800</a:t>
                      </a:r>
                      <a:endParaRPr kumimoji="0" lang="en-GB" sz="2800" b="0" i="0" u="none" strike="noStrike" cap="none" normalizeH="0" baseline="0" dirty="0">
                        <a:ln>
                          <a:noFill/>
                        </a:ln>
                        <a:solidFill>
                          <a:srgbClr val="000000"/>
                        </a:solidFill>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8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Verdana" charset="0"/>
                          <a:ea typeface="Times New Roman" charset="0"/>
                          <a:cs typeface="Times New Roman" charset="0"/>
                        </a:rPr>
                        <a:t>8.8%</a:t>
                      </a:r>
                      <a:endParaRPr kumimoji="0" lang="en-GB" sz="2800" b="0" i="0" u="none" strike="noStrike" cap="none" normalizeH="0" baseline="0">
                        <a:ln>
                          <a:noFill/>
                        </a:ln>
                        <a:solidFill>
                          <a:srgbClr val="000000"/>
                        </a:solidFill>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Verdana" charset="0"/>
                          <a:ea typeface="Times New Roman" charset="0"/>
                          <a:cs typeface="Times New Roman" charset="0"/>
                        </a:rPr>
                        <a:t>2 &amp; 4</a:t>
                      </a:r>
                      <a:endParaRPr kumimoji="0" lang="en-GB" sz="2800" b="0" i="0" u="none" strike="noStrike" cap="none" normalizeH="0" baseline="0">
                        <a:ln>
                          <a:noFill/>
                        </a:ln>
                        <a:solidFill>
                          <a:srgbClr val="000000"/>
                        </a:solidFill>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Verdana" charset="0"/>
                          <a:ea typeface="Times New Roman" charset="0"/>
                          <a:cs typeface="Times New Roman" charset="0"/>
                        </a:rPr>
                        <a:t>700</a:t>
                      </a:r>
                      <a:endParaRPr kumimoji="0" lang="en-GB" sz="2800" b="0" i="0" u="none" strike="noStrike" cap="none" normalizeH="0" baseline="0">
                        <a:ln>
                          <a:noFill/>
                        </a:ln>
                        <a:solidFill>
                          <a:srgbClr val="000000"/>
                        </a:solidFill>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58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Verdana" charset="0"/>
                          <a:ea typeface="Times New Roman" charset="0"/>
                          <a:cs typeface="Times New Roman" charset="0"/>
                        </a:rPr>
                        <a:t>4.2%</a:t>
                      </a:r>
                      <a:endParaRPr kumimoji="0" lang="en-GB" sz="2800" b="0" i="0" u="none" strike="noStrike" cap="none" normalizeH="0" baseline="0">
                        <a:ln>
                          <a:noFill/>
                        </a:ln>
                        <a:solidFill>
                          <a:srgbClr val="000000"/>
                        </a:solidFill>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Verdana" charset="0"/>
                          <a:ea typeface="Times New Roman" charset="0"/>
                          <a:cs typeface="Times New Roman" charset="0"/>
                        </a:rPr>
                        <a:t>1 &amp; 3</a:t>
                      </a:r>
                      <a:endParaRPr kumimoji="0" lang="en-GB" sz="2800" b="0" i="0" u="none" strike="noStrike" cap="none" normalizeH="0" baseline="0">
                        <a:ln>
                          <a:noFill/>
                        </a:ln>
                        <a:solidFill>
                          <a:srgbClr val="000000"/>
                        </a:solidFill>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Verdana" charset="0"/>
                          <a:ea typeface="Times New Roman" charset="0"/>
                          <a:cs typeface="Times New Roman" charset="0"/>
                        </a:rPr>
                        <a:t>350</a:t>
                      </a:r>
                      <a:endParaRPr kumimoji="0" lang="en-GB" sz="2800" b="0" i="0" u="none" strike="noStrike" cap="none" normalizeH="0" baseline="0">
                        <a:ln>
                          <a:noFill/>
                        </a:ln>
                        <a:solidFill>
                          <a:srgbClr val="000000"/>
                        </a:solidFill>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58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Verdana" charset="0"/>
                          <a:ea typeface="Times New Roman" charset="0"/>
                          <a:cs typeface="Times New Roman" charset="0"/>
                        </a:rPr>
                        <a:t>3.0%</a:t>
                      </a:r>
                      <a:endParaRPr kumimoji="0" lang="en-GB" sz="2800" b="0" i="0" u="none" strike="noStrike" cap="none" normalizeH="0" baseline="0">
                        <a:ln>
                          <a:noFill/>
                        </a:ln>
                        <a:solidFill>
                          <a:srgbClr val="000000"/>
                        </a:solidFill>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Verdana" charset="0"/>
                          <a:ea typeface="Times New Roman" charset="0"/>
                          <a:cs typeface="Times New Roman" charset="0"/>
                        </a:rPr>
                        <a:t>2 &amp; 3</a:t>
                      </a:r>
                      <a:endParaRPr kumimoji="0" lang="en-GB" sz="2800" b="0" i="0" u="none" strike="noStrike" cap="none" normalizeH="0" baseline="0">
                        <a:ln>
                          <a:noFill/>
                        </a:ln>
                        <a:solidFill>
                          <a:srgbClr val="000000"/>
                        </a:solidFill>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Verdana" charset="0"/>
                          <a:ea typeface="Times New Roman" charset="0"/>
                          <a:cs typeface="Times New Roman" charset="0"/>
                        </a:rPr>
                        <a:t>250</a:t>
                      </a:r>
                      <a:endParaRPr kumimoji="0" lang="en-GB" sz="2800" b="0" i="0" u="none" strike="noStrike" cap="none" normalizeH="0" baseline="0" dirty="0">
                        <a:ln>
                          <a:noFill/>
                        </a:ln>
                        <a:solidFill>
                          <a:srgbClr val="000000"/>
                        </a:solidFill>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603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Verdana" charset="0"/>
                          <a:ea typeface="Times New Roman" charset="0"/>
                          <a:cs typeface="Times New Roman" charset="0"/>
                        </a:rPr>
                        <a:t>5.4%</a:t>
                      </a:r>
                      <a:endParaRPr kumimoji="0" lang="en-GB" sz="2800" b="0" i="0" u="none" strike="noStrike" cap="none" normalizeH="0" baseline="0">
                        <a:ln>
                          <a:noFill/>
                        </a:ln>
                        <a:solidFill>
                          <a:srgbClr val="000000"/>
                        </a:solidFill>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Verdana" charset="0"/>
                          <a:ea typeface="Times New Roman" charset="0"/>
                          <a:cs typeface="Times New Roman" charset="0"/>
                        </a:rPr>
                        <a:t>3 &amp; 4</a:t>
                      </a:r>
                      <a:endParaRPr kumimoji="0" lang="en-GB" sz="2800" b="0" i="0" u="none" strike="noStrike" cap="none" normalizeH="0" baseline="0">
                        <a:ln>
                          <a:noFill/>
                        </a:ln>
                        <a:solidFill>
                          <a:srgbClr val="000000"/>
                        </a:solidFill>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Verdana" charset="0"/>
                          <a:ea typeface="Times New Roman" charset="0"/>
                          <a:cs typeface="Times New Roman" charset="0"/>
                        </a:rPr>
                        <a:t>450</a:t>
                      </a:r>
                      <a:endParaRPr kumimoji="0" lang="en-GB" sz="2800" b="0" i="0" u="none" strike="noStrike" cap="none" normalizeH="0" baseline="0" dirty="0">
                        <a:ln>
                          <a:noFill/>
                        </a:ln>
                        <a:solidFill>
                          <a:srgbClr val="000000"/>
                        </a:solidFill>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58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Verdana" charset="0"/>
                          <a:ea typeface="Times New Roman" charset="0"/>
                          <a:cs typeface="Times New Roman" charset="0"/>
                        </a:rPr>
                        <a:t>1.2%</a:t>
                      </a:r>
                      <a:endParaRPr kumimoji="0" lang="en-GB" sz="2800" b="0" i="0" u="none" strike="noStrike" cap="none" normalizeH="0" baseline="0">
                        <a:ln>
                          <a:noFill/>
                        </a:ln>
                        <a:solidFill>
                          <a:srgbClr val="000000"/>
                        </a:solidFill>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Verdana" charset="0"/>
                          <a:ea typeface="Times New Roman" charset="0"/>
                          <a:cs typeface="Times New Roman" charset="0"/>
                        </a:rPr>
                        <a:t>1 &amp; 2</a:t>
                      </a:r>
                      <a:endParaRPr kumimoji="0" lang="en-GB" sz="2800" b="0" i="0" u="none" strike="noStrike" cap="none" normalizeH="0" baseline="0">
                        <a:ln>
                          <a:noFill/>
                        </a:ln>
                        <a:solidFill>
                          <a:srgbClr val="000000"/>
                        </a:solidFill>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Verdana" charset="0"/>
                          <a:ea typeface="Times New Roman" charset="0"/>
                          <a:cs typeface="Times New Roman" charset="0"/>
                        </a:rPr>
                        <a:t>100</a:t>
                      </a:r>
                      <a:endParaRPr kumimoji="0" lang="en-GB" sz="2800" b="0" i="0" u="none" strike="noStrike" cap="none" normalizeH="0" baseline="0" dirty="0">
                        <a:ln>
                          <a:noFill/>
                        </a:ln>
                        <a:solidFill>
                          <a:srgbClr val="000000"/>
                        </a:solidFill>
                        <a:effectLst/>
                        <a:latin typeface="Arial" charset="0"/>
                        <a:ea typeface="ＭＳ Ｐゴシック" charset="-128"/>
                        <a:cs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73765" name="Picture 36" descr="PC120008"/>
          <p:cNvPicPr>
            <a:picLocks noChangeAspect="1" noChangeArrowheads="1"/>
          </p:cNvPicPr>
          <p:nvPr/>
        </p:nvPicPr>
        <p:blipFill>
          <a:blip r:embed="rId3"/>
          <a:srcRect l="6250" t="25781" r="10417" b="10938"/>
          <a:stretch>
            <a:fillRect/>
          </a:stretch>
        </p:blipFill>
        <p:spPr bwMode="auto">
          <a:xfrm>
            <a:off x="4576763" y="381000"/>
            <a:ext cx="3687762" cy="3733800"/>
          </a:xfrm>
          <a:prstGeom prst="rect">
            <a:avLst/>
          </a:prstGeom>
          <a:noFill/>
          <a:ln w="9525">
            <a:noFill/>
            <a:miter lim="800000"/>
            <a:headEnd/>
            <a:tailEnd/>
          </a:ln>
        </p:spPr>
      </p:pic>
      <p:sp>
        <p:nvSpPr>
          <p:cNvPr id="73766" name="Text Box 37"/>
          <p:cNvSpPr txBox="1">
            <a:spLocks noChangeArrowheads="1"/>
          </p:cNvSpPr>
          <p:nvPr/>
        </p:nvSpPr>
        <p:spPr bwMode="auto">
          <a:xfrm>
            <a:off x="304800" y="2590800"/>
            <a:ext cx="4130675" cy="923925"/>
          </a:xfrm>
          <a:prstGeom prst="rect">
            <a:avLst/>
          </a:prstGeom>
          <a:noFill/>
          <a:ln w="9525">
            <a:noFill/>
            <a:miter lim="800000"/>
            <a:headEnd/>
            <a:tailEnd/>
          </a:ln>
        </p:spPr>
        <p:txBody>
          <a:bodyPr>
            <a:prstTxWarp prst="textNoShape">
              <a:avLst/>
            </a:prstTxWarp>
            <a:spAutoFit/>
          </a:bodyPr>
          <a:lstStyle/>
          <a:p>
            <a:pPr algn="ctr" defTabSz="914400" fontAlgn="base">
              <a:spcBef>
                <a:spcPct val="0"/>
              </a:spcBef>
              <a:spcAft>
                <a:spcPct val="0"/>
              </a:spcAft>
            </a:pPr>
            <a:r>
              <a:rPr lang="en-US" dirty="0">
                <a:solidFill>
                  <a:srgbClr val="000000"/>
                </a:solidFill>
                <a:latin typeface="Gill Sans"/>
                <a:ea typeface="Century Gothic" pitchFamily="-112" charset="0"/>
                <a:cs typeface="Gill Sans"/>
              </a:rPr>
              <a:t>Loose resolution allows high flux and measurements of thin films and liquid/liquid interfaces</a:t>
            </a:r>
          </a:p>
        </p:txBody>
      </p:sp>
      <p:graphicFrame>
        <p:nvGraphicFramePr>
          <p:cNvPr id="73730" name="Object 2"/>
          <p:cNvGraphicFramePr>
            <a:graphicFrameLocks noChangeAspect="1"/>
          </p:cNvGraphicFramePr>
          <p:nvPr/>
        </p:nvGraphicFramePr>
        <p:xfrm>
          <a:off x="914400" y="5181600"/>
          <a:ext cx="2286000" cy="820738"/>
        </p:xfrm>
        <a:graphic>
          <a:graphicData uri="http://schemas.openxmlformats.org/presentationml/2006/ole">
            <mc:AlternateContent xmlns:mc="http://schemas.openxmlformats.org/markup-compatibility/2006">
              <mc:Choice xmlns:v="urn:schemas-microsoft-com:vml" Requires="v">
                <p:oleObj spid="_x0000_s114731" name="Equation" r:id="rId4" imgW="1664097" imgH="597297" progId="Equation.3">
                  <p:embed/>
                </p:oleObj>
              </mc:Choice>
              <mc:Fallback>
                <p:oleObj name="Equation" r:id="rId4" imgW="1664097" imgH="597297"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5181600"/>
                        <a:ext cx="2286000" cy="820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3767" name="Line 39"/>
          <p:cNvSpPr>
            <a:spLocks noChangeShapeType="1"/>
          </p:cNvSpPr>
          <p:nvPr/>
        </p:nvSpPr>
        <p:spPr bwMode="auto">
          <a:xfrm>
            <a:off x="2209800" y="5105400"/>
            <a:ext cx="838200" cy="990600"/>
          </a:xfrm>
          <a:prstGeom prst="line">
            <a:avLst/>
          </a:prstGeom>
          <a:noFill/>
          <a:ln w="38100">
            <a:solidFill>
              <a:srgbClr val="FF0000"/>
            </a:solidFill>
            <a:round/>
            <a:headEnd/>
            <a:tailEnd/>
          </a:ln>
        </p:spPr>
        <p:txBody>
          <a:bodyPr wrap="none" anchor="ctr">
            <a:prstTxWarp prst="textNoShape">
              <a:avLst/>
            </a:prstTxWarp>
          </a:bodyPr>
          <a:lstStyle/>
          <a:p>
            <a:pPr algn="ctr" defTabSz="914400" fontAlgn="base">
              <a:spcBef>
                <a:spcPct val="0"/>
              </a:spcBef>
              <a:spcAft>
                <a:spcPct val="0"/>
              </a:spcAft>
            </a:pPr>
            <a:endParaRPr lang="en-US" smtClean="0">
              <a:solidFill>
                <a:prstClr val="white"/>
              </a:solidFill>
              <a:latin typeface="Arial" pitchFamily="-112" charset="0"/>
            </a:endParaRPr>
          </a:p>
        </p:txBody>
      </p:sp>
      <p:sp>
        <p:nvSpPr>
          <p:cNvPr id="73768" name="Line 40"/>
          <p:cNvSpPr>
            <a:spLocks noChangeShapeType="1"/>
          </p:cNvSpPr>
          <p:nvPr/>
        </p:nvSpPr>
        <p:spPr bwMode="auto">
          <a:xfrm flipH="1">
            <a:off x="2133600" y="5181600"/>
            <a:ext cx="914400" cy="914400"/>
          </a:xfrm>
          <a:prstGeom prst="line">
            <a:avLst/>
          </a:prstGeom>
          <a:noFill/>
          <a:ln w="38100">
            <a:solidFill>
              <a:srgbClr val="FF0000"/>
            </a:solidFill>
            <a:round/>
            <a:headEnd/>
            <a:tailEnd/>
          </a:ln>
        </p:spPr>
        <p:txBody>
          <a:bodyPr wrap="none" anchor="ctr">
            <a:prstTxWarp prst="textNoShape">
              <a:avLst/>
            </a:prstTxWarp>
          </a:bodyPr>
          <a:lstStyle/>
          <a:p>
            <a:pPr algn="ctr" defTabSz="914400" fontAlgn="base">
              <a:spcBef>
                <a:spcPct val="0"/>
              </a:spcBef>
              <a:spcAft>
                <a:spcPct val="0"/>
              </a:spcAft>
            </a:pPr>
            <a:endParaRPr lang="en-US" smtClean="0">
              <a:solidFill>
                <a:prstClr val="white"/>
              </a:solidFill>
              <a:latin typeface="Arial" pitchFamily="-112" charset="0"/>
            </a:endParaRPr>
          </a:p>
        </p:txBody>
      </p:sp>
      <p:pic>
        <p:nvPicPr>
          <p:cNvPr id="73769" name="Picture 41" descr="Figaro_logo_V2"/>
          <p:cNvPicPr>
            <a:picLocks noChangeAspect="1" noChangeArrowheads="1"/>
          </p:cNvPicPr>
          <p:nvPr/>
        </p:nvPicPr>
        <p:blipFill>
          <a:blip r:embed="rId6"/>
          <a:srcRect/>
          <a:stretch>
            <a:fillRect/>
          </a:stretch>
        </p:blipFill>
        <p:spPr bwMode="auto">
          <a:xfrm>
            <a:off x="0" y="0"/>
            <a:ext cx="1295400" cy="915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NULL"/></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2.png"/></Relationships>
</file>

<file path=ppt/theme/_rels/theme7.xml.rels><?xml version="1.0" encoding="UTF-8" standalone="yes"?>
<Relationships xmlns="http://schemas.openxmlformats.org/package/2006/relationships"><Relationship Id="rId1" Type="http://schemas.openxmlformats.org/officeDocument/2006/relationships/image" Target="../media/image2.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8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Title &amp; Bullets">
  <a:themeElements>
    <a:clrScheme name="">
      <a:dk1>
        <a:srgbClr val="000000"/>
      </a:dk1>
      <a:lt1>
        <a:srgbClr val="FFFFFF"/>
      </a:lt1>
      <a:dk2>
        <a:srgbClr val="000000"/>
      </a:dk2>
      <a:lt2>
        <a:srgbClr val="000000"/>
      </a:lt2>
      <a:accent1>
        <a:srgbClr val="FAF087"/>
      </a:accent1>
      <a:accent2>
        <a:srgbClr val="333399"/>
      </a:accent2>
      <a:accent3>
        <a:srgbClr val="FFFFFF"/>
      </a:accent3>
      <a:accent4>
        <a:srgbClr val="000000"/>
      </a:accent4>
      <a:accent5>
        <a:srgbClr val="FCF6C3"/>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0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itle &amp; Bullets">
  <a:themeElements>
    <a:clrScheme name="">
      <a:dk1>
        <a:srgbClr val="000000"/>
      </a:dk1>
      <a:lt1>
        <a:srgbClr val="FFFFFF"/>
      </a:lt1>
      <a:dk2>
        <a:srgbClr val="000000"/>
      </a:dk2>
      <a:lt2>
        <a:srgbClr val="000000"/>
      </a:lt2>
      <a:accent1>
        <a:srgbClr val="FAF087"/>
      </a:accent1>
      <a:accent2>
        <a:srgbClr val="333399"/>
      </a:accent2>
      <a:accent3>
        <a:srgbClr val="FFFFFF"/>
      </a:accent3>
      <a:accent4>
        <a:srgbClr val="000000"/>
      </a:accent4>
      <a:accent5>
        <a:srgbClr val="FCF6C3"/>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Title &amp; Bullets">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Title &amp; Bullets">
  <a:themeElements>
    <a:clrScheme name="">
      <a:dk1>
        <a:srgbClr val="000000"/>
      </a:dk1>
      <a:lt1>
        <a:srgbClr val="FFFFFF"/>
      </a:lt1>
      <a:dk2>
        <a:srgbClr val="000000"/>
      </a:dk2>
      <a:lt2>
        <a:srgbClr val="000000"/>
      </a:lt2>
      <a:accent1>
        <a:srgbClr val="FAF087"/>
      </a:accent1>
      <a:accent2>
        <a:srgbClr val="333399"/>
      </a:accent2>
      <a:accent3>
        <a:srgbClr val="FFFFFF"/>
      </a:accent3>
      <a:accent4>
        <a:srgbClr val="000000"/>
      </a:accent4>
      <a:accent5>
        <a:srgbClr val="FCF6C3"/>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9_Title - Top">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2_Title - Top">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Title &amp; Bullets">
  <a:themeElements>
    <a:clrScheme name="">
      <a:dk1>
        <a:srgbClr val="000000"/>
      </a:dk1>
      <a:lt1>
        <a:srgbClr val="FFFFFF"/>
      </a:lt1>
      <a:dk2>
        <a:srgbClr val="000000"/>
      </a:dk2>
      <a:lt2>
        <a:srgbClr val="000000"/>
      </a:lt2>
      <a:accent1>
        <a:srgbClr val="FAF087"/>
      </a:accent1>
      <a:accent2>
        <a:srgbClr val="333399"/>
      </a:accent2>
      <a:accent3>
        <a:srgbClr val="FFFFFF"/>
      </a:accent3>
      <a:accent4>
        <a:srgbClr val="000000"/>
      </a:accent4>
      <a:accent5>
        <a:srgbClr val="FCF6C3"/>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11" charset="0"/>
            <a:ea typeface="ヒラギノ角ゴ ProN W3" pitchFamily="-111" charset="-128"/>
            <a:cs typeface="ヒラギノ角ゴ ProN W3" pitchFamily="-111" charset="-128"/>
            <a:sym typeface="Gill Sans" pitchFamily="-11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11108</TotalTime>
  <Words>5580</Words>
  <Application>Microsoft Office PowerPoint</Application>
  <PresentationFormat>On-screen Show (4:3)</PresentationFormat>
  <Paragraphs>964</Paragraphs>
  <Slides>108</Slides>
  <Notes>31</Notes>
  <HiddenSlides>13</HiddenSlides>
  <MMClips>1</MMClips>
  <ScaleCrop>false</ScaleCrop>
  <HeadingPairs>
    <vt:vector size="8" baseType="variant">
      <vt:variant>
        <vt:lpstr>Fonts Used</vt:lpstr>
      </vt:variant>
      <vt:variant>
        <vt:i4>21</vt:i4>
      </vt:variant>
      <vt:variant>
        <vt:lpstr>Theme</vt:lpstr>
      </vt:variant>
      <vt:variant>
        <vt:i4>13</vt:i4>
      </vt:variant>
      <vt:variant>
        <vt:lpstr>Embedded OLE Servers</vt:lpstr>
      </vt:variant>
      <vt:variant>
        <vt:i4>8</vt:i4>
      </vt:variant>
      <vt:variant>
        <vt:lpstr>Slide Titles</vt:lpstr>
      </vt:variant>
      <vt:variant>
        <vt:i4>108</vt:i4>
      </vt:variant>
    </vt:vector>
  </HeadingPairs>
  <TitlesOfParts>
    <vt:vector size="150" baseType="lpstr">
      <vt:lpstr>ＭＳ Ｐゴシック</vt:lpstr>
      <vt:lpstr>Arial</vt:lpstr>
      <vt:lpstr>Arial Rounded MT Bold</vt:lpstr>
      <vt:lpstr>Book Antiqua</vt:lpstr>
      <vt:lpstr>Calibri</vt:lpstr>
      <vt:lpstr>Cambria</vt:lpstr>
      <vt:lpstr>Century Gothic</vt:lpstr>
      <vt:lpstr>ÇlÇr ñæí©</vt:lpstr>
      <vt:lpstr>Comic Sans MS</vt:lpstr>
      <vt:lpstr>Courier New</vt:lpstr>
      <vt:lpstr>Futura</vt:lpstr>
      <vt:lpstr>Gill Sans</vt:lpstr>
      <vt:lpstr>Lucida Grande</vt:lpstr>
      <vt:lpstr>Monotype Sorts</vt:lpstr>
      <vt:lpstr>Symbol</vt:lpstr>
      <vt:lpstr>Times</vt:lpstr>
      <vt:lpstr>Times New Roman</vt:lpstr>
      <vt:lpstr>Verdana</vt:lpstr>
      <vt:lpstr>Wingdings</vt:lpstr>
      <vt:lpstr>Wingdings 2</vt:lpstr>
      <vt:lpstr>ヒラギノ角ゴ ProN W3</vt:lpstr>
      <vt:lpstr>Office Theme</vt:lpstr>
      <vt:lpstr>1_Title &amp; Bullets</vt:lpstr>
      <vt:lpstr>4_Title &amp; Bullets</vt:lpstr>
      <vt:lpstr>5_Title &amp; Bullets</vt:lpstr>
      <vt:lpstr>6_Title &amp; Bullets</vt:lpstr>
      <vt:lpstr>29_Title - Top</vt:lpstr>
      <vt:lpstr>42_Title - Top</vt:lpstr>
      <vt:lpstr>3_Title &amp; Bullets</vt:lpstr>
      <vt:lpstr>7_Title &amp; Bullets</vt:lpstr>
      <vt:lpstr>8_Title &amp; Bullets</vt:lpstr>
      <vt:lpstr>2_Title &amp; Bullets</vt:lpstr>
      <vt:lpstr>1_Office Theme</vt:lpstr>
      <vt:lpstr>10_Title &amp; Bullets</vt:lpstr>
      <vt:lpstr>Document</vt:lpstr>
      <vt:lpstr>Equations</vt:lpstr>
      <vt:lpstr>Equation</vt:lpstr>
      <vt:lpstr>Canvas Drawing</vt:lpstr>
      <vt:lpstr>Bitmap Image</vt:lpstr>
      <vt:lpstr>Adobe Acrobat Document</vt:lpstr>
      <vt:lpstr>Image</vt:lpstr>
      <vt:lpstr>Graph</vt:lpstr>
      <vt:lpstr>PowerPoint Presentation</vt:lpstr>
      <vt:lpstr>PowerPoint Presentation</vt:lpstr>
      <vt:lpstr>Outline</vt:lpstr>
      <vt:lpstr>1. Fundamental Scattering Theory</vt:lpstr>
      <vt:lpstr>Elastic differential cross section</vt:lpstr>
      <vt:lpstr>1st order Born Approximation</vt:lpstr>
      <vt:lpstr>2nd order Born Approximation?</vt:lpstr>
      <vt:lpstr>Potential V(r) for a single nucleus</vt:lpstr>
      <vt:lpstr>PowerPoint Presentation</vt:lpstr>
      <vt:lpstr>PowerPoint Presentation</vt:lpstr>
      <vt:lpstr>Neutron-matter interaction</vt:lpstr>
      <vt:lpstr>Comparison nuclear and magnetic neutron scattering lengths.</vt:lpstr>
      <vt:lpstr>Spin scattering</vt:lpstr>
      <vt:lpstr>Coherent/Incoherent Scattering</vt:lpstr>
      <vt:lpstr>Neutron Scattering Cross Sections</vt:lpstr>
      <vt:lpstr>2. Small Angle Neutron Scattering (SANS)</vt:lpstr>
      <vt:lpstr>PowerPoint Presentation</vt:lpstr>
      <vt:lpstr>Scattering length density</vt:lpstr>
      <vt:lpstr>Scattering Function from an assembly of particles</vt:lpstr>
      <vt:lpstr>Scattering from Polymer melts</vt:lpstr>
      <vt:lpstr>Scattering Function for Polymers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Break 15 min</vt:lpstr>
      <vt:lpstr>2. Small Angle Neutron Scattering (SANS)   Applications </vt:lpstr>
      <vt:lpstr>PowerPoint Presentation</vt:lpstr>
      <vt:lpstr>PowerPoint Presentation</vt:lpstr>
      <vt:lpstr>PowerPoint Presentation</vt:lpstr>
      <vt:lpstr>PowerPoint Presentation</vt:lpstr>
      <vt:lpstr>PowerPoint Presentation</vt:lpstr>
      <vt:lpstr>PowerPoint Presentation</vt:lpstr>
      <vt:lpstr>Evolution of the micellar shape before precipitation </vt:lpstr>
      <vt:lpstr>PowerPoint Presentation</vt:lpstr>
      <vt:lpstr>PowerPoint Presentation</vt:lpstr>
      <vt:lpstr>3. Small Angle Reflectometry</vt:lpstr>
      <vt:lpstr>Applications of Neutron Reflectometry</vt:lpstr>
      <vt:lpstr>Exact solution of step potential (QM)</vt:lpstr>
      <vt:lpstr>Reflectometry (Optics)</vt:lpstr>
      <vt:lpstr>Total Reflection</vt:lpstr>
      <vt:lpstr>Roughness</vt:lpstr>
      <vt:lpstr>Roughness</vt:lpstr>
      <vt:lpstr>The Fresnel reflectivity + Roughness</vt:lpstr>
      <vt:lpstr>The Fresnel reflectivity + Roughness</vt:lpstr>
      <vt:lpstr>Stratified Medium (Matrix method)</vt:lpstr>
      <vt:lpstr>Stratified Medium (Matrix method)</vt:lpstr>
      <vt:lpstr>Stratified Medium (Matrix method)</vt:lpstr>
      <vt:lpstr>Interference</vt:lpstr>
      <vt:lpstr>Reflectometry from stratified media </vt:lpstr>
      <vt:lpstr>Reflectometry from stratified media </vt:lpstr>
      <vt:lpstr> Break 15 min</vt:lpstr>
      <vt:lpstr>3. Small Angle Reflectometry Applications</vt:lpstr>
      <vt:lpstr>Model Cell Membranes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Monomer density profile of ‘grafted from’ brush</vt:lpstr>
      <vt:lpstr>Flowing polystyrene on ‘grafted from’ brush</vt:lpstr>
      <vt:lpstr>PowerPoint Presentation</vt:lpstr>
      <vt:lpstr>PowerPoint Presentation</vt:lpstr>
      <vt:lpstr>Watching thermoresponsive hydrogel take up water</vt:lpstr>
      <vt:lpstr>Experimental set-up</vt:lpstr>
      <vt:lpstr>Polarized Reflectivity</vt:lpstr>
      <vt:lpstr>Polarized Reflectivity</vt:lpstr>
      <vt:lpstr>Polarized Reflectivity</vt:lpstr>
      <vt:lpstr>Polarized Reflectivity</vt:lpstr>
      <vt:lpstr>Polarized Neutron Reflectivity</vt:lpstr>
      <vt:lpstr>Ni layer corrosion</vt:lpstr>
      <vt:lpstr>Reflectometry from a multilayer </vt:lpstr>
      <vt:lpstr>Polyelectrolyte multilayer (LbL)</vt:lpstr>
      <vt:lpstr>PowerPoint Presentation</vt:lpstr>
      <vt:lpstr>4. NR Instrumentation and  Data Reduction</vt:lpstr>
      <vt:lpstr>Two possible methods for neutrons</vt:lpstr>
      <vt:lpstr>D17 – Time-of-flight and monochromatic vertical sample reflectometer at ILL</vt:lpstr>
      <vt:lpstr>Data reduction for monochromatic NR</vt:lpstr>
      <vt:lpstr>Two possible methods for neutrons</vt:lpstr>
      <vt:lpstr>Two possible methods for neutrons</vt:lpstr>
      <vt:lpstr>Two possible methods for neutrons</vt:lpstr>
      <vt:lpstr>Two possible methods for neutrons</vt:lpstr>
      <vt:lpstr>PowerPoint Presentation</vt:lpstr>
      <vt:lpstr>Data reduction on for TOF NR</vt:lpstr>
      <vt:lpstr>D17 – Time-of-flight and monochromatic vertical sample reflectometer at ILL</vt:lpstr>
      <vt:lpstr>Angular resolution</vt:lpstr>
      <vt:lpstr>PowerPoint Presentation</vt:lpstr>
      <vt:lpstr>Double Chopper set-up</vt:lpstr>
      <vt:lpstr>PowerPoint Presentation</vt:lpstr>
      <vt:lpstr>Double Chopper set-up</vt:lpstr>
      <vt:lpstr>5. NR Data Analysis</vt:lpstr>
      <vt:lpstr>PowerPoint Presentation</vt:lpstr>
      <vt:lpstr>Data Analysis</vt:lpstr>
      <vt:lpstr>PowerPoint Presentation</vt:lpstr>
      <vt:lpstr>PowerPoint Presentation</vt:lpstr>
      <vt:lpstr>Practical Preparation (start at 13:30)</vt:lpstr>
      <vt:lpstr>Practical Demonstration</vt:lpstr>
      <vt:lpstr>Practical Groups 11 and 12</vt:lpstr>
    </vt:vector>
  </TitlesOfParts>
  <Company>Intitut Laue Langevin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phil</dc:creator>
  <cp:lastModifiedBy>philipp gutfreund</cp:lastModifiedBy>
  <cp:revision>81</cp:revision>
  <dcterms:created xsi:type="dcterms:W3CDTF">2015-03-25T14:17:31Z</dcterms:created>
  <dcterms:modified xsi:type="dcterms:W3CDTF">2020-10-05T13:05:18Z</dcterms:modified>
</cp:coreProperties>
</file>